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04"/>
  </p:notesMasterIdLst>
  <p:sldIdLst>
    <p:sldId id="487" r:id="rId2"/>
    <p:sldId id="399" r:id="rId3"/>
    <p:sldId id="257" r:id="rId4"/>
    <p:sldId id="261" r:id="rId5"/>
    <p:sldId id="266" r:id="rId6"/>
    <p:sldId id="400" r:id="rId7"/>
    <p:sldId id="267" r:id="rId8"/>
    <p:sldId id="325" r:id="rId9"/>
    <p:sldId id="406" r:id="rId10"/>
    <p:sldId id="268" r:id="rId11"/>
    <p:sldId id="316" r:id="rId12"/>
    <p:sldId id="269" r:id="rId13"/>
    <p:sldId id="271" r:id="rId14"/>
    <p:sldId id="272" r:id="rId15"/>
    <p:sldId id="273" r:id="rId16"/>
    <p:sldId id="275" r:id="rId17"/>
    <p:sldId id="277" r:id="rId18"/>
    <p:sldId id="317" r:id="rId19"/>
    <p:sldId id="405" r:id="rId20"/>
    <p:sldId id="279" r:id="rId21"/>
    <p:sldId id="280" r:id="rId22"/>
    <p:sldId id="283" r:id="rId23"/>
    <p:sldId id="285" r:id="rId24"/>
    <p:sldId id="287" r:id="rId25"/>
    <p:sldId id="290" r:id="rId26"/>
    <p:sldId id="318" r:id="rId27"/>
    <p:sldId id="398" r:id="rId28"/>
    <p:sldId id="488" r:id="rId29"/>
    <p:sldId id="329" r:id="rId30"/>
    <p:sldId id="330" r:id="rId31"/>
    <p:sldId id="332" r:id="rId32"/>
    <p:sldId id="333" r:id="rId33"/>
    <p:sldId id="331" r:id="rId34"/>
    <p:sldId id="401" r:id="rId35"/>
    <p:sldId id="309" r:id="rId36"/>
    <p:sldId id="402" r:id="rId37"/>
    <p:sldId id="403" r:id="rId38"/>
    <p:sldId id="404" r:id="rId39"/>
    <p:sldId id="397" r:id="rId40"/>
    <p:sldId id="341" r:id="rId41"/>
    <p:sldId id="342" r:id="rId42"/>
    <p:sldId id="408" r:id="rId43"/>
    <p:sldId id="343" r:id="rId44"/>
    <p:sldId id="344" r:id="rId45"/>
    <p:sldId id="391" r:id="rId46"/>
    <p:sldId id="352" r:id="rId47"/>
    <p:sldId id="353" r:id="rId48"/>
    <p:sldId id="459" r:id="rId49"/>
    <p:sldId id="348" r:id="rId50"/>
    <p:sldId id="462" r:id="rId51"/>
    <p:sldId id="360" r:id="rId52"/>
    <p:sldId id="362" r:id="rId53"/>
    <p:sldId id="361" r:id="rId54"/>
    <p:sldId id="363" r:id="rId55"/>
    <p:sldId id="489" r:id="rId56"/>
    <p:sldId id="468" r:id="rId57"/>
    <p:sldId id="469" r:id="rId58"/>
    <p:sldId id="366" r:id="rId59"/>
    <p:sldId id="466" r:id="rId60"/>
    <p:sldId id="392" r:id="rId61"/>
    <p:sldId id="355" r:id="rId62"/>
    <p:sldId id="356" r:id="rId63"/>
    <p:sldId id="357" r:id="rId64"/>
    <p:sldId id="358" r:id="rId65"/>
    <p:sldId id="470" r:id="rId66"/>
    <p:sldId id="471" r:id="rId67"/>
    <p:sldId id="474" r:id="rId68"/>
    <p:sldId id="475" r:id="rId69"/>
    <p:sldId id="476" r:id="rId70"/>
    <p:sldId id="350" r:id="rId71"/>
    <p:sldId id="458" r:id="rId72"/>
    <p:sldId id="349" r:id="rId73"/>
    <p:sldId id="351" r:id="rId74"/>
    <p:sldId id="490" r:id="rId75"/>
    <p:sldId id="479" r:id="rId76"/>
    <p:sldId id="480" r:id="rId77"/>
    <p:sldId id="481" r:id="rId78"/>
    <p:sldId id="461" r:id="rId79"/>
    <p:sldId id="484" r:id="rId80"/>
    <p:sldId id="485" r:id="rId81"/>
    <p:sldId id="482" r:id="rId82"/>
    <p:sldId id="483" r:id="rId83"/>
    <p:sldId id="472" r:id="rId84"/>
    <p:sldId id="394" r:id="rId85"/>
    <p:sldId id="367" r:id="rId86"/>
    <p:sldId id="410" r:id="rId87"/>
    <p:sldId id="409" r:id="rId88"/>
    <p:sldId id="411" r:id="rId89"/>
    <p:sldId id="412" r:id="rId90"/>
    <p:sldId id="395" r:id="rId91"/>
    <p:sldId id="380" r:id="rId92"/>
    <p:sldId id="382" r:id="rId93"/>
    <p:sldId id="384" r:id="rId94"/>
    <p:sldId id="385" r:id="rId95"/>
    <p:sldId id="386" r:id="rId96"/>
    <p:sldId id="388" r:id="rId97"/>
    <p:sldId id="389" r:id="rId98"/>
    <p:sldId id="407" r:id="rId99"/>
    <p:sldId id="486" r:id="rId100"/>
    <p:sldId id="390" r:id="rId101"/>
    <p:sldId id="265" r:id="rId102"/>
    <p:sldId id="477" r:id="rId10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73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5C7"/>
    <a:srgbClr val="D4D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6450" autoAdjust="0"/>
  </p:normalViewPr>
  <p:slideViewPr>
    <p:cSldViewPr>
      <p:cViewPr>
        <p:scale>
          <a:sx n="75" d="100"/>
          <a:sy n="75" d="100"/>
        </p:scale>
        <p:origin x="1698" y="276"/>
      </p:cViewPr>
      <p:guideLst>
        <p:guide orient="horz" pos="1117"/>
        <p:guide pos="73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555DF-A998-4826-B2E4-6D27A37DCCB3}" type="datetimeFigureOut">
              <a:rPr lang="de-DE" smtClean="0"/>
              <a:pPr/>
              <a:t>15.11.2019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17EF-A9BB-4D33-B1DA-2A5BBAB4D44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0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73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Divide&amp;Conquer</a:t>
            </a:r>
            <a:r>
              <a:rPr lang="en-US" dirty="0"/>
              <a:t>;</a:t>
            </a:r>
            <a:r>
              <a:rPr lang="en-US" baseline="0" dirty="0"/>
              <a:t> </a:t>
            </a:r>
            <a:r>
              <a:rPr lang="en-US" baseline="0" dirty="0" err="1"/>
              <a:t>sicher</a:t>
            </a:r>
            <a:r>
              <a:rPr lang="en-US" baseline="0" dirty="0"/>
              <a:t> </a:t>
            </a:r>
            <a:r>
              <a:rPr lang="en-US" baseline="0" dirty="0" err="1"/>
              <a:t>bekannt</a:t>
            </a:r>
            <a:r>
              <a:rPr lang="en-US" baseline="0" dirty="0"/>
              <a:t> </a:t>
            </a:r>
            <a:r>
              <a:rPr lang="en-US" baseline="0" dirty="0" err="1"/>
              <a:t>aus</a:t>
            </a:r>
            <a:r>
              <a:rPr lang="en-US" baseline="0" dirty="0"/>
              <a:t> </a:t>
            </a:r>
            <a:r>
              <a:rPr lang="en-US" baseline="0" dirty="0" err="1"/>
              <a:t>Programmierung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Gesamtes</a:t>
            </a:r>
            <a:r>
              <a:rPr lang="en-US" baseline="0" dirty="0"/>
              <a:t> </a:t>
            </a:r>
            <a:r>
              <a:rPr lang="en-US" baseline="0" dirty="0" err="1"/>
              <a:t>Softwaresystem</a:t>
            </a:r>
            <a:r>
              <a:rPr lang="en-US" baseline="0" dirty="0"/>
              <a:t> </a:t>
            </a:r>
            <a:r>
              <a:rPr lang="en-US" baseline="0" dirty="0" err="1"/>
              <a:t>vom</a:t>
            </a:r>
            <a:r>
              <a:rPr lang="en-US" baseline="0" dirty="0"/>
              <a:t> </a:t>
            </a:r>
            <a:r>
              <a:rPr lang="en-US" baseline="0" dirty="0" err="1"/>
              <a:t>Großen</a:t>
            </a:r>
            <a:r>
              <a:rPr lang="en-US" baseline="0" dirty="0"/>
              <a:t> ins </a:t>
            </a:r>
            <a:r>
              <a:rPr lang="en-US" baseline="0" dirty="0" err="1"/>
              <a:t>Kleine</a:t>
            </a:r>
            <a:r>
              <a:rPr lang="en-US" baseline="0" dirty="0"/>
              <a:t>;</a:t>
            </a:r>
          </a:p>
          <a:p>
            <a:r>
              <a:rPr lang="en-US" baseline="0" dirty="0" err="1"/>
              <a:t>Vielleicht</a:t>
            </a:r>
            <a:r>
              <a:rPr lang="en-US" baseline="0" dirty="0"/>
              <a:t> </a:t>
            </a:r>
            <a:r>
              <a:rPr lang="en-US" baseline="0" dirty="0" err="1"/>
              <a:t>schon</a:t>
            </a:r>
            <a:r>
              <a:rPr lang="en-US" baseline="0" dirty="0"/>
              <a:t> </a:t>
            </a:r>
            <a:r>
              <a:rPr lang="en-US" baseline="0" dirty="0" err="1"/>
              <a:t>bekannt</a:t>
            </a:r>
            <a:r>
              <a:rPr lang="en-US" baseline="0" dirty="0"/>
              <a:t>: </a:t>
            </a:r>
            <a:r>
              <a:rPr lang="en-US" baseline="0" dirty="0" err="1"/>
              <a:t>Erstmal</a:t>
            </a:r>
            <a:r>
              <a:rPr lang="en-US" baseline="0" dirty="0"/>
              <a:t> </a:t>
            </a:r>
            <a:r>
              <a:rPr lang="en-US" baseline="0" dirty="0" err="1"/>
              <a:t>Klasse</a:t>
            </a:r>
            <a:r>
              <a:rPr lang="en-US" baseline="0" dirty="0"/>
              <a:t> </a:t>
            </a:r>
            <a:r>
              <a:rPr lang="en-US" baseline="0" dirty="0" err="1"/>
              <a:t>definieren</a:t>
            </a:r>
            <a:r>
              <a:rPr lang="en-US" baseline="0" dirty="0"/>
              <a:t>,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alle</a:t>
            </a:r>
            <a:r>
              <a:rPr lang="en-US" baseline="0" dirty="0"/>
              <a:t> </a:t>
            </a:r>
            <a:r>
              <a:rPr lang="en-US" baseline="0" dirty="0" err="1"/>
              <a:t>benötigte</a:t>
            </a:r>
            <a:r>
              <a:rPr lang="en-US" baseline="0" dirty="0"/>
              <a:t> </a:t>
            </a:r>
            <a:r>
              <a:rPr lang="en-US" baseline="0" dirty="0" err="1"/>
              <a:t>Methoden</a:t>
            </a:r>
            <a:r>
              <a:rPr lang="en-US" baseline="0" dirty="0"/>
              <a:t> </a:t>
            </a:r>
            <a:r>
              <a:rPr lang="en-US" baseline="0" dirty="0" err="1"/>
              <a:t>erzeugen</a:t>
            </a:r>
            <a:r>
              <a:rPr lang="en-US" baseline="0" dirty="0"/>
              <a:t>,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erst</a:t>
            </a:r>
            <a:r>
              <a:rPr lang="en-US" baseline="0" dirty="0"/>
              <a:t> </a:t>
            </a:r>
            <a:r>
              <a:rPr lang="en-US" baseline="0" dirty="0" err="1"/>
              <a:t>einzelne</a:t>
            </a:r>
            <a:r>
              <a:rPr lang="en-US" baseline="0" dirty="0"/>
              <a:t> </a:t>
            </a:r>
            <a:r>
              <a:rPr lang="en-US" baseline="0" dirty="0" err="1"/>
              <a:t>Methoden</a:t>
            </a:r>
            <a:r>
              <a:rPr lang="en-US" baseline="0" dirty="0"/>
              <a:t> </a:t>
            </a:r>
            <a:r>
              <a:rPr lang="en-US" baseline="0" dirty="0" err="1"/>
              <a:t>implementieren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</a:t>
            </a:r>
            <a:r>
              <a:rPr lang="en-US" baseline="0" dirty="0"/>
              <a:t> </a:t>
            </a:r>
            <a:r>
              <a:rPr lang="en-US" baseline="0" dirty="0" err="1"/>
              <a:t>besten</a:t>
            </a:r>
            <a:r>
              <a:rPr lang="en-US" baseline="0" dirty="0"/>
              <a:t> </a:t>
            </a:r>
            <a:r>
              <a:rPr lang="en-US" baseline="0" dirty="0" err="1"/>
              <a:t>noch</a:t>
            </a:r>
            <a:r>
              <a:rPr lang="en-US" baseline="0" dirty="0"/>
              <a:t> in </a:t>
            </a:r>
            <a:r>
              <a:rPr lang="en-US" baseline="0" dirty="0" err="1"/>
              <a:t>anderer</a:t>
            </a:r>
            <a:r>
              <a:rPr lang="en-US" baseline="0" dirty="0"/>
              <a:t> </a:t>
            </a:r>
            <a:r>
              <a:rPr lang="en-US" baseline="0" dirty="0" err="1"/>
              <a:t>Domäne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z.B</a:t>
            </a:r>
            <a:r>
              <a:rPr lang="en-US" baseline="0" dirty="0"/>
              <a:t>. Die </a:t>
            </a:r>
            <a:r>
              <a:rPr lang="en-US" baseline="0" dirty="0" err="1"/>
              <a:t>Tischreservierung</a:t>
            </a:r>
            <a:r>
              <a:rPr lang="en-US" baseline="0" dirty="0"/>
              <a:t> </a:t>
            </a:r>
            <a:r>
              <a:rPr lang="en-US" baseline="0" dirty="0" err="1"/>
              <a:t>aus</a:t>
            </a:r>
            <a:r>
              <a:rPr lang="en-US" baseline="0" dirty="0"/>
              <a:t> </a:t>
            </a:r>
            <a:r>
              <a:rPr lang="en-US" baseline="0" dirty="0" err="1"/>
              <a:t>NoMoreWaiting</a:t>
            </a:r>
            <a:r>
              <a:rPr lang="en-US" baseline="0" dirty="0"/>
              <a:t> </a:t>
            </a:r>
            <a:r>
              <a:rPr lang="en-US" baseline="0" dirty="0" err="1"/>
              <a:t>kann</a:t>
            </a:r>
            <a:r>
              <a:rPr lang="en-US" baseline="0" dirty="0"/>
              <a:t> </a:t>
            </a:r>
            <a:r>
              <a:rPr lang="en-US" baseline="0" dirty="0" err="1"/>
              <a:t>auch</a:t>
            </a:r>
            <a:r>
              <a:rPr lang="en-US" baseline="0" dirty="0"/>
              <a:t> </a:t>
            </a:r>
            <a:r>
              <a:rPr lang="en-US" baseline="0" dirty="0" err="1"/>
              <a:t>für</a:t>
            </a:r>
            <a:r>
              <a:rPr lang="en-US" baseline="0" dirty="0"/>
              <a:t> das </a:t>
            </a:r>
            <a:r>
              <a:rPr lang="en-US" baseline="0" dirty="0" err="1"/>
              <a:t>Vormerken</a:t>
            </a:r>
            <a:r>
              <a:rPr lang="en-US" baseline="0" dirty="0"/>
              <a:t> von </a:t>
            </a:r>
            <a:r>
              <a:rPr lang="en-US" baseline="0" dirty="0" err="1"/>
              <a:t>Büchern</a:t>
            </a:r>
            <a:r>
              <a:rPr lang="en-US" baseline="0" dirty="0"/>
              <a:t> </a:t>
            </a:r>
            <a:r>
              <a:rPr lang="en-US" baseline="0" dirty="0" err="1"/>
              <a:t>benutzt</a:t>
            </a:r>
            <a:r>
              <a:rPr lang="en-US" baseline="0" dirty="0"/>
              <a:t> </a:t>
            </a:r>
            <a:r>
              <a:rPr lang="en-US" baseline="0" dirty="0" err="1" smtClean="0"/>
              <a:t>werden</a:t>
            </a:r>
            <a:endParaRPr lang="en-US" baseline="0" dirty="0" smtClean="0"/>
          </a:p>
          <a:p>
            <a:r>
              <a:rPr lang="de-DE" baseline="0" dirty="0" err="1" smtClean="0"/>
              <a:t>Composability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Decomposability</a:t>
            </a:r>
            <a:r>
              <a:rPr lang="de-DE" baseline="0" dirty="0" smtClean="0"/>
              <a:t> stehen auch in </a:t>
            </a:r>
            <a:r>
              <a:rPr lang="de-DE" baseline="0" dirty="0" err="1" smtClean="0"/>
              <a:t>Konflilkt</a:t>
            </a:r>
            <a:r>
              <a:rPr lang="de-DE" baseline="0" dirty="0" smtClean="0"/>
              <a:t> miteinander: Durch das iterative Zerlegen in Submodule ergibt sich sehr leicht eine Abhängigkeit zwischen den Modulen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Stellt</a:t>
            </a:r>
            <a:r>
              <a:rPr lang="en-US" dirty="0"/>
              <a:t> </a:t>
            </a:r>
            <a:r>
              <a:rPr lang="en-US" dirty="0" err="1"/>
              <a:t>euch</a:t>
            </a:r>
            <a:r>
              <a:rPr lang="en-US" dirty="0"/>
              <a:t> </a:t>
            </a:r>
            <a:r>
              <a:rPr lang="en-US" dirty="0" err="1"/>
              <a:t>komplexe</a:t>
            </a:r>
            <a:r>
              <a:rPr lang="en-US" dirty="0"/>
              <a:t> U-Boot-Software</a:t>
            </a:r>
            <a:r>
              <a:rPr lang="en-US" baseline="0" dirty="0"/>
              <a:t> </a:t>
            </a:r>
            <a:r>
              <a:rPr lang="en-US" baseline="0" dirty="0" err="1"/>
              <a:t>vor</a:t>
            </a:r>
            <a:r>
              <a:rPr lang="en-US" baseline="0" dirty="0"/>
              <a:t>, </a:t>
            </a:r>
            <a:r>
              <a:rPr lang="en-US" baseline="0" dirty="0" err="1"/>
              <a:t>wenn</a:t>
            </a:r>
            <a:r>
              <a:rPr lang="en-US" baseline="0" dirty="0"/>
              <a:t> </a:t>
            </a:r>
            <a:r>
              <a:rPr lang="en-US" baseline="0" dirty="0" err="1"/>
              <a:t>ihr</a:t>
            </a:r>
            <a:r>
              <a:rPr lang="en-US" baseline="0" dirty="0"/>
              <a:t> </a:t>
            </a:r>
            <a:r>
              <a:rPr lang="en-US" baseline="0" dirty="0" err="1"/>
              <a:t>alle</a:t>
            </a:r>
            <a:r>
              <a:rPr lang="en-US" baseline="0" dirty="0"/>
              <a:t> 70 </a:t>
            </a:r>
            <a:r>
              <a:rPr lang="en-US" baseline="0" dirty="0" err="1"/>
              <a:t>mrd</a:t>
            </a:r>
            <a:r>
              <a:rPr lang="en-US" baseline="0" dirty="0"/>
              <a:t> </a:t>
            </a:r>
            <a:r>
              <a:rPr lang="en-US" baseline="0" dirty="0" err="1"/>
              <a:t>quelltextzeilen</a:t>
            </a:r>
            <a:r>
              <a:rPr lang="en-US" baseline="0" dirty="0"/>
              <a:t> </a:t>
            </a:r>
            <a:r>
              <a:rPr lang="en-US" baseline="0" dirty="0" err="1"/>
              <a:t>verstehen</a:t>
            </a:r>
            <a:r>
              <a:rPr lang="en-US" baseline="0" dirty="0"/>
              <a:t> </a:t>
            </a:r>
            <a:r>
              <a:rPr lang="en-US" baseline="0" dirty="0" err="1"/>
              <a:t>müsstet</a:t>
            </a:r>
            <a:r>
              <a:rPr lang="en-US" baseline="0" dirty="0"/>
              <a:t>, um </a:t>
            </a:r>
            <a:r>
              <a:rPr lang="en-US" baseline="0" dirty="0" err="1"/>
              <a:t>etwas</a:t>
            </a:r>
            <a:r>
              <a:rPr lang="en-US" baseline="0" dirty="0"/>
              <a:t> </a:t>
            </a:r>
            <a:r>
              <a:rPr lang="en-US" baseline="0" dirty="0" err="1"/>
              <a:t>zu</a:t>
            </a:r>
            <a:r>
              <a:rPr lang="en-US" baseline="0" dirty="0"/>
              <a:t> </a:t>
            </a:r>
            <a:r>
              <a:rPr lang="en-US" baseline="0" dirty="0" err="1"/>
              <a:t>ändern</a:t>
            </a:r>
            <a:r>
              <a:rPr lang="en-US" baseline="0" dirty="0"/>
              <a:t>…</a:t>
            </a:r>
          </a:p>
          <a:p>
            <a:endParaRPr lang="en-US" baseline="0" dirty="0"/>
          </a:p>
          <a:p>
            <a:r>
              <a:rPr lang="en-US" baseline="0" dirty="0"/>
              <a:t>Gilt </a:t>
            </a:r>
            <a:r>
              <a:rPr lang="en-US" baseline="0" dirty="0" err="1"/>
              <a:t>auch</a:t>
            </a:r>
            <a:r>
              <a:rPr lang="en-US" baseline="0" dirty="0"/>
              <a:t> </a:t>
            </a:r>
            <a:r>
              <a:rPr lang="en-US" baseline="0" dirty="0" err="1"/>
              <a:t>für</a:t>
            </a:r>
            <a:r>
              <a:rPr lang="en-US" baseline="0" dirty="0"/>
              <a:t> </a:t>
            </a:r>
            <a:r>
              <a:rPr lang="en-US" baseline="0" dirty="0" err="1"/>
              <a:t>Dokumentation</a:t>
            </a:r>
            <a:r>
              <a:rPr lang="en-US" baseline="0" dirty="0"/>
              <a:t>, </a:t>
            </a:r>
            <a:r>
              <a:rPr lang="en-US" baseline="0" dirty="0" err="1"/>
              <a:t>Testfälle</a:t>
            </a:r>
            <a:r>
              <a:rPr lang="en-US" baseline="0" dirty="0"/>
              <a:t>, Requirements-</a:t>
            </a:r>
            <a:r>
              <a:rPr lang="en-US" baseline="0" dirty="0" err="1"/>
              <a:t>Dokument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Wenn</a:t>
            </a:r>
            <a:r>
              <a:rPr lang="en-US" baseline="0" dirty="0"/>
              <a:t> </a:t>
            </a:r>
            <a:r>
              <a:rPr lang="en-US" baseline="0" dirty="0" err="1"/>
              <a:t>zwischendurch</a:t>
            </a:r>
            <a:r>
              <a:rPr lang="en-US" baseline="0" dirty="0"/>
              <a:t> </a:t>
            </a:r>
            <a:r>
              <a:rPr lang="en-US" baseline="0" dirty="0" err="1"/>
              <a:t>immer</a:t>
            </a:r>
            <a:r>
              <a:rPr lang="en-US" baseline="0" dirty="0"/>
              <a:t> </a:t>
            </a:r>
            <a:r>
              <a:rPr lang="en-US" baseline="0" dirty="0" err="1"/>
              <a:t>zu</a:t>
            </a:r>
            <a:r>
              <a:rPr lang="en-US" baseline="0" dirty="0"/>
              <a:t> </a:t>
            </a:r>
            <a:r>
              <a:rPr lang="en-US" baseline="0" dirty="0" err="1"/>
              <a:t>anderen</a:t>
            </a:r>
            <a:r>
              <a:rPr lang="en-US" baseline="0" dirty="0"/>
              <a:t> </a:t>
            </a:r>
            <a:r>
              <a:rPr lang="en-US" baseline="0" dirty="0" err="1"/>
              <a:t>Modulen</a:t>
            </a:r>
            <a:r>
              <a:rPr lang="en-US" baseline="0" dirty="0"/>
              <a:t> </a:t>
            </a:r>
            <a:r>
              <a:rPr lang="en-US" baseline="0" dirty="0" err="1"/>
              <a:t>gesprungen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r>
              <a:rPr lang="en-US" baseline="0" dirty="0"/>
              <a:t> muss (</a:t>
            </a:r>
            <a:r>
              <a:rPr lang="en-US" baseline="0" dirty="0" err="1"/>
              <a:t>z.B</a:t>
            </a:r>
            <a:r>
              <a:rPr lang="en-US" baseline="0" dirty="0"/>
              <a:t>. </a:t>
            </a:r>
            <a:r>
              <a:rPr lang="en-US" baseline="0" dirty="0" err="1"/>
              <a:t>Implementierung</a:t>
            </a:r>
            <a:r>
              <a:rPr lang="en-US" baseline="0" dirty="0"/>
              <a:t> </a:t>
            </a:r>
            <a:r>
              <a:rPr lang="en-US" baseline="0" dirty="0" err="1"/>
              <a:t>eines</a:t>
            </a:r>
            <a:r>
              <a:rPr lang="en-US" baseline="0" dirty="0"/>
              <a:t> </a:t>
            </a:r>
            <a:r>
              <a:rPr lang="en-US" baseline="0" dirty="0" err="1"/>
              <a:t>bestimmten</a:t>
            </a:r>
            <a:r>
              <a:rPr lang="en-US" baseline="0" dirty="0"/>
              <a:t> </a:t>
            </a:r>
            <a:r>
              <a:rPr lang="en-US" baseline="0" dirty="0" err="1"/>
              <a:t>Objekts</a:t>
            </a:r>
            <a:r>
              <a:rPr lang="en-US" baseline="0" dirty="0" smtClean="0"/>
              <a:t>); </a:t>
            </a:r>
            <a:r>
              <a:rPr lang="en-US" baseline="0" dirty="0" err="1" smtClean="0"/>
              <a:t>globbales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Initialsierungsmodul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NoMoreWaiting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Kapazität</a:t>
            </a:r>
            <a:r>
              <a:rPr lang="en-US" baseline="0" dirty="0"/>
              <a:t> von </a:t>
            </a:r>
            <a:r>
              <a:rPr lang="en-US" baseline="0" dirty="0" err="1"/>
              <a:t>Tischen</a:t>
            </a:r>
            <a:r>
              <a:rPr lang="en-US" baseline="0" dirty="0"/>
              <a:t> </a:t>
            </a:r>
            <a:r>
              <a:rPr lang="en-US" baseline="0" dirty="0" err="1"/>
              <a:t>wird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4 </a:t>
            </a:r>
            <a:r>
              <a:rPr lang="en-US" baseline="0" dirty="0" err="1"/>
              <a:t>benutzt</a:t>
            </a:r>
            <a:r>
              <a:rPr lang="en-US" baseline="0" dirty="0"/>
              <a:t>; </a:t>
            </a:r>
            <a:r>
              <a:rPr lang="en-US" baseline="0" dirty="0" err="1"/>
              <a:t>irgendwo</a:t>
            </a:r>
            <a:r>
              <a:rPr lang="en-US" baseline="0" dirty="0"/>
              <a:t> </a:t>
            </a:r>
            <a:r>
              <a:rPr lang="en-US" baseline="0" dirty="0" err="1"/>
              <a:t>im</a:t>
            </a:r>
            <a:r>
              <a:rPr lang="en-US" baseline="0" dirty="0"/>
              <a:t> </a:t>
            </a:r>
            <a:r>
              <a:rPr lang="en-US" baseline="0" dirty="0" err="1"/>
              <a:t>Quelltext</a:t>
            </a:r>
            <a:r>
              <a:rPr lang="en-US" baseline="0" dirty="0"/>
              <a:t> </a:t>
            </a:r>
            <a:r>
              <a:rPr lang="en-US" baseline="0" dirty="0" err="1"/>
              <a:t>steht</a:t>
            </a:r>
            <a:r>
              <a:rPr lang="en-US" baseline="0" dirty="0"/>
              <a:t> </a:t>
            </a:r>
            <a:r>
              <a:rPr lang="en-US" baseline="0" dirty="0" err="1"/>
              <a:t>dann</a:t>
            </a:r>
            <a:r>
              <a:rPr lang="en-US" baseline="0" dirty="0"/>
              <a:t> 4; was </a:t>
            </a:r>
            <a:r>
              <a:rPr lang="en-US" baseline="0" dirty="0" err="1"/>
              <a:t>bedeutet</a:t>
            </a:r>
            <a:r>
              <a:rPr lang="en-US" baseline="0" dirty="0"/>
              <a:t> </a:t>
            </a:r>
            <a:r>
              <a:rPr lang="en-US" baseline="0" dirty="0" err="1"/>
              <a:t>diese</a:t>
            </a:r>
            <a:r>
              <a:rPr lang="en-US" baseline="0" dirty="0"/>
              <a:t> </a:t>
            </a:r>
            <a:r>
              <a:rPr lang="en-US" baseline="0" dirty="0" err="1"/>
              <a:t>Zahl</a:t>
            </a:r>
            <a:r>
              <a:rPr lang="en-US" baseline="0" dirty="0"/>
              <a:t>?</a:t>
            </a:r>
          </a:p>
          <a:p>
            <a:r>
              <a:rPr lang="en-US" baseline="0" dirty="0"/>
              <a:t>TISCH_KAPAZITÄT</a:t>
            </a:r>
          </a:p>
          <a:p>
            <a:endParaRPr lang="en-US" baseline="0" dirty="0"/>
          </a:p>
          <a:p>
            <a:r>
              <a:rPr lang="en-US" baseline="0" dirty="0" err="1"/>
              <a:t>Wenn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Datendarstellung</a:t>
            </a:r>
            <a:r>
              <a:rPr lang="en-US" baseline="0" dirty="0"/>
              <a:t> </a:t>
            </a:r>
            <a:r>
              <a:rPr lang="en-US" baseline="0" dirty="0" err="1"/>
              <a:t>ändert</a:t>
            </a:r>
            <a:r>
              <a:rPr lang="en-US" baseline="0" dirty="0"/>
              <a:t>, </a:t>
            </a:r>
            <a:r>
              <a:rPr lang="en-US" baseline="0" dirty="0" err="1"/>
              <a:t>ist</a:t>
            </a:r>
            <a:r>
              <a:rPr lang="en-US" baseline="0" dirty="0"/>
              <a:t> das </a:t>
            </a:r>
            <a:r>
              <a:rPr lang="en-US" baseline="0" dirty="0" err="1"/>
              <a:t>egal</a:t>
            </a:r>
            <a:r>
              <a:rPr lang="en-US" baseline="0" dirty="0"/>
              <a:t>, da das Interface das </a:t>
            </a:r>
            <a:r>
              <a:rPr lang="en-US" baseline="0" dirty="0" err="1"/>
              <a:t>gleiche</a:t>
            </a:r>
            <a:r>
              <a:rPr lang="en-US" baseline="0" dirty="0"/>
              <a:t> </a:t>
            </a:r>
            <a:r>
              <a:rPr lang="en-US" baseline="0" dirty="0" err="1"/>
              <a:t>bleibt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Bsp</a:t>
            </a:r>
            <a:r>
              <a:rPr lang="en-US" baseline="0" dirty="0"/>
              <a:t>: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sind</a:t>
            </a:r>
            <a:r>
              <a:rPr lang="en-US" baseline="0" dirty="0"/>
              <a:t> Listen in Java </a:t>
            </a:r>
            <a:r>
              <a:rPr lang="en-US" baseline="0" dirty="0" err="1"/>
              <a:t>implementiert</a:t>
            </a:r>
            <a:r>
              <a:rPr lang="en-US" baseline="0" dirty="0"/>
              <a:t>?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ist</a:t>
            </a:r>
            <a:r>
              <a:rPr lang="en-US" baseline="0" dirty="0"/>
              <a:t> Iterator in Java </a:t>
            </a:r>
            <a:r>
              <a:rPr lang="en-US" baseline="0" dirty="0" err="1"/>
              <a:t>implementiert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aseline="0" dirty="0" err="1"/>
              <a:t>Globale</a:t>
            </a:r>
            <a:r>
              <a:rPr lang="en-US" baseline="0" dirty="0"/>
              <a:t> </a:t>
            </a:r>
            <a:r>
              <a:rPr lang="en-US" baseline="0" dirty="0" err="1"/>
              <a:t>Variablen</a:t>
            </a:r>
            <a:r>
              <a:rPr lang="en-US" baseline="0" dirty="0"/>
              <a:t>; </a:t>
            </a:r>
            <a:r>
              <a:rPr lang="en-US" baseline="0" dirty="0" err="1"/>
              <a:t>machen</a:t>
            </a:r>
            <a:r>
              <a:rPr lang="en-US" baseline="0" dirty="0"/>
              <a:t> das </a:t>
            </a:r>
            <a:r>
              <a:rPr lang="en-US" baseline="0" dirty="0" err="1"/>
              <a:t>Implementieren</a:t>
            </a:r>
            <a:r>
              <a:rPr lang="en-US" baseline="0" dirty="0"/>
              <a:t> an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zwar</a:t>
            </a:r>
            <a:r>
              <a:rPr lang="en-US" baseline="0" dirty="0"/>
              <a:t> </a:t>
            </a:r>
            <a:r>
              <a:rPr lang="en-US" baseline="0" dirty="0" err="1"/>
              <a:t>einfacher</a:t>
            </a:r>
            <a:r>
              <a:rPr lang="en-US" baseline="0" dirty="0"/>
              <a:t>; </a:t>
            </a:r>
            <a:r>
              <a:rPr lang="en-US" baseline="0" dirty="0" err="1"/>
              <a:t>aber</a:t>
            </a:r>
            <a:r>
              <a:rPr lang="en-US" baseline="0" dirty="0"/>
              <a:t> </a:t>
            </a:r>
            <a:r>
              <a:rPr lang="en-US" baseline="0" dirty="0" err="1"/>
              <a:t>ihr</a:t>
            </a:r>
            <a:r>
              <a:rPr lang="en-US" baseline="0" dirty="0"/>
              <a:t> </a:t>
            </a:r>
            <a:r>
              <a:rPr lang="en-US" baseline="0" dirty="0" err="1"/>
              <a:t>müsst</a:t>
            </a:r>
            <a:r>
              <a:rPr lang="en-US" baseline="0" dirty="0"/>
              <a:t> </a:t>
            </a:r>
            <a:r>
              <a:rPr lang="en-US" baseline="0" dirty="0" err="1"/>
              <a:t>euch</a:t>
            </a:r>
            <a:r>
              <a:rPr lang="en-US" baseline="0" dirty="0"/>
              <a:t> in der Regel </a:t>
            </a:r>
            <a:r>
              <a:rPr lang="en-US" baseline="0" dirty="0" err="1"/>
              <a:t>nicht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der </a:t>
            </a:r>
            <a:r>
              <a:rPr lang="en-US" baseline="0" dirty="0" err="1"/>
              <a:t>Implementierung</a:t>
            </a:r>
            <a:r>
              <a:rPr lang="en-US" baseline="0" dirty="0"/>
              <a:t> </a:t>
            </a:r>
            <a:r>
              <a:rPr lang="en-US" baseline="0" dirty="0" err="1"/>
              <a:t>rumschlagen</a:t>
            </a:r>
            <a:r>
              <a:rPr lang="en-US" baseline="0" dirty="0"/>
              <a:t>: </a:t>
            </a:r>
            <a:r>
              <a:rPr lang="en-US" baseline="0" dirty="0" err="1"/>
              <a:t>Ihr</a:t>
            </a:r>
            <a:r>
              <a:rPr lang="en-US" baseline="0" dirty="0"/>
              <a:t> </a:t>
            </a:r>
            <a:r>
              <a:rPr lang="en-US" baseline="0" dirty="0" err="1"/>
              <a:t>sagt</a:t>
            </a:r>
            <a:r>
              <a:rPr lang="en-US" baseline="0" dirty="0"/>
              <a:t> </a:t>
            </a:r>
            <a:r>
              <a:rPr lang="en-US" baseline="0" dirty="0" err="1"/>
              <a:t>euren</a:t>
            </a:r>
            <a:r>
              <a:rPr lang="en-US" baseline="0" dirty="0"/>
              <a:t> </a:t>
            </a:r>
            <a:r>
              <a:rPr lang="en-US" baseline="0" dirty="0" err="1"/>
              <a:t>Programmieren</a:t>
            </a:r>
            <a:r>
              <a:rPr lang="en-US" baseline="0" dirty="0"/>
              <a:t>, </a:t>
            </a:r>
            <a:r>
              <a:rPr lang="en-US" baseline="0" dirty="0" err="1"/>
              <a:t>wie</a:t>
            </a:r>
            <a:r>
              <a:rPr lang="en-US" baseline="0" dirty="0"/>
              <a:t> das Design </a:t>
            </a:r>
            <a:r>
              <a:rPr lang="en-US" baseline="0" dirty="0" err="1"/>
              <a:t>auszusehen</a:t>
            </a:r>
            <a:r>
              <a:rPr lang="en-US" baseline="0" dirty="0"/>
              <a:t> hat, und die </a:t>
            </a:r>
            <a:r>
              <a:rPr lang="en-US" baseline="0" dirty="0" err="1"/>
              <a:t>müssen</a:t>
            </a:r>
            <a:r>
              <a:rPr lang="en-US" baseline="0" dirty="0"/>
              <a:t> </a:t>
            </a:r>
            <a:r>
              <a:rPr lang="en-US" baseline="0" dirty="0" err="1"/>
              <a:t>es</a:t>
            </a:r>
            <a:r>
              <a:rPr lang="en-US" baseline="0" dirty="0"/>
              <a:t>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umsetzen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46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z.B</a:t>
            </a:r>
            <a:r>
              <a:rPr lang="en-US" dirty="0"/>
              <a:t>. Exceptions in Java:</a:t>
            </a:r>
          </a:p>
          <a:p>
            <a:r>
              <a:rPr lang="en-US" dirty="0" err="1"/>
              <a:t>StackTrace</a:t>
            </a:r>
            <a:r>
              <a:rPr lang="en-US" baseline="0" dirty="0"/>
              <a:t> </a:t>
            </a:r>
            <a:r>
              <a:rPr lang="en-US" baseline="0" dirty="0" err="1"/>
              <a:t>sollte</a:t>
            </a:r>
            <a:r>
              <a:rPr lang="en-US" baseline="0" dirty="0"/>
              <a:t> </a:t>
            </a:r>
            <a:r>
              <a:rPr lang="en-US" baseline="0" dirty="0" err="1"/>
              <a:t>möglichst</a:t>
            </a:r>
            <a:r>
              <a:rPr lang="en-US" baseline="0" dirty="0"/>
              <a:t> </a:t>
            </a:r>
            <a:r>
              <a:rPr lang="en-US" baseline="0" dirty="0" err="1"/>
              <a:t>klein</a:t>
            </a:r>
            <a:r>
              <a:rPr lang="en-US" baseline="0" dirty="0"/>
              <a:t> sein</a:t>
            </a:r>
          </a:p>
          <a:p>
            <a:endParaRPr lang="en-US" baseline="0" dirty="0"/>
          </a:p>
          <a:p>
            <a:r>
              <a:rPr lang="en-US" dirty="0"/>
              <a:t>Je </a:t>
            </a:r>
            <a:r>
              <a:rPr lang="en-US" dirty="0" err="1"/>
              <a:t>größer</a:t>
            </a:r>
            <a:r>
              <a:rPr lang="en-US" dirty="0"/>
              <a:t> Software, </a:t>
            </a:r>
            <a:r>
              <a:rPr lang="en-US" dirty="0" err="1"/>
              <a:t>desto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Fehler</a:t>
            </a:r>
            <a:r>
              <a:rPr lang="en-US" dirty="0"/>
              <a:t>;</a:t>
            </a:r>
            <a:r>
              <a:rPr lang="en-US" baseline="0" dirty="0"/>
              <a:t> </a:t>
            </a:r>
            <a:r>
              <a:rPr lang="en-US" baseline="0" dirty="0" err="1"/>
              <a:t>ist</a:t>
            </a:r>
            <a:r>
              <a:rPr lang="en-US" baseline="0" dirty="0"/>
              <a:t> </a:t>
            </a:r>
            <a:r>
              <a:rPr lang="en-US" baseline="0" dirty="0" err="1"/>
              <a:t>unvermeidbar</a:t>
            </a:r>
            <a:r>
              <a:rPr lang="en-US" baseline="0" dirty="0"/>
              <a:t>, </a:t>
            </a:r>
            <a:r>
              <a:rPr lang="en-US" baseline="0" dirty="0" err="1"/>
              <a:t>kein</a:t>
            </a:r>
            <a:r>
              <a:rPr lang="en-US" baseline="0" dirty="0"/>
              <a:t> Team </a:t>
            </a:r>
            <a:r>
              <a:rPr lang="en-US" baseline="0" dirty="0" err="1"/>
              <a:t>ist</a:t>
            </a:r>
            <a:r>
              <a:rPr lang="en-US" baseline="0" dirty="0"/>
              <a:t> </a:t>
            </a:r>
            <a:r>
              <a:rPr lang="en-US" baseline="0" dirty="0" err="1"/>
              <a:t>groß</a:t>
            </a:r>
            <a:r>
              <a:rPr lang="en-US" baseline="0" dirty="0"/>
              <a:t> </a:t>
            </a:r>
            <a:r>
              <a:rPr lang="en-US" baseline="0" dirty="0" err="1"/>
              <a:t>genug</a:t>
            </a:r>
            <a:r>
              <a:rPr lang="en-US" baseline="0" dirty="0"/>
              <a:t> um 70 </a:t>
            </a:r>
            <a:r>
              <a:rPr lang="en-US" baseline="0" dirty="0" err="1"/>
              <a:t>Mrd</a:t>
            </a:r>
            <a:r>
              <a:rPr lang="en-US" baseline="0" dirty="0"/>
              <a:t> </a:t>
            </a:r>
            <a:r>
              <a:rPr lang="en-US" baseline="0" dirty="0" err="1"/>
              <a:t>Zeilen</a:t>
            </a:r>
            <a:r>
              <a:rPr lang="en-US" baseline="0" dirty="0"/>
              <a:t> Code </a:t>
            </a:r>
            <a:r>
              <a:rPr lang="en-US" baseline="0" dirty="0" err="1"/>
              <a:t>zu</a:t>
            </a:r>
            <a:r>
              <a:rPr lang="en-US" baseline="0" dirty="0"/>
              <a:t> </a:t>
            </a:r>
            <a:r>
              <a:rPr lang="en-US" baseline="0" dirty="0" err="1"/>
              <a:t>überblicken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Defensives </a:t>
            </a:r>
            <a:r>
              <a:rPr lang="en-US" baseline="0" dirty="0" err="1"/>
              <a:t>Programmieren</a:t>
            </a:r>
            <a:r>
              <a:rPr lang="en-US" baseline="0" dirty="0"/>
              <a:t>: Man </a:t>
            </a:r>
            <a:r>
              <a:rPr lang="en-US" baseline="0" dirty="0" err="1"/>
              <a:t>erwartet</a:t>
            </a:r>
            <a:r>
              <a:rPr lang="en-US" baseline="0" dirty="0"/>
              <a:t> </a:t>
            </a:r>
            <a:r>
              <a:rPr lang="en-US" baseline="0" dirty="0" err="1"/>
              <a:t>Fehler</a:t>
            </a:r>
            <a:r>
              <a:rPr lang="en-US" baseline="0" dirty="0"/>
              <a:t>, </a:t>
            </a:r>
            <a:r>
              <a:rPr lang="en-US" baseline="0" dirty="0" err="1"/>
              <a:t>z.B</a:t>
            </a:r>
            <a:r>
              <a:rPr lang="en-US" baseline="0" dirty="0"/>
              <a:t>. </a:t>
            </a:r>
            <a:r>
              <a:rPr lang="en-US" baseline="0" dirty="0" err="1"/>
              <a:t>Nutzereingaben</a:t>
            </a:r>
            <a:r>
              <a:rPr lang="en-US" baseline="0" dirty="0"/>
              <a:t> die </a:t>
            </a:r>
            <a:r>
              <a:rPr lang="en-US" baseline="0" dirty="0" err="1"/>
              <a:t>nicht</a:t>
            </a:r>
            <a:r>
              <a:rPr lang="en-US" baseline="0" dirty="0"/>
              <a:t> den </a:t>
            </a:r>
            <a:r>
              <a:rPr lang="en-US" baseline="0" dirty="0" err="1"/>
              <a:t>Vorgaben</a:t>
            </a:r>
            <a:r>
              <a:rPr lang="en-US" baseline="0" dirty="0"/>
              <a:t> </a:t>
            </a:r>
            <a:r>
              <a:rPr lang="en-US" baseline="0" dirty="0" err="1"/>
              <a:t>entsprechen</a:t>
            </a:r>
            <a:r>
              <a:rPr lang="en-US" baseline="0" dirty="0"/>
              <a:t>; </a:t>
            </a:r>
            <a:r>
              <a:rPr lang="en-US" baseline="0" dirty="0" err="1"/>
              <a:t>wenn</a:t>
            </a:r>
            <a:r>
              <a:rPr lang="en-US" baseline="0" dirty="0"/>
              <a:t> </a:t>
            </a:r>
            <a:r>
              <a:rPr lang="en-US" baseline="0" dirty="0" err="1"/>
              <a:t>Nutzer</a:t>
            </a:r>
            <a:r>
              <a:rPr lang="en-US" baseline="0" dirty="0"/>
              <a:t> </a:t>
            </a:r>
            <a:r>
              <a:rPr lang="en-US" baseline="0" dirty="0" err="1"/>
              <a:t>Buchstaben</a:t>
            </a:r>
            <a:r>
              <a:rPr lang="en-US" baseline="0" dirty="0"/>
              <a:t> </a:t>
            </a:r>
            <a:r>
              <a:rPr lang="en-US" baseline="0" dirty="0" err="1"/>
              <a:t>eingibt</a:t>
            </a:r>
            <a:r>
              <a:rPr lang="en-US" baseline="0" dirty="0"/>
              <a:t>, </a:t>
            </a:r>
            <a:r>
              <a:rPr lang="en-US" baseline="0" dirty="0" err="1"/>
              <a:t>obwohl</a:t>
            </a:r>
            <a:r>
              <a:rPr lang="en-US" baseline="0" dirty="0"/>
              <a:t> </a:t>
            </a:r>
            <a:r>
              <a:rPr lang="en-US" baseline="0" dirty="0" err="1"/>
              <a:t>nur</a:t>
            </a:r>
            <a:r>
              <a:rPr lang="en-US" baseline="0" dirty="0"/>
              <a:t> </a:t>
            </a:r>
            <a:r>
              <a:rPr lang="en-US" baseline="0" dirty="0" err="1"/>
              <a:t>Zahlen</a:t>
            </a:r>
            <a:r>
              <a:rPr lang="en-US" baseline="0" dirty="0"/>
              <a:t> </a:t>
            </a:r>
            <a:r>
              <a:rPr lang="en-US" baseline="0" dirty="0" err="1"/>
              <a:t>erlaubt</a:t>
            </a:r>
            <a:r>
              <a:rPr lang="en-US" baseline="0" dirty="0"/>
              <a:t> </a:t>
            </a:r>
            <a:r>
              <a:rPr lang="en-US" baseline="0" dirty="0" err="1"/>
              <a:t>sind</a:t>
            </a:r>
            <a:r>
              <a:rPr lang="en-US" baseline="0" dirty="0"/>
              <a:t>, </a:t>
            </a:r>
            <a:r>
              <a:rPr lang="en-US" baseline="0" dirty="0" err="1"/>
              <a:t>sollte</a:t>
            </a:r>
            <a:r>
              <a:rPr lang="en-US" baseline="0" dirty="0"/>
              <a:t> das </a:t>
            </a:r>
            <a:r>
              <a:rPr lang="en-US" baseline="0" dirty="0" err="1"/>
              <a:t>Programm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</a:t>
            </a:r>
            <a:r>
              <a:rPr lang="en-US" baseline="0" dirty="0" err="1"/>
              <a:t>gleich</a:t>
            </a:r>
            <a:r>
              <a:rPr lang="en-US" baseline="0" dirty="0"/>
              <a:t> </a:t>
            </a:r>
            <a:r>
              <a:rPr lang="en-US" baseline="0" dirty="0" err="1"/>
              <a:t>abstürzen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Gegenbsp</a:t>
            </a:r>
            <a:r>
              <a:rPr lang="en-US" baseline="0" dirty="0"/>
              <a:t>: </a:t>
            </a:r>
            <a:r>
              <a:rPr lang="en-US" baseline="0" dirty="0" err="1"/>
              <a:t>Vielleicht</a:t>
            </a:r>
            <a:r>
              <a:rPr lang="en-US" baseline="0" dirty="0"/>
              <a:t> </a:t>
            </a:r>
            <a:r>
              <a:rPr lang="en-US" baseline="0" dirty="0" err="1"/>
              <a:t>selbst</a:t>
            </a:r>
            <a:r>
              <a:rPr lang="en-US" baseline="0" dirty="0"/>
              <a:t> </a:t>
            </a:r>
            <a:r>
              <a:rPr lang="en-US" baseline="0" dirty="0" err="1"/>
              <a:t>schonmal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Stacktrace</a:t>
            </a:r>
            <a:r>
              <a:rPr lang="en-US" baseline="0" dirty="0"/>
              <a:t> </a:t>
            </a:r>
            <a:r>
              <a:rPr lang="en-US" baseline="0" dirty="0" err="1"/>
              <a:t>erlebt</a:t>
            </a:r>
            <a:r>
              <a:rPr lang="en-US" baseline="0" dirty="0"/>
              <a:t>; die </a:t>
            </a:r>
            <a:r>
              <a:rPr lang="en-US" baseline="0" dirty="0" err="1"/>
              <a:t>letzten</a:t>
            </a:r>
            <a:r>
              <a:rPr lang="en-US" baseline="0" dirty="0"/>
              <a:t> 5 </a:t>
            </a:r>
            <a:r>
              <a:rPr lang="en-US" baseline="0" dirty="0" err="1"/>
              <a:t>Aufrufe</a:t>
            </a:r>
            <a:r>
              <a:rPr lang="en-US" baseline="0" dirty="0"/>
              <a:t> </a:t>
            </a:r>
            <a:r>
              <a:rPr lang="en-US" baseline="0" dirty="0" err="1"/>
              <a:t>sind</a:t>
            </a:r>
            <a:r>
              <a:rPr lang="en-US" baseline="0" dirty="0"/>
              <a:t> </a:t>
            </a:r>
            <a:r>
              <a:rPr lang="en-US" baseline="0" dirty="0" err="1"/>
              <a:t>vielleicht</a:t>
            </a:r>
            <a:r>
              <a:rPr lang="en-US" baseline="0" dirty="0"/>
              <a:t> </a:t>
            </a:r>
            <a:r>
              <a:rPr lang="en-US" baseline="0" dirty="0" err="1"/>
              <a:t>im</a:t>
            </a:r>
            <a:r>
              <a:rPr lang="en-US" baseline="0" dirty="0"/>
              <a:t> </a:t>
            </a:r>
            <a:r>
              <a:rPr lang="en-US" baseline="0" dirty="0" err="1"/>
              <a:t>eigenen</a:t>
            </a:r>
            <a:r>
              <a:rPr lang="en-US" baseline="0" dirty="0"/>
              <a:t> System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Welche</a:t>
            </a:r>
            <a:r>
              <a:rPr lang="de-DE" baseline="0" dirty="0"/>
              <a:t> Erfahrungen habt ihr gemacht? Geht vielleicht irgendwas in einer Programmiersprache, aber nicht in anderer?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Bekannt</a:t>
            </a:r>
            <a:r>
              <a:rPr lang="en-US" baseline="0" dirty="0"/>
              <a:t> </a:t>
            </a:r>
            <a:r>
              <a:rPr lang="en-US" baseline="0" dirty="0" err="1"/>
              <a:t>aus</a:t>
            </a:r>
            <a:r>
              <a:rPr lang="en-US" baseline="0" dirty="0"/>
              <a:t> </a:t>
            </a:r>
            <a:r>
              <a:rPr lang="en-US" baseline="0" dirty="0" err="1"/>
              <a:t>Datenbanken</a:t>
            </a:r>
            <a:endParaRPr lang="en-US" baseline="0" dirty="0"/>
          </a:p>
          <a:p>
            <a:r>
              <a:rPr lang="en-US" baseline="0" dirty="0"/>
              <a:t>Welt </a:t>
            </a:r>
            <a:r>
              <a:rPr lang="en-US" baseline="0" dirty="0" err="1"/>
              <a:t>aus</a:t>
            </a:r>
            <a:r>
              <a:rPr lang="en-US" baseline="0" dirty="0"/>
              <a:t> </a:t>
            </a:r>
            <a:r>
              <a:rPr lang="en-US" baseline="0" dirty="0" err="1"/>
              <a:t>Objekten</a:t>
            </a:r>
            <a:r>
              <a:rPr lang="en-US" baseline="0" dirty="0"/>
              <a:t> muss </a:t>
            </a:r>
            <a:r>
              <a:rPr lang="en-US" baseline="0" dirty="0" err="1"/>
              <a:t>irgendwie</a:t>
            </a:r>
            <a:r>
              <a:rPr lang="en-US" baseline="0" dirty="0"/>
              <a:t> auf ER-</a:t>
            </a:r>
            <a:r>
              <a:rPr lang="en-US" baseline="0" dirty="0" err="1"/>
              <a:t>Modelle</a:t>
            </a:r>
            <a:r>
              <a:rPr lang="en-US" baseline="0" dirty="0"/>
              <a:t> </a:t>
            </a:r>
            <a:r>
              <a:rPr lang="en-US" baseline="0" dirty="0" err="1"/>
              <a:t>gemappt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r>
              <a:rPr lang="en-US" baseline="0" dirty="0"/>
              <a:t>, ER-</a:t>
            </a:r>
            <a:r>
              <a:rPr lang="en-US" baseline="0" dirty="0" err="1"/>
              <a:t>Modelle</a:t>
            </a:r>
            <a:r>
              <a:rPr lang="en-US" baseline="0" dirty="0"/>
              <a:t> auf </a:t>
            </a:r>
            <a:r>
              <a:rPr lang="en-US" baseline="0" dirty="0" err="1"/>
              <a:t>Relationen</a:t>
            </a:r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Wenn</a:t>
            </a:r>
            <a:r>
              <a:rPr lang="en-US" dirty="0"/>
              <a:t> Modell</a:t>
            </a:r>
            <a:r>
              <a:rPr lang="en-US" baseline="0" dirty="0"/>
              <a:t> </a:t>
            </a:r>
            <a:r>
              <a:rPr lang="en-US" baseline="0" dirty="0" err="1"/>
              <a:t>z.B</a:t>
            </a:r>
            <a:r>
              <a:rPr lang="en-US" baseline="0" dirty="0"/>
              <a:t>. in C </a:t>
            </a:r>
            <a:r>
              <a:rPr lang="en-US" baseline="0" dirty="0" err="1"/>
              <a:t>umgesetzt</a:t>
            </a:r>
            <a:r>
              <a:rPr lang="en-US" baseline="0" dirty="0"/>
              <a:t> </a:t>
            </a:r>
            <a:r>
              <a:rPr lang="en-US" baseline="0" dirty="0" err="1"/>
              <a:t>wird</a:t>
            </a:r>
            <a:r>
              <a:rPr lang="en-US" baseline="0" dirty="0"/>
              <a:t>, </a:t>
            </a:r>
            <a:r>
              <a:rPr lang="en-US" baseline="0" dirty="0" err="1"/>
              <a:t>wird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direktes</a:t>
            </a:r>
            <a:r>
              <a:rPr lang="en-US" baseline="0" dirty="0"/>
              <a:t> Mapping </a:t>
            </a:r>
            <a:r>
              <a:rPr lang="en-US" baseline="0" dirty="0" err="1"/>
              <a:t>zu</a:t>
            </a:r>
            <a:r>
              <a:rPr lang="en-US" baseline="0" dirty="0"/>
              <a:t> </a:t>
            </a:r>
            <a:r>
              <a:rPr lang="en-US" baseline="0" dirty="0" err="1"/>
              <a:t>Objekten</a:t>
            </a:r>
            <a:r>
              <a:rPr lang="en-US" baseline="0" dirty="0"/>
              <a:t> </a:t>
            </a:r>
            <a:r>
              <a:rPr lang="en-US" baseline="0" dirty="0" err="1"/>
              <a:t>schwer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Interface; </a:t>
            </a:r>
            <a:r>
              <a:rPr lang="en-US" dirty="0" err="1"/>
              <a:t>Schnittstelle</a:t>
            </a:r>
            <a:r>
              <a:rPr lang="en-US" dirty="0"/>
              <a:t>;</a:t>
            </a:r>
            <a:r>
              <a:rPr lang="en-US" baseline="0" dirty="0"/>
              <a:t> </a:t>
            </a:r>
            <a:r>
              <a:rPr lang="en-US" baseline="0" dirty="0" err="1"/>
              <a:t>bekannt</a:t>
            </a:r>
            <a:r>
              <a:rPr lang="en-US" baseline="0" dirty="0"/>
              <a:t> </a:t>
            </a:r>
            <a:r>
              <a:rPr lang="en-US" baseline="0" dirty="0" err="1"/>
              <a:t>aus</a:t>
            </a:r>
            <a:r>
              <a:rPr lang="en-US" baseline="0" dirty="0"/>
              <a:t> Java; </a:t>
            </a:r>
            <a:r>
              <a:rPr lang="en-US" baseline="0" dirty="0" err="1"/>
              <a:t>definiert</a:t>
            </a:r>
            <a:r>
              <a:rPr lang="en-US" baseline="0" dirty="0"/>
              <a:t> </a:t>
            </a:r>
            <a:r>
              <a:rPr lang="en-US" baseline="0" dirty="0" err="1"/>
              <a:t>Methoden</a:t>
            </a:r>
            <a:r>
              <a:rPr lang="en-US" baseline="0" dirty="0"/>
              <a:t>, die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Objekt</a:t>
            </a:r>
            <a:r>
              <a:rPr lang="en-US" baseline="0" dirty="0"/>
              <a:t> </a:t>
            </a:r>
            <a:r>
              <a:rPr lang="en-US" baseline="0" dirty="0" err="1"/>
              <a:t>bereitstellen</a:t>
            </a:r>
            <a:r>
              <a:rPr lang="en-US" baseline="0" dirty="0"/>
              <a:t> muss</a:t>
            </a:r>
          </a:p>
          <a:p>
            <a:endParaRPr lang="en-US" baseline="0" dirty="0"/>
          </a:p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Methoden</a:t>
            </a:r>
            <a:r>
              <a:rPr lang="en-US" dirty="0"/>
              <a:t> </a:t>
            </a:r>
            <a:r>
              <a:rPr lang="en-US" dirty="0" err="1"/>
              <a:t>teilt</a:t>
            </a:r>
            <a:r>
              <a:rPr lang="en-US" dirty="0"/>
              <a:t>, </a:t>
            </a:r>
            <a:r>
              <a:rPr lang="en-US" dirty="0" err="1"/>
              <a:t>sind</a:t>
            </a:r>
            <a:r>
              <a:rPr lang="en-US" baseline="0" dirty="0"/>
              <a:t> Interfaces </a:t>
            </a:r>
            <a:r>
              <a:rPr lang="en-US" baseline="0" dirty="0" err="1"/>
              <a:t>auch</a:t>
            </a:r>
            <a:r>
              <a:rPr lang="en-US" baseline="0" dirty="0"/>
              <a:t> </a:t>
            </a:r>
            <a:r>
              <a:rPr lang="en-US" baseline="0" dirty="0" err="1"/>
              <a:t>sinnlos</a:t>
            </a:r>
            <a:r>
              <a:rPr lang="en-US" baseline="0" dirty="0"/>
              <a:t> </a:t>
            </a:r>
            <a:r>
              <a:rPr lang="en-US" baseline="0" dirty="0">
                <a:sym typeface="Wingdings" pitchFamily="2" charset="2"/>
              </a:rPr>
              <a:t></a:t>
            </a:r>
          </a:p>
          <a:p>
            <a:r>
              <a:rPr lang="en-US" baseline="0" dirty="0">
                <a:sym typeface="Wingdings" pitchFamily="2" charset="2"/>
              </a:rPr>
              <a:t>Oder </a:t>
            </a:r>
            <a:r>
              <a:rPr lang="en-US" baseline="0" dirty="0" err="1">
                <a:sym typeface="Wingdings" pitchFamily="2" charset="2"/>
              </a:rPr>
              <a:t>wenn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alle</a:t>
            </a:r>
            <a:r>
              <a:rPr lang="en-US" baseline="0" dirty="0">
                <a:sym typeface="Wingdings" pitchFamily="2" charset="2"/>
              </a:rPr>
              <a:t> Attribute public </a:t>
            </a:r>
            <a:r>
              <a:rPr lang="en-US" baseline="0" dirty="0" err="1">
                <a:sym typeface="Wingdings" pitchFamily="2" charset="2"/>
              </a:rPr>
              <a:t>sind</a:t>
            </a:r>
            <a:r>
              <a:rPr lang="en-US" baseline="0" dirty="0">
                <a:sym typeface="Wingdings" pitchFamily="2" charset="2"/>
              </a:rPr>
              <a:t>, </a:t>
            </a:r>
            <a:r>
              <a:rPr lang="en-US" baseline="0" dirty="0" err="1">
                <a:sym typeface="Wingdings" pitchFamily="2" charset="2"/>
              </a:rPr>
              <a:t>braucht</a:t>
            </a:r>
            <a:r>
              <a:rPr lang="en-US" baseline="0" dirty="0">
                <a:sym typeface="Wingdings" pitchFamily="2" charset="2"/>
              </a:rPr>
              <a:t> man </a:t>
            </a:r>
            <a:r>
              <a:rPr lang="en-US" baseline="0" dirty="0" err="1">
                <a:sym typeface="Wingdings" pitchFamily="2" charset="2"/>
              </a:rPr>
              <a:t>auch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keine</a:t>
            </a:r>
            <a:r>
              <a:rPr lang="en-US" baseline="0" dirty="0">
                <a:sym typeface="Wingdings" pitchFamily="2" charset="2"/>
              </a:rPr>
              <a:t> getter </a:t>
            </a:r>
            <a:r>
              <a:rPr lang="en-US" baseline="0" dirty="0" err="1">
                <a:sym typeface="Wingdings" pitchFamily="2" charset="2"/>
              </a:rPr>
              <a:t>oder</a:t>
            </a:r>
            <a:r>
              <a:rPr lang="en-US" baseline="0" dirty="0">
                <a:sym typeface="Wingdings" pitchFamily="2" charset="2"/>
              </a:rPr>
              <a:t> setter</a:t>
            </a:r>
            <a:endParaRPr lang="en-US" dirty="0"/>
          </a:p>
          <a:p>
            <a:r>
              <a:rPr lang="en-US" dirty="0"/>
              <a:t>In B </a:t>
            </a:r>
            <a:r>
              <a:rPr lang="en-US" dirty="0" err="1"/>
              <a:t>kommuniziert</a:t>
            </a:r>
            <a:r>
              <a:rPr lang="en-US" baseline="0" dirty="0"/>
              <a:t> </a:t>
            </a:r>
            <a:r>
              <a:rPr lang="en-US" baseline="0" dirty="0" err="1"/>
              <a:t>jedes</a:t>
            </a:r>
            <a:r>
              <a:rPr lang="en-US" baseline="0" dirty="0"/>
              <a:t> </a:t>
            </a:r>
            <a:r>
              <a:rPr lang="en-US" baseline="0" dirty="0" err="1"/>
              <a:t>Modul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</a:t>
            </a:r>
            <a:r>
              <a:rPr lang="en-US" baseline="0" dirty="0" err="1"/>
              <a:t>jedem</a:t>
            </a:r>
            <a:r>
              <a:rPr lang="en-US" baseline="0" dirty="0"/>
              <a:t>; </a:t>
            </a:r>
            <a:r>
              <a:rPr lang="en-US" baseline="0" dirty="0" err="1"/>
              <a:t>Gefahr</a:t>
            </a:r>
            <a:r>
              <a:rPr lang="en-US" baseline="0" dirty="0"/>
              <a:t>, </a:t>
            </a:r>
            <a:r>
              <a:rPr lang="en-US" baseline="0" dirty="0" err="1"/>
              <a:t>dass</a:t>
            </a:r>
            <a:r>
              <a:rPr lang="en-US" baseline="0" dirty="0"/>
              <a:t> </a:t>
            </a:r>
            <a:r>
              <a:rPr lang="en-US" baseline="0" dirty="0" err="1"/>
              <a:t>Änderungen</a:t>
            </a:r>
            <a:r>
              <a:rPr lang="en-US" baseline="0" dirty="0"/>
              <a:t> </a:t>
            </a:r>
            <a:r>
              <a:rPr lang="en-US" baseline="0" dirty="0" err="1"/>
              <a:t>weiter</a:t>
            </a:r>
            <a:r>
              <a:rPr lang="en-US" baseline="0" dirty="0"/>
              <a:t> </a:t>
            </a:r>
            <a:r>
              <a:rPr lang="en-US" baseline="0" dirty="0" err="1"/>
              <a:t>propagiert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r>
              <a:rPr lang="en-US" baseline="0" dirty="0"/>
              <a:t> </a:t>
            </a:r>
            <a:r>
              <a:rPr lang="en-US" baseline="0" dirty="0" err="1"/>
              <a:t>müssen</a:t>
            </a:r>
            <a:r>
              <a:rPr lang="en-US" baseline="0" dirty="0"/>
              <a:t> </a:t>
            </a:r>
            <a:r>
              <a:rPr lang="en-US" baseline="0" dirty="0" err="1"/>
              <a:t>bzw</a:t>
            </a:r>
            <a:r>
              <a:rPr lang="en-US" baseline="0" dirty="0"/>
              <a:t>. </a:t>
            </a:r>
            <a:r>
              <a:rPr lang="en-US" baseline="0" dirty="0" err="1"/>
              <a:t>Fehler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in </a:t>
            </a:r>
            <a:r>
              <a:rPr lang="en-US" baseline="0" dirty="0" err="1"/>
              <a:t>einem</a:t>
            </a:r>
            <a:r>
              <a:rPr lang="en-US" baseline="0" dirty="0"/>
              <a:t> </a:t>
            </a:r>
            <a:r>
              <a:rPr lang="en-US" baseline="0" dirty="0" err="1"/>
              <a:t>Modul</a:t>
            </a:r>
            <a:r>
              <a:rPr lang="en-US" baseline="0" dirty="0"/>
              <a:t> </a:t>
            </a:r>
            <a:r>
              <a:rPr lang="en-US" baseline="0" dirty="0" err="1"/>
              <a:t>bleiben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Was</a:t>
            </a:r>
            <a:r>
              <a:rPr lang="en-US" sz="2800" baseline="0"/>
              <a:t> bedeutet Modellierung, warum sollten wir überhaupt modellieren?</a:t>
            </a:r>
          </a:p>
          <a:p>
            <a:r>
              <a:rPr lang="en-US" sz="2800" baseline="0"/>
              <a:t>Welche Kriterien und Regeln sollte man bei Designen beachten?</a:t>
            </a:r>
          </a:p>
          <a:p>
            <a:r>
              <a:rPr lang="en-US" sz="2800" baseline="0"/>
              <a:t>Nach welchen Prinzipien sollte man vorgehen, um die Kriterien und Regeln zu beachten?</a:t>
            </a:r>
            <a:endParaRPr lang="en-US" sz="28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Ähnlich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interfaces</a:t>
            </a:r>
            <a:r>
              <a:rPr lang="de-DE" dirty="0"/>
              <a:t>;</a:t>
            </a:r>
            <a:r>
              <a:rPr lang="de-DE" baseline="0" dirty="0"/>
              <a:t> so wenig Informationen wie möglich mitteilen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Ausgetauschte</a:t>
            </a:r>
            <a:r>
              <a:rPr lang="en-US" baseline="0" dirty="0"/>
              <a:t> </a:t>
            </a:r>
            <a:r>
              <a:rPr lang="en-US" baseline="0" dirty="0" err="1"/>
              <a:t>Informationen</a:t>
            </a:r>
            <a:r>
              <a:rPr lang="en-US" baseline="0" dirty="0"/>
              <a:t> </a:t>
            </a:r>
            <a:r>
              <a:rPr lang="en-US" baseline="0" dirty="0" err="1"/>
              <a:t>müssen</a:t>
            </a:r>
            <a:r>
              <a:rPr lang="en-US" baseline="0" dirty="0"/>
              <a:t> </a:t>
            </a:r>
            <a:r>
              <a:rPr lang="en-US" baseline="0" dirty="0" err="1"/>
              <a:t>explizit</a:t>
            </a:r>
            <a:r>
              <a:rPr lang="en-US" baseline="0" dirty="0"/>
              <a:t> </a:t>
            </a:r>
            <a:r>
              <a:rPr lang="en-US" baseline="0" dirty="0" err="1"/>
              <a:t>gemacht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Ansonsten</a:t>
            </a:r>
            <a:r>
              <a:rPr lang="en-US" baseline="0" dirty="0"/>
              <a:t>, </a:t>
            </a:r>
            <a:r>
              <a:rPr lang="en-US" baseline="0" dirty="0" err="1"/>
              <a:t>wenn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bei</a:t>
            </a:r>
            <a:r>
              <a:rPr lang="en-US" baseline="0" dirty="0"/>
              <a:t> </a:t>
            </a:r>
            <a:r>
              <a:rPr lang="en-US" baseline="0" dirty="0" err="1"/>
              <a:t>NoMoreWaiting</a:t>
            </a:r>
            <a:r>
              <a:rPr lang="en-US" baseline="0" dirty="0"/>
              <a:t> </a:t>
            </a:r>
            <a:r>
              <a:rPr lang="en-US" baseline="0" dirty="0" err="1"/>
              <a:t>TischKapazität</a:t>
            </a:r>
            <a:r>
              <a:rPr lang="en-US" baseline="0" dirty="0"/>
              <a:t> </a:t>
            </a:r>
            <a:r>
              <a:rPr lang="en-US" baseline="0" dirty="0" err="1"/>
              <a:t>ändert</a:t>
            </a:r>
            <a:r>
              <a:rPr lang="en-US" baseline="0" dirty="0"/>
              <a:t>, </a:t>
            </a:r>
            <a:r>
              <a:rPr lang="en-US" baseline="0" dirty="0" err="1"/>
              <a:t>der</a:t>
            </a:r>
            <a:r>
              <a:rPr lang="en-US" baseline="0" dirty="0"/>
              <a:t> </a:t>
            </a:r>
            <a:r>
              <a:rPr lang="en-US" baseline="0" dirty="0" err="1"/>
              <a:t>Tisch</a:t>
            </a:r>
            <a:r>
              <a:rPr lang="en-US" baseline="0" dirty="0"/>
              <a:t> </a:t>
            </a:r>
            <a:r>
              <a:rPr lang="en-US" baseline="0" dirty="0" err="1"/>
              <a:t>aber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</a:t>
            </a:r>
            <a:r>
              <a:rPr lang="en-US" baseline="0" dirty="0" err="1"/>
              <a:t>weiß</a:t>
            </a:r>
            <a:r>
              <a:rPr lang="en-US" baseline="0" dirty="0"/>
              <a:t>, </a:t>
            </a:r>
            <a:r>
              <a:rPr lang="en-US" baseline="0" dirty="0" err="1"/>
              <a:t>welches</a:t>
            </a:r>
            <a:r>
              <a:rPr lang="en-US" baseline="0" dirty="0"/>
              <a:t> </a:t>
            </a:r>
            <a:r>
              <a:rPr lang="en-US" baseline="0" dirty="0" err="1"/>
              <a:t>Modul</a:t>
            </a:r>
            <a:r>
              <a:rPr lang="en-US" baseline="0" dirty="0"/>
              <a:t> die </a:t>
            </a:r>
            <a:r>
              <a:rPr lang="en-US" baseline="0" dirty="0" err="1"/>
              <a:t>Informationen</a:t>
            </a:r>
            <a:r>
              <a:rPr lang="en-US" baseline="0" dirty="0"/>
              <a:t> </a:t>
            </a:r>
            <a:r>
              <a:rPr lang="en-US" baseline="0" dirty="0" err="1"/>
              <a:t>benutzt</a:t>
            </a:r>
            <a:r>
              <a:rPr lang="en-US" baseline="0" dirty="0"/>
              <a:t>, </a:t>
            </a:r>
            <a:r>
              <a:rPr lang="en-US" baseline="0" dirty="0" err="1"/>
              <a:t>entstehen</a:t>
            </a:r>
            <a:r>
              <a:rPr lang="en-US" baseline="0" dirty="0"/>
              <a:t> </a:t>
            </a:r>
            <a:r>
              <a:rPr lang="en-US" baseline="0" dirty="0" err="1"/>
              <a:t>Fehler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Nur</a:t>
            </a:r>
            <a:r>
              <a:rPr lang="en-US" dirty="0"/>
              <a:t> so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nötig</a:t>
            </a:r>
            <a:r>
              <a:rPr lang="en-US" dirty="0"/>
              <a:t> </a:t>
            </a:r>
            <a:r>
              <a:rPr lang="en-US" dirty="0" err="1"/>
              <a:t>zeigen</a:t>
            </a:r>
            <a:r>
              <a:rPr lang="en-US" dirty="0"/>
              <a:t>;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doch</a:t>
            </a:r>
            <a:r>
              <a:rPr lang="en-US" baseline="0" dirty="0"/>
              <a:t> </a:t>
            </a:r>
            <a:r>
              <a:rPr lang="en-US" baseline="0" dirty="0" err="1"/>
              <a:t>gleich</a:t>
            </a:r>
            <a:r>
              <a:rPr lang="en-US" baseline="0" dirty="0"/>
              <a:t> Listen in Java </a:t>
            </a:r>
            <a:r>
              <a:rPr lang="en-US" baseline="0" dirty="0" err="1"/>
              <a:t>implementiert</a:t>
            </a:r>
            <a:r>
              <a:rPr lang="en-US" baseline="0" dirty="0"/>
              <a:t>? Und </a:t>
            </a:r>
            <a:r>
              <a:rPr lang="en-US" baseline="0" dirty="0" err="1"/>
              <a:t>ist</a:t>
            </a:r>
            <a:r>
              <a:rPr lang="en-US" baseline="0" dirty="0"/>
              <a:t> das </a:t>
            </a:r>
            <a:r>
              <a:rPr lang="en-US" baseline="0" dirty="0" err="1"/>
              <a:t>wichtig</a:t>
            </a:r>
            <a:r>
              <a:rPr lang="en-US" baseline="0" dirty="0"/>
              <a:t>, </a:t>
            </a:r>
            <a:r>
              <a:rPr lang="en-US" baseline="0" dirty="0" err="1"/>
              <a:t>zu</a:t>
            </a:r>
            <a:r>
              <a:rPr lang="en-US" baseline="0" dirty="0"/>
              <a:t> </a:t>
            </a:r>
            <a:r>
              <a:rPr lang="en-US" baseline="0" dirty="0" err="1"/>
              <a:t>wissen</a:t>
            </a:r>
            <a:r>
              <a:rPr lang="en-US" baseline="0" dirty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z.B</a:t>
            </a:r>
            <a:r>
              <a:rPr lang="en-US" dirty="0"/>
              <a:t>. get und set </a:t>
            </a:r>
            <a:r>
              <a:rPr lang="en-US" dirty="0" err="1"/>
              <a:t>Methoden</a:t>
            </a:r>
            <a:r>
              <a:rPr lang="en-US" dirty="0"/>
              <a:t> in Java </a:t>
            </a:r>
            <a:r>
              <a:rPr lang="en-US" dirty="0" err="1"/>
              <a:t>verbergen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Attribute</a:t>
            </a:r>
            <a:r>
              <a:rPr lang="en-US" baseline="0" dirty="0"/>
              <a:t> </a:t>
            </a:r>
            <a:r>
              <a:rPr lang="en-US" baseline="0" dirty="0" err="1"/>
              <a:t>gesetzt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r>
              <a:rPr lang="en-US" baseline="0" dirty="0"/>
              <a:t>, </a:t>
            </a:r>
            <a:r>
              <a:rPr lang="en-US" baseline="0" dirty="0" err="1"/>
              <a:t>ob</a:t>
            </a:r>
            <a:r>
              <a:rPr lang="en-US" baseline="0" dirty="0"/>
              <a:t> </a:t>
            </a:r>
            <a:r>
              <a:rPr lang="en-US" baseline="0" dirty="0" err="1"/>
              <a:t>z.B</a:t>
            </a:r>
            <a:r>
              <a:rPr lang="en-US" baseline="0" dirty="0"/>
              <a:t>. </a:t>
            </a:r>
            <a:r>
              <a:rPr lang="en-US" baseline="0" dirty="0" err="1"/>
              <a:t>etwas</a:t>
            </a:r>
            <a:r>
              <a:rPr lang="en-US" baseline="0" dirty="0"/>
              <a:t> </a:t>
            </a:r>
            <a:r>
              <a:rPr lang="en-US" baseline="0" dirty="0" err="1"/>
              <a:t>erst</a:t>
            </a:r>
            <a:r>
              <a:rPr lang="en-US" baseline="0" dirty="0"/>
              <a:t> </a:t>
            </a:r>
            <a:r>
              <a:rPr lang="en-US" baseline="0" dirty="0" err="1"/>
              <a:t>berechnet</a:t>
            </a:r>
            <a:r>
              <a:rPr lang="en-US" baseline="0" dirty="0"/>
              <a:t> </a:t>
            </a:r>
            <a:r>
              <a:rPr lang="en-US" baseline="0" dirty="0" err="1"/>
              <a:t>wird</a:t>
            </a:r>
            <a:r>
              <a:rPr lang="en-US" baseline="0" dirty="0"/>
              <a:t> (</a:t>
            </a:r>
            <a:r>
              <a:rPr lang="en-US" baseline="0" dirty="0" err="1"/>
              <a:t>z.B</a:t>
            </a:r>
            <a:r>
              <a:rPr lang="en-US" baseline="0" dirty="0"/>
              <a:t>. der Stand der Credits), </a:t>
            </a:r>
            <a:r>
              <a:rPr lang="en-US" baseline="0" dirty="0" err="1"/>
              <a:t>oder</a:t>
            </a:r>
            <a:r>
              <a:rPr lang="en-US" baseline="0" dirty="0"/>
              <a:t> fest in </a:t>
            </a:r>
            <a:r>
              <a:rPr lang="en-US" baseline="0" dirty="0" err="1"/>
              <a:t>Attribut</a:t>
            </a:r>
            <a:r>
              <a:rPr lang="en-US" baseline="0" dirty="0"/>
              <a:t> </a:t>
            </a:r>
            <a:r>
              <a:rPr lang="en-US" baseline="0" dirty="0" err="1"/>
              <a:t>codiert</a:t>
            </a:r>
            <a:r>
              <a:rPr lang="en-US" baseline="0" dirty="0"/>
              <a:t> </a:t>
            </a:r>
            <a:r>
              <a:rPr lang="en-US" baseline="0" dirty="0" err="1"/>
              <a:t>ist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Wer hat die Informationen, ob ein Tisch frei ist oder nicht?</a:t>
            </a:r>
          </a:p>
          <a:p>
            <a:r>
              <a:rPr lang="en-US"/>
              <a:t>Tisch selbst weiß es;</a:t>
            </a:r>
            <a:r>
              <a:rPr lang="en-US" baseline="0"/>
              <a:t> und wenn jemand 5 Plätze reserviert, aber ein Tisch nur 4 Plätze hat?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Tische</a:t>
            </a:r>
            <a:r>
              <a:rPr lang="en-US" baseline="0" dirty="0"/>
              <a:t> in der Mensa-App?</a:t>
            </a:r>
            <a:endParaRPr lang="en-US" dirty="0"/>
          </a:p>
          <a:p>
            <a:r>
              <a:rPr lang="en-US" dirty="0" err="1"/>
              <a:t>Knoten</a:t>
            </a:r>
            <a:r>
              <a:rPr lang="en-US" dirty="0"/>
              <a:t> in</a:t>
            </a:r>
            <a:r>
              <a:rPr lang="en-US" baseline="0" dirty="0"/>
              <a:t> Graph?</a:t>
            </a:r>
          </a:p>
          <a:p>
            <a:endParaRPr lang="en-US" baseline="0" dirty="0"/>
          </a:p>
          <a:p>
            <a:r>
              <a:rPr lang="en-US" dirty="0"/>
              <a:t>Mensa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u.a</a:t>
            </a:r>
            <a:r>
              <a:rPr lang="en-US" dirty="0"/>
              <a:t>.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Tischen</a:t>
            </a:r>
            <a:endParaRPr lang="en-US" dirty="0"/>
          </a:p>
          <a:p>
            <a:r>
              <a:rPr lang="en-US" baseline="0" dirty="0"/>
              <a:t>Mensa </a:t>
            </a:r>
            <a:r>
              <a:rPr lang="en-US" baseline="0" dirty="0" err="1"/>
              <a:t>enthält</a:t>
            </a:r>
            <a:r>
              <a:rPr lang="en-US" baseline="0" dirty="0"/>
              <a:t> </a:t>
            </a:r>
            <a:r>
              <a:rPr lang="en-US" baseline="0" dirty="0" err="1"/>
              <a:t>Objekte</a:t>
            </a:r>
            <a:r>
              <a:rPr lang="en-US" baseline="0" dirty="0"/>
              <a:t> von A</a:t>
            </a:r>
          </a:p>
          <a:p>
            <a:r>
              <a:rPr lang="en-US" baseline="0" dirty="0"/>
              <a:t>Mensa </a:t>
            </a:r>
            <a:r>
              <a:rPr lang="en-US" baseline="0" dirty="0" err="1"/>
              <a:t>loggt</a:t>
            </a:r>
            <a:r>
              <a:rPr lang="en-US" baseline="0" dirty="0"/>
              <a:t>, </a:t>
            </a:r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Tische</a:t>
            </a:r>
            <a:r>
              <a:rPr lang="en-US" baseline="0" dirty="0"/>
              <a:t> </a:t>
            </a:r>
            <a:r>
              <a:rPr lang="en-US" baseline="0" dirty="0" err="1"/>
              <a:t>reserviert</a:t>
            </a:r>
            <a:r>
              <a:rPr lang="en-US" baseline="0" dirty="0"/>
              <a:t> </a:t>
            </a:r>
            <a:r>
              <a:rPr lang="en-US" baseline="0" dirty="0" err="1"/>
              <a:t>sind</a:t>
            </a:r>
            <a:r>
              <a:rPr lang="en-US" baseline="0" dirty="0"/>
              <a:t> und </a:t>
            </a:r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endParaRPr lang="en-US" baseline="0" dirty="0"/>
          </a:p>
          <a:p>
            <a:r>
              <a:rPr lang="en-US" baseline="0" dirty="0" err="1"/>
              <a:t>Mense</a:t>
            </a:r>
            <a:r>
              <a:rPr lang="en-US" baseline="0" dirty="0"/>
              <a:t> </a:t>
            </a:r>
            <a:r>
              <a:rPr lang="en-US" baseline="0" dirty="0" err="1"/>
              <a:t>weiß</a:t>
            </a:r>
            <a:r>
              <a:rPr lang="en-US" baseline="0" dirty="0"/>
              <a:t>, </a:t>
            </a:r>
            <a:r>
              <a:rPr lang="en-US" baseline="0" dirty="0" err="1"/>
              <a:t>ob</a:t>
            </a:r>
            <a:r>
              <a:rPr lang="en-US" baseline="0" dirty="0"/>
              <a:t> </a:t>
            </a:r>
            <a:r>
              <a:rPr lang="en-US" baseline="0" dirty="0" err="1"/>
              <a:t>Tische</a:t>
            </a:r>
            <a:r>
              <a:rPr lang="en-US" baseline="0" dirty="0"/>
              <a:t> </a:t>
            </a:r>
            <a:r>
              <a:rPr lang="en-US" baseline="0" dirty="0" err="1"/>
              <a:t>reservierbar</a:t>
            </a:r>
            <a:r>
              <a:rPr lang="en-US" baseline="0" dirty="0"/>
              <a:t> </a:t>
            </a:r>
            <a:r>
              <a:rPr lang="en-US" baseline="0" dirty="0" err="1"/>
              <a:t>sind</a:t>
            </a:r>
            <a:r>
              <a:rPr lang="en-US" baseline="0" dirty="0"/>
              <a:t> </a:t>
            </a:r>
            <a:r>
              <a:rPr lang="en-US" baseline="0" dirty="0" err="1"/>
              <a:t>oder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C267BCE-33EB-456B-8E45-94C4B7D31086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34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/>
              <a:t>Sommerville ch 12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F1E3AE8-8B1C-4ABB-9AD2-CDB9D4330966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36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 dirty="0" err="1"/>
              <a:t>Sommerville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en-US" dirty="0"/>
              <a:t> 12</a:t>
            </a:r>
          </a:p>
          <a:p>
            <a:pPr defTabSz="914400"/>
            <a:endParaRPr lang="en-US" dirty="0"/>
          </a:p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Tisch</a:t>
            </a:r>
            <a:r>
              <a:rPr lang="en-US" dirty="0"/>
              <a:t> </a:t>
            </a:r>
            <a:r>
              <a:rPr lang="en-US" dirty="0" err="1"/>
              <a:t>statt</a:t>
            </a:r>
            <a:r>
              <a:rPr lang="en-US" dirty="0"/>
              <a:t> 4 </a:t>
            </a:r>
            <a:r>
              <a:rPr lang="en-US" dirty="0" err="1"/>
              <a:t>jetzt</a:t>
            </a:r>
            <a:r>
              <a:rPr lang="en-US" dirty="0"/>
              <a:t> 6 </a:t>
            </a:r>
            <a:r>
              <a:rPr lang="en-US" dirty="0" err="1"/>
              <a:t>Plätze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soll</a:t>
            </a:r>
            <a:r>
              <a:rPr lang="en-US" dirty="0"/>
              <a:t>;</a:t>
            </a:r>
            <a:r>
              <a:rPr lang="en-US" baseline="0" dirty="0"/>
              <a:t> </a:t>
            </a:r>
            <a:r>
              <a:rPr lang="en-US" baseline="0" dirty="0" err="1"/>
              <a:t>es</a:t>
            </a:r>
            <a:r>
              <a:rPr lang="en-US" baseline="0" dirty="0"/>
              <a:t> </a:t>
            </a:r>
            <a:r>
              <a:rPr lang="en-US" baseline="0" dirty="0" err="1"/>
              <a:t>sollte</a:t>
            </a:r>
            <a:r>
              <a:rPr lang="en-US" baseline="0" dirty="0"/>
              <a:t> </a:t>
            </a:r>
            <a:r>
              <a:rPr lang="en-US" baseline="0" dirty="0" err="1"/>
              <a:t>möglichst</a:t>
            </a:r>
            <a:r>
              <a:rPr lang="en-US" baseline="0" dirty="0"/>
              <a:t> </a:t>
            </a:r>
            <a:r>
              <a:rPr lang="en-US" baseline="0" dirty="0" err="1"/>
              <a:t>nur</a:t>
            </a:r>
            <a:r>
              <a:rPr lang="en-US" baseline="0" dirty="0"/>
              <a:t> der </a:t>
            </a:r>
            <a:r>
              <a:rPr lang="en-US" baseline="0" dirty="0" err="1"/>
              <a:t>Tisch</a:t>
            </a:r>
            <a:r>
              <a:rPr lang="en-US" baseline="0" dirty="0"/>
              <a:t> </a:t>
            </a:r>
            <a:r>
              <a:rPr lang="en-US" baseline="0" dirty="0" err="1"/>
              <a:t>geändert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endParaRPr lang="en-US" baseline="0" dirty="0"/>
          </a:p>
          <a:p>
            <a:r>
              <a:rPr lang="en-US" baseline="0" dirty="0" err="1"/>
              <a:t>Wenn</a:t>
            </a:r>
            <a:r>
              <a:rPr lang="en-US" baseline="0" dirty="0"/>
              <a:t> Mensa </a:t>
            </a:r>
            <a:r>
              <a:rPr lang="en-US" baseline="0" dirty="0" err="1"/>
              <a:t>für</a:t>
            </a:r>
            <a:r>
              <a:rPr lang="en-US" baseline="0" dirty="0"/>
              <a:t> </a:t>
            </a:r>
            <a:r>
              <a:rPr lang="en-US" baseline="0" dirty="0" err="1"/>
              <a:t>jeden</a:t>
            </a:r>
            <a:r>
              <a:rPr lang="en-US" baseline="0" dirty="0"/>
              <a:t> </a:t>
            </a:r>
            <a:r>
              <a:rPr lang="en-US" baseline="0" dirty="0" err="1"/>
              <a:t>Tisch</a:t>
            </a:r>
            <a:r>
              <a:rPr lang="en-US" baseline="0" dirty="0"/>
              <a:t> fest </a:t>
            </a:r>
            <a:r>
              <a:rPr lang="en-US" baseline="0" dirty="0" err="1"/>
              <a:t>mit</a:t>
            </a:r>
            <a:r>
              <a:rPr lang="en-US" baseline="0" dirty="0"/>
              <a:t> 4 </a:t>
            </a:r>
            <a:r>
              <a:rPr lang="en-US" baseline="0" dirty="0" err="1"/>
              <a:t>Plätzen</a:t>
            </a:r>
            <a:r>
              <a:rPr lang="en-US" baseline="0" dirty="0"/>
              <a:t> </a:t>
            </a:r>
            <a:r>
              <a:rPr lang="en-US" baseline="0" dirty="0" err="1"/>
              <a:t>arbeitet</a:t>
            </a:r>
            <a:r>
              <a:rPr lang="en-US" baseline="0" dirty="0"/>
              <a:t>, muss </a:t>
            </a:r>
            <a:r>
              <a:rPr lang="en-US" baseline="0" dirty="0" err="1"/>
              <a:t>auch</a:t>
            </a:r>
            <a:r>
              <a:rPr lang="en-US" baseline="0" dirty="0"/>
              <a:t> die Mensa </a:t>
            </a:r>
            <a:r>
              <a:rPr lang="en-US" baseline="0" dirty="0" err="1"/>
              <a:t>angepasst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Probleme</a:t>
            </a:r>
            <a:r>
              <a:rPr lang="en-US" baseline="0" dirty="0"/>
              <a:t>: </a:t>
            </a:r>
            <a:r>
              <a:rPr lang="en-US" baseline="0" dirty="0" err="1"/>
              <a:t>Vererbung</a:t>
            </a:r>
            <a:r>
              <a:rPr lang="en-US" baseline="0" dirty="0"/>
              <a:t>, da </a:t>
            </a:r>
            <a:r>
              <a:rPr lang="en-US" baseline="0" dirty="0" err="1"/>
              <a:t>Klassen</a:t>
            </a:r>
            <a:r>
              <a:rPr lang="en-US" baseline="0" dirty="0"/>
              <a:t> in </a:t>
            </a:r>
            <a:r>
              <a:rPr lang="en-US" baseline="0" dirty="0" err="1"/>
              <a:t>Hierarchie</a:t>
            </a:r>
            <a:r>
              <a:rPr lang="en-US" baseline="0" dirty="0"/>
              <a:t> </a:t>
            </a:r>
            <a:r>
              <a:rPr lang="en-US" baseline="0" dirty="0" err="1"/>
              <a:t>voneinander</a:t>
            </a:r>
            <a:r>
              <a:rPr lang="en-US" baseline="0" dirty="0"/>
              <a:t> </a:t>
            </a:r>
            <a:r>
              <a:rPr lang="en-US" baseline="0" dirty="0" err="1"/>
              <a:t>abhängen</a:t>
            </a:r>
            <a:r>
              <a:rPr lang="en-US" baseline="0" dirty="0"/>
              <a:t>; </a:t>
            </a:r>
            <a:r>
              <a:rPr lang="en-US" baseline="0" dirty="0" err="1"/>
              <a:t>abwägen</a:t>
            </a:r>
            <a:r>
              <a:rPr lang="en-US" baseline="0" dirty="0"/>
              <a:t>, </a:t>
            </a:r>
            <a:r>
              <a:rPr lang="en-US" baseline="0" dirty="0" err="1"/>
              <a:t>ob</a:t>
            </a:r>
            <a:r>
              <a:rPr lang="en-US" baseline="0" dirty="0"/>
              <a:t> </a:t>
            </a:r>
            <a:r>
              <a:rPr lang="en-US" baseline="0" dirty="0" err="1"/>
              <a:t>Vererbung</a:t>
            </a:r>
            <a:r>
              <a:rPr lang="en-US" baseline="0" dirty="0"/>
              <a:t> </a:t>
            </a:r>
            <a:r>
              <a:rPr lang="en-US" baseline="0" dirty="0" err="1"/>
              <a:t>oder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endParaRPr lang="en-US" baseline="0" dirty="0"/>
          </a:p>
          <a:p>
            <a:r>
              <a:rPr lang="en-US" baseline="0" dirty="0" err="1"/>
              <a:t>Bei</a:t>
            </a:r>
            <a:r>
              <a:rPr lang="en-US" baseline="0" dirty="0"/>
              <a:t> </a:t>
            </a:r>
            <a:r>
              <a:rPr lang="en-US" baseline="0" dirty="0" err="1"/>
              <a:t>Modulen</a:t>
            </a:r>
            <a:r>
              <a:rPr lang="en-US" baseline="0" dirty="0"/>
              <a:t>, die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</a:t>
            </a:r>
            <a:r>
              <a:rPr lang="en-US" baseline="0" dirty="0" err="1"/>
              <a:t>verändern</a:t>
            </a:r>
            <a:r>
              <a:rPr lang="en-US" baseline="0" dirty="0"/>
              <a:t>, </a:t>
            </a:r>
            <a:r>
              <a:rPr lang="en-US" baseline="0" dirty="0" err="1"/>
              <a:t>ist</a:t>
            </a:r>
            <a:r>
              <a:rPr lang="en-US" baseline="0" dirty="0"/>
              <a:t> high coupling </a:t>
            </a:r>
            <a:r>
              <a:rPr lang="en-US" baseline="0" dirty="0" err="1"/>
              <a:t>kein</a:t>
            </a:r>
            <a:r>
              <a:rPr lang="en-US" baseline="0" dirty="0"/>
              <a:t> Problem</a:t>
            </a:r>
          </a:p>
          <a:p>
            <a:pPr defTabSz="914400"/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18736A5-2CDB-4371-9A92-4B3ACF4F6E3D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37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/>
              <a:t>Ch 12 (1995)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B5B600C-296E-420C-A820-889E76362D8A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38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/>
              <a:t>Ch 12 (1995)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Warum nicht von Requirements direkt zur Implementierung?</a:t>
            </a:r>
          </a:p>
          <a:p>
            <a:r>
              <a:rPr lang="en-US"/>
              <a:t>Unendlich</a:t>
            </a:r>
            <a:r>
              <a:rPr lang="en-US" baseline="0"/>
              <a:t> viele Varianten:</a:t>
            </a:r>
          </a:p>
          <a:p>
            <a:r>
              <a:rPr lang="en-US" baseline="0"/>
              <a:t>Auch in selbem Paradigma und Sprache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683CBEF-1185-4DBC-80FE-8BD12AFE5AFA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44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/>
              <a:t>Sommerville ch 13, Catalysis 0.2</a:t>
            </a:r>
          </a:p>
          <a:p>
            <a:pPr defTabSz="914400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187A31B-9236-4723-B67A-98EECEA2BEE7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46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/>
              <a:t>Sommerville ch 13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Früher viel Schichtenarchitektur,  um</a:t>
            </a:r>
            <a:r>
              <a:rPr lang="de-DE" baseline="0" dirty="0" smtClean="0"/>
              <a:t> abstrahieren zu können und nicht immer auf der untersten Schicht arbeiten zu müssen; Bytecode -&gt; Assembler -&gt; höhere Programmiersprachen</a:t>
            </a:r>
          </a:p>
          <a:p>
            <a:r>
              <a:rPr lang="de-DE" baseline="0" dirty="0" smtClean="0"/>
              <a:t>Genauso auch bei der Software </a:t>
            </a:r>
            <a:r>
              <a:rPr lang="de-DE" baseline="0" dirty="0" err="1" smtClean="0"/>
              <a:t>entwicklung</a:t>
            </a:r>
            <a:r>
              <a:rPr lang="de-DE" baseline="0" dirty="0" smtClean="0"/>
              <a:t>; wenn ich in der GUI Daten brauche, möchte ich nicht SQL-Anfragen stellen;</a:t>
            </a:r>
          </a:p>
          <a:p>
            <a:r>
              <a:rPr lang="de-DE" baseline="0" dirty="0" smtClean="0"/>
              <a:t>Im Laufe der Zeit: Schichten sind nicht immer einfach herzustellen, weil gewisse Funktionalitäten durch alle Schichten schneiden; darum wurden Komponenten entwickelt, die dann auch von verschiedenen Teams entwickelt werden können; jede Komponente hat ein Interface, und dann kann man sie zusammenbauen; z.B. eine DB-Komponente kann man einfach dazu kaufen und in System integrieren</a:t>
            </a:r>
          </a:p>
          <a:p>
            <a:r>
              <a:rPr lang="de-DE" baseline="0" dirty="0" err="1" smtClean="0"/>
              <a:t>services</a:t>
            </a:r>
            <a:r>
              <a:rPr lang="de-DE" baseline="0" dirty="0" smtClean="0"/>
              <a:t> als Weiterentwicklung von Komponenten, als das Internet aufkam. Man möchte gewisse Funktionalitäten im Internet anbieten und eine Funktionalität nennt sich Service; i.e., Service wird angeboten, </a:t>
            </a:r>
            <a:r>
              <a:rPr lang="de-DE" baseline="0" dirty="0" err="1" smtClean="0"/>
              <a:t>z.b</a:t>
            </a:r>
            <a:r>
              <a:rPr lang="de-DE" baseline="0" dirty="0" smtClean="0"/>
              <a:t>: Buchung eines Flugs. Mehrere Services, die dann zusammen angeboten werden, ist dann SOA</a:t>
            </a:r>
          </a:p>
          <a:p>
            <a:r>
              <a:rPr lang="de-DE" baseline="0" dirty="0" err="1" smtClean="0"/>
              <a:t>Microservices</a:t>
            </a:r>
            <a:r>
              <a:rPr lang="de-DE" baseline="0" dirty="0" smtClean="0"/>
              <a:t> ist letzte Evolutionsstufe; </a:t>
            </a:r>
            <a:r>
              <a:rPr lang="de-DE" baseline="0" dirty="0" err="1" smtClean="0"/>
              <a:t>enstanden</a:t>
            </a:r>
            <a:r>
              <a:rPr lang="de-DE" baseline="0" dirty="0" smtClean="0"/>
              <a:t>, weil man skalierbarer sein musste; </a:t>
            </a:r>
            <a:r>
              <a:rPr lang="de-DE" baseline="0" dirty="0" err="1" smtClean="0"/>
              <a:t>services</a:t>
            </a:r>
            <a:r>
              <a:rPr lang="de-DE" baseline="0" dirty="0" smtClean="0"/>
              <a:t> waren zu grob und zu groß und haben zu lange gebraucht, um sich zu entwickeln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30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A8730E-E8C0-4D51-BCB2-AC2911A044F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708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5AF71BF-0309-4E71-AB86-CFE23913BB2A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51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/>
              <a:t>Sommerville ch 13</a:t>
            </a:r>
          </a:p>
          <a:p>
            <a:pPr defTabSz="9144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2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Schicht / 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Anwendung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Funktionen für Anwendungen sowie die Dateneingabe und -ausgabe.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Schicht / 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Darstellung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Umwandlung der systemabhängigen Daten in ein unabhängiges Format.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Schicht / 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Sitzung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Steuerung der Verbindungen und des Datenaustauschs.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Schicht / 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Zuordnung der Datenpakete zu einer Anwendung.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Schicht / 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Vermittlung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Routing der Datenpakete zum nächsten Knoten.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Schicht / 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Sicherung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Segmentierung der Pakete in Frames und Hinzufügen von Prüfsummen.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Schicht / 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Bitübertragung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Umwandlung der Bits in ein zum Medium passendes Signal und physikalische Übertragung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118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EBBD97A-ED0D-414B-BE19-39EFA6EB06BD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53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/>
              <a:t>Ch 10</a:t>
            </a:r>
          </a:p>
        </p:txBody>
      </p:sp>
    </p:spTree>
    <p:extLst>
      <p:ext uri="{BB962C8B-B14F-4D97-AF65-F5344CB8AC3E}">
        <p14:creationId xmlns:p14="http://schemas.microsoft.com/office/powerpoint/2010/main" val="26780926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54A8A0-6A50-4411-AD8A-016F61F24FCE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58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/>
              <a:t>Ch 10</a:t>
            </a:r>
          </a:p>
        </p:txBody>
      </p:sp>
    </p:spTree>
    <p:extLst>
      <p:ext uri="{BB962C8B-B14F-4D97-AF65-F5344CB8AC3E}">
        <p14:creationId xmlns:p14="http://schemas.microsoft.com/office/powerpoint/2010/main" val="338376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D2658C9-1CF2-441A-A599-88A1F9ED8B04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61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 dirty="0" err="1"/>
              <a:t>Sommerville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en-US" dirty="0"/>
              <a:t> </a:t>
            </a:r>
            <a:r>
              <a:rPr lang="en-US" dirty="0" smtClean="0"/>
              <a:t>13</a:t>
            </a:r>
          </a:p>
          <a:p>
            <a:pPr defTabSz="914400"/>
            <a:r>
              <a:rPr lang="de-DE" dirty="0" smtClean="0"/>
              <a:t>Manchmal auch Design Pattern, eigentlich eher grobe Architektur, die man in fast jeden System findet</a:t>
            </a:r>
            <a:endParaRPr lang="en-US" dirty="0"/>
          </a:p>
          <a:p>
            <a:pPr defTabSz="914400"/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97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könnte man die Funktionalitäten noch einteilen?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A8730E-E8C0-4D51-BCB2-AC2911A044F4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692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A8730E-E8C0-4D51-BCB2-AC2911A044F4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894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A8730E-E8C0-4D51-BCB2-AC2911A044F4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879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A8730E-E8C0-4D51-BCB2-AC2911A044F4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466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A8730E-E8C0-4D51-BCB2-AC2911A044F4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382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A8730E-E8C0-4D51-BCB2-AC2911A044F4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740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REST-API: Im Grunde</a:t>
            </a:r>
            <a:r>
              <a:rPr lang="de-DE" baseline="0" dirty="0" smtClean="0"/>
              <a:t> genommen ein Link auf eine </a:t>
            </a:r>
            <a:r>
              <a:rPr lang="de-DE" baseline="0" dirty="0" err="1" smtClean="0"/>
              <a:t>Resource</a:t>
            </a:r>
            <a:r>
              <a:rPr lang="de-DE" baseline="0" dirty="0" smtClean="0"/>
              <a:t> (ähnlich URL), aber am Ende eher ein Funktionsaufruf; als ob eine Funktion ins Web gestellt wird; kann auch Parameter bekommen</a:t>
            </a:r>
          </a:p>
          <a:p>
            <a:r>
              <a:rPr lang="de-DE" baseline="0" dirty="0" smtClean="0"/>
              <a:t>Angular </a:t>
            </a:r>
            <a:r>
              <a:rPr lang="de-DE" baseline="0" dirty="0" err="1" smtClean="0"/>
              <a:t>js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6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Erfüllt</a:t>
            </a:r>
            <a:r>
              <a:rPr lang="en-US" baseline="0" dirty="0"/>
              <a:t> das Model </a:t>
            </a:r>
            <a:r>
              <a:rPr lang="en-US" baseline="0" dirty="0" err="1"/>
              <a:t>Qualitätskriterien</a:t>
            </a:r>
            <a:r>
              <a:rPr lang="en-US" baseline="0" dirty="0"/>
              <a:t>?</a:t>
            </a:r>
            <a:endParaRPr lang="en-US" dirty="0"/>
          </a:p>
          <a:p>
            <a:r>
              <a:rPr lang="en-US" dirty="0" err="1"/>
              <a:t>Wann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denn</a:t>
            </a:r>
            <a:r>
              <a:rPr lang="en-US" baseline="0" dirty="0"/>
              <a:t> nun Software gut designed?</a:t>
            </a:r>
          </a:p>
          <a:p>
            <a:r>
              <a:rPr lang="en-US" baseline="0" dirty="0"/>
              <a:t>Was </a:t>
            </a:r>
            <a:r>
              <a:rPr lang="en-US" baseline="0" dirty="0" err="1"/>
              <a:t>könnt</a:t>
            </a:r>
            <a:r>
              <a:rPr lang="en-US" baseline="0" dirty="0"/>
              <a:t> </a:t>
            </a:r>
            <a:r>
              <a:rPr lang="en-US" baseline="0" dirty="0" err="1"/>
              <a:t>ihr</a:t>
            </a:r>
            <a:r>
              <a:rPr lang="en-US" baseline="0" dirty="0"/>
              <a:t> </a:t>
            </a:r>
            <a:r>
              <a:rPr lang="en-US" baseline="0" dirty="0" err="1"/>
              <a:t>euch</a:t>
            </a:r>
            <a:r>
              <a:rPr lang="en-US" baseline="0" dirty="0"/>
              <a:t> </a:t>
            </a:r>
            <a:r>
              <a:rPr lang="en-US" baseline="0" dirty="0" err="1"/>
              <a:t>unter</a:t>
            </a:r>
            <a:r>
              <a:rPr lang="en-US" baseline="0" dirty="0"/>
              <a:t> intern und extern </a:t>
            </a:r>
            <a:r>
              <a:rPr lang="en-US" baseline="0" dirty="0" err="1"/>
              <a:t>vorstellen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aseline="0" dirty="0" err="1"/>
              <a:t>Einige</a:t>
            </a:r>
            <a:r>
              <a:rPr lang="en-US" baseline="0" dirty="0"/>
              <a:t> </a:t>
            </a:r>
            <a:r>
              <a:rPr lang="en-US" baseline="0" dirty="0" err="1"/>
              <a:t>Kriterien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r>
              <a:rPr lang="en-US" baseline="0" dirty="0"/>
              <a:t> </a:t>
            </a:r>
            <a:r>
              <a:rPr lang="en-US" baseline="0" dirty="0" err="1"/>
              <a:t>natürlich</a:t>
            </a:r>
            <a:r>
              <a:rPr lang="en-US" baseline="0" dirty="0"/>
              <a:t> </a:t>
            </a:r>
            <a:r>
              <a:rPr lang="en-US" baseline="0" dirty="0" err="1"/>
              <a:t>jetzt</a:t>
            </a:r>
            <a:r>
              <a:rPr lang="en-US" baseline="0" dirty="0"/>
              <a:t> </a:t>
            </a:r>
            <a:r>
              <a:rPr lang="en-US" baseline="0" dirty="0" err="1"/>
              <a:t>noch</a:t>
            </a:r>
            <a:r>
              <a:rPr lang="en-US" baseline="0" dirty="0"/>
              <a:t> </a:t>
            </a:r>
            <a:r>
              <a:rPr lang="en-US" baseline="0" dirty="0" err="1"/>
              <a:t>nicht</a:t>
            </a:r>
            <a:r>
              <a:rPr lang="en-US" baseline="0" dirty="0"/>
              <a:t> </a:t>
            </a:r>
            <a:r>
              <a:rPr lang="en-US" baseline="0" dirty="0" err="1"/>
              <a:t>evaluiert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Heute</a:t>
            </a:r>
            <a:r>
              <a:rPr lang="en-US" baseline="0" dirty="0"/>
              <a:t> </a:t>
            </a:r>
            <a:r>
              <a:rPr lang="en-US" baseline="0" dirty="0" err="1"/>
              <a:t>erstmal</a:t>
            </a:r>
            <a:r>
              <a:rPr lang="en-US" baseline="0" dirty="0"/>
              <a:t>: </a:t>
            </a:r>
            <a:r>
              <a:rPr lang="en-US" baseline="0" dirty="0" err="1"/>
              <a:t>Fokus</a:t>
            </a:r>
            <a:r>
              <a:rPr lang="en-US" baseline="0" dirty="0"/>
              <a:t> auf interne </a:t>
            </a:r>
            <a:r>
              <a:rPr lang="en-US" baseline="0" dirty="0" err="1"/>
              <a:t>Qualität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885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690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325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Verarbeiten von Daten</a:t>
            </a:r>
            <a:r>
              <a:rPr lang="de-DE" baseline="0" dirty="0" smtClean="0"/>
              <a:t>, z.B. Sensordaten, Data Science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48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885" eaLnBrk="0" hangingPunct="0">
              <a:tabLst>
                <a:tab pos="723918" algn="l"/>
                <a:tab pos="1447836" algn="l"/>
                <a:tab pos="2171754" algn="l"/>
                <a:tab pos="2895672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49885" eaLnBrk="0" hangingPunct="0">
              <a:tabLst>
                <a:tab pos="723918" algn="l"/>
                <a:tab pos="1447836" algn="l"/>
                <a:tab pos="2171754" algn="l"/>
                <a:tab pos="2895672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49885" eaLnBrk="0" hangingPunct="0">
              <a:tabLst>
                <a:tab pos="723918" algn="l"/>
                <a:tab pos="1447836" algn="l"/>
                <a:tab pos="2171754" algn="l"/>
                <a:tab pos="2895672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49885" eaLnBrk="0" hangingPunct="0">
              <a:tabLst>
                <a:tab pos="723918" algn="l"/>
                <a:tab pos="1447836" algn="l"/>
                <a:tab pos="2171754" algn="l"/>
                <a:tab pos="2895672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49885" eaLnBrk="0" hangingPunct="0">
              <a:tabLst>
                <a:tab pos="723918" algn="l"/>
                <a:tab pos="1447836" algn="l"/>
                <a:tab pos="2171754" algn="l"/>
                <a:tab pos="2895672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321227" indent="-211021" defTabSz="44988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18" algn="l"/>
                <a:tab pos="1447836" algn="l"/>
                <a:tab pos="2171754" algn="l"/>
                <a:tab pos="2895672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743269" indent="-211021" defTabSz="44988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18" algn="l"/>
                <a:tab pos="1447836" algn="l"/>
                <a:tab pos="2171754" algn="l"/>
                <a:tab pos="2895672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165310" indent="-211021" defTabSz="44988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18" algn="l"/>
                <a:tab pos="1447836" algn="l"/>
                <a:tab pos="2171754" algn="l"/>
                <a:tab pos="2895672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587351" indent="-211021" defTabSz="44988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18" algn="l"/>
                <a:tab pos="1447836" algn="l"/>
                <a:tab pos="2171754" algn="l"/>
                <a:tab pos="2895672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C8F2FC58-A731-4C69-A291-BDD821FBC34E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92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4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1" tIns="45716" rIns="91431" bIns="45716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MOF = </a:t>
            </a: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facility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04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1AE9B92-49F8-4AAA-B91D-773E9D9E2396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94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151" tIns="43576" rIns="87151" bIns="43576"/>
          <a:lstStyle/>
          <a:p>
            <a:pPr defTabSz="914400"/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Modellierung</a:t>
            </a:r>
            <a:r>
              <a:rPr lang="en-US" baseline="0" dirty="0"/>
              <a:t> </a:t>
            </a:r>
            <a:r>
              <a:rPr lang="en-US" baseline="0" dirty="0" err="1"/>
              <a:t>ist</a:t>
            </a:r>
            <a:r>
              <a:rPr lang="en-US" baseline="0" dirty="0"/>
              <a:t> </a:t>
            </a:r>
            <a:r>
              <a:rPr lang="en-US" baseline="0" dirty="0" err="1"/>
              <a:t>fertig</a:t>
            </a:r>
            <a:endParaRPr lang="en-US" baseline="0" dirty="0"/>
          </a:p>
          <a:p>
            <a:r>
              <a:rPr lang="en-US" baseline="0" dirty="0" err="1"/>
              <a:t>Nächster</a:t>
            </a:r>
            <a:r>
              <a:rPr lang="en-US" baseline="0" dirty="0"/>
              <a:t> </a:t>
            </a:r>
            <a:r>
              <a:rPr lang="en-US" baseline="0" dirty="0" err="1"/>
              <a:t>Schritt</a:t>
            </a:r>
            <a:r>
              <a:rPr lang="en-US" baseline="0" dirty="0"/>
              <a:t>: </a:t>
            </a:r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Methoden</a:t>
            </a:r>
            <a:r>
              <a:rPr lang="en-US" baseline="0" dirty="0"/>
              <a:t> </a:t>
            </a:r>
            <a:r>
              <a:rPr lang="en-US" baseline="0" dirty="0" err="1"/>
              <a:t>gibt</a:t>
            </a:r>
            <a:r>
              <a:rPr lang="en-US" baseline="0" dirty="0"/>
              <a:t> </a:t>
            </a:r>
            <a:r>
              <a:rPr lang="en-US" baseline="0" dirty="0" err="1"/>
              <a:t>es</a:t>
            </a:r>
            <a:r>
              <a:rPr lang="en-US" baseline="0" dirty="0"/>
              <a:t>, </a:t>
            </a:r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Methoden</a:t>
            </a:r>
            <a:r>
              <a:rPr lang="en-US" baseline="0" dirty="0"/>
              <a:t> </a:t>
            </a:r>
            <a:r>
              <a:rPr lang="en-US" baseline="0" dirty="0" err="1"/>
              <a:t>gehören</a:t>
            </a:r>
            <a:r>
              <a:rPr lang="en-US" baseline="0" dirty="0"/>
              <a:t> in </a:t>
            </a:r>
            <a:r>
              <a:rPr lang="en-US" baseline="0" dirty="0" err="1"/>
              <a:t>welche</a:t>
            </a:r>
            <a:r>
              <a:rPr lang="en-US" baseline="0" dirty="0"/>
              <a:t> </a:t>
            </a:r>
            <a:r>
              <a:rPr lang="en-US" baseline="0" dirty="0" err="1"/>
              <a:t>Klasse</a:t>
            </a:r>
            <a:r>
              <a:rPr lang="en-US" baseline="0" dirty="0"/>
              <a:t>? </a:t>
            </a:r>
            <a:r>
              <a:rPr lang="en-US" baseline="0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kommunizieren</a:t>
            </a:r>
            <a:r>
              <a:rPr lang="en-US" baseline="0" dirty="0"/>
              <a:t> </a:t>
            </a:r>
            <a:r>
              <a:rPr lang="en-US" baseline="0" dirty="0" err="1"/>
              <a:t>Objekte</a:t>
            </a:r>
            <a:r>
              <a:rPr lang="en-US" baseline="0" dirty="0"/>
              <a:t> </a:t>
            </a:r>
            <a:r>
              <a:rPr lang="en-US" baseline="0" dirty="0" err="1"/>
              <a:t>miteiander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Softwaredesigner</a:t>
            </a:r>
            <a:r>
              <a:rPr lang="en-US" baseline="0" dirty="0"/>
              <a:t> (=gut </a:t>
            </a:r>
            <a:r>
              <a:rPr lang="en-US" baseline="0" dirty="0" err="1"/>
              <a:t>bezahlte</a:t>
            </a:r>
            <a:r>
              <a:rPr lang="en-US" baseline="0" dirty="0"/>
              <a:t> </a:t>
            </a:r>
            <a:r>
              <a:rPr lang="en-US" baseline="0" dirty="0" err="1"/>
              <a:t>Softwaredesigner</a:t>
            </a:r>
            <a:r>
              <a:rPr lang="en-US" baseline="0" dirty="0"/>
              <a:t>) </a:t>
            </a:r>
            <a:r>
              <a:rPr lang="en-US" baseline="0" dirty="0" err="1"/>
              <a:t>können</a:t>
            </a:r>
            <a:r>
              <a:rPr lang="en-US" baseline="0" dirty="0"/>
              <a:t> </a:t>
            </a:r>
            <a:r>
              <a:rPr lang="en-US" baseline="0" dirty="0" err="1"/>
              <a:t>diese</a:t>
            </a:r>
            <a:r>
              <a:rPr lang="en-US" baseline="0" dirty="0"/>
              <a:t> </a:t>
            </a:r>
            <a:r>
              <a:rPr lang="en-US" baseline="0" dirty="0" err="1"/>
              <a:t>Fragen</a:t>
            </a:r>
            <a:r>
              <a:rPr lang="en-US" baseline="0" dirty="0"/>
              <a:t> gut </a:t>
            </a:r>
            <a:r>
              <a:rPr lang="en-US" baseline="0" dirty="0" err="1"/>
              <a:t>beantworten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5EF8C09-8DC7-4C8B-98EB-BB3B72463ECA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95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151" tIns="43576" rIns="87151" bIns="43576"/>
          <a:lstStyle/>
          <a:p>
            <a:pPr defTabSz="914400"/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Durch</a:t>
            </a:r>
            <a:r>
              <a:rPr lang="en-US" baseline="0" dirty="0"/>
              <a:t> </a:t>
            </a:r>
            <a:r>
              <a:rPr lang="en-US" baseline="0" dirty="0" err="1"/>
              <a:t>Modularität</a:t>
            </a:r>
            <a:r>
              <a:rPr lang="en-US" baseline="0" dirty="0"/>
              <a:t> </a:t>
            </a:r>
            <a:r>
              <a:rPr lang="en-US" baseline="0" dirty="0" err="1"/>
              <a:t>werden</a:t>
            </a:r>
            <a:r>
              <a:rPr lang="en-US" baseline="0" dirty="0"/>
              <a:t> interne </a:t>
            </a:r>
            <a:r>
              <a:rPr lang="en-US" baseline="0" dirty="0" err="1"/>
              <a:t>Qualitätskriterien</a:t>
            </a:r>
            <a:r>
              <a:rPr lang="en-US" baseline="0" dirty="0"/>
              <a:t> </a:t>
            </a:r>
            <a:r>
              <a:rPr lang="en-US" baseline="0" dirty="0" err="1"/>
              <a:t>gesichert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Gute</a:t>
            </a:r>
            <a:r>
              <a:rPr lang="en-US" baseline="0" dirty="0"/>
              <a:t> </a:t>
            </a:r>
            <a:r>
              <a:rPr lang="en-US" baseline="0" dirty="0" err="1"/>
              <a:t>Antworten</a:t>
            </a:r>
            <a:r>
              <a:rPr lang="en-US" baseline="0" dirty="0"/>
              <a:t> auf die </a:t>
            </a:r>
            <a:r>
              <a:rPr lang="en-US" baseline="0" dirty="0" err="1"/>
              <a:t>Fragen</a:t>
            </a:r>
            <a:endParaRPr lang="en-US" baseline="0" dirty="0"/>
          </a:p>
          <a:p>
            <a:pPr lvl="1"/>
            <a:r>
              <a:rPr lang="de-DE" dirty="0"/>
              <a:t>Welche Methode kommt wohin?</a:t>
            </a:r>
          </a:p>
          <a:p>
            <a:pPr lvl="1"/>
            <a:r>
              <a:rPr lang="de-DE" dirty="0"/>
              <a:t>Wie sollen die Objekte interagieren?</a:t>
            </a:r>
          </a:p>
          <a:p>
            <a:r>
              <a:rPr lang="en-US" dirty="0" err="1"/>
              <a:t>Sichern</a:t>
            </a:r>
            <a:r>
              <a:rPr lang="en-US" dirty="0"/>
              <a:t> </a:t>
            </a:r>
            <a:r>
              <a:rPr lang="en-US" dirty="0" err="1"/>
              <a:t>Modularität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Die wir uns alle im Detail anschauen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2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15.11.2019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AB9DDB"/>
                </a:solidFill>
              </a:defRPr>
            </a:lvl1pPr>
            <a:lvl2pPr>
              <a:defRPr sz="2400">
                <a:solidFill>
                  <a:srgbClr val="AB9DDB"/>
                </a:solidFill>
              </a:defRPr>
            </a:lvl2pPr>
            <a:lvl3pPr>
              <a:defRPr sz="1600">
                <a:solidFill>
                  <a:srgbClr val="AB9DDB"/>
                </a:solidFill>
              </a:defRPr>
            </a:lvl3pPr>
            <a:lvl4pPr>
              <a:defRPr sz="1600">
                <a:solidFill>
                  <a:srgbClr val="AB9DDB"/>
                </a:solidFill>
              </a:defRPr>
            </a:lvl4pPr>
            <a:lvl5pPr>
              <a:defRPr sz="1600">
                <a:solidFill>
                  <a:srgbClr val="AB9DDB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5730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15.11.2019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</a:t>
            </a:r>
            <a:r>
              <a:rPr lang="de-DE" sz="1100" b="0" baseline="0" dirty="0" smtClean="0">
                <a:solidFill>
                  <a:srgbClr val="AB9DDB"/>
                </a:solidFill>
              </a:rPr>
              <a:t> </a:t>
            </a:r>
            <a:r>
              <a:rPr lang="de-DE" sz="1100" b="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8693410" y="3573020"/>
            <a:ext cx="30956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15.11.2019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315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15.11.2019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Picture 2" descr="http://blogs.cornell.edu/glp-ial23/files/2014/05/murmeltier-popup-1vv41vb.jpg"/>
          <p:cNvPicPr>
            <a:picLocks noChangeAspect="1" noChangeArrowheads="1"/>
          </p:cNvPicPr>
          <p:nvPr userDrawn="1"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9900085" y="5307726"/>
            <a:ext cx="1512167" cy="100811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14450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Engineering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15.11.2019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89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15.11.2019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16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11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8593B638-043A-4F0D-B30E-15A534FA477B}" type="datetime1">
              <a:rPr lang="de-DE" smtClean="0"/>
              <a:t>15.11.2019</a:t>
            </a:fld>
            <a:endParaRPr lang="de-DE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62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1F8F-23F2-4CAA-A957-748D34DDDBB6}" type="datetime1">
              <a:rPr lang="de-DE" smtClean="0"/>
              <a:t>15.11.2019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2" r:id="rId5"/>
    <p:sldLayoutId id="2147483683" r:id="rId6"/>
    <p:sldLayoutId id="2147483671" r:id="rId7"/>
    <p:sldLayoutId id="2147483675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://petritsch.co.at/download/SOA_vs_component_based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90.sv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9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sv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>
            <a:extLst>
              <a:ext uri="{FF2B5EF4-FFF2-40B4-BE49-F238E27FC236}">
                <a16:creationId xmlns:a16="http://schemas.microsoft.com/office/drawing/2014/main" id="{AAB9B34D-AA2D-4DBC-9D55-89A78521EAE9}"/>
              </a:ext>
            </a:extLst>
          </p:cNvPr>
          <p:cNvSpPr txBox="1">
            <a:spLocks/>
          </p:cNvSpPr>
          <p:nvPr/>
        </p:nvSpPr>
        <p:spPr>
          <a:xfrm>
            <a:off x="1727176" y="68449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2800" dirty="0">
                <a:solidFill>
                  <a:srgbClr val="F79646">
                    <a:lumMod val="75000"/>
                  </a:srgbClr>
                </a:solidFill>
              </a:rPr>
              <a:t>Design &amp; </a:t>
            </a:r>
            <a:r>
              <a:rPr lang="de-DE" sz="2800" dirty="0" smtClean="0">
                <a:solidFill>
                  <a:srgbClr val="F79646">
                    <a:lumMod val="75000"/>
                  </a:srgbClr>
                </a:solidFill>
              </a:rPr>
              <a:t>Architektur</a:t>
            </a:r>
            <a:endParaRPr lang="en-US" sz="28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247F89BA-5025-4442-AB6A-042364646140}"/>
              </a:ext>
            </a:extLst>
          </p:cNvPr>
          <p:cNvSpPr txBox="1">
            <a:spLocks/>
          </p:cNvSpPr>
          <p:nvPr/>
        </p:nvSpPr>
        <p:spPr bwMode="auto">
          <a:xfrm>
            <a:off x="1701676" y="5589240"/>
            <a:ext cx="70586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lvl="0"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Norbert Siegmund 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Janet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Siegmund</a:t>
            </a: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Oscar </a:t>
            </a:r>
            <a:r>
              <a:rPr lang="de-DE" sz="1200" dirty="0" err="1" smtClean="0">
                <a:solidFill>
                  <a:srgbClr val="898989"/>
                </a:solidFill>
              </a:rPr>
              <a:t>Nierstrasz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Sven </a:t>
            </a:r>
            <a:r>
              <a:rPr lang="de-DE" sz="1200" dirty="0">
                <a:solidFill>
                  <a:srgbClr val="898989"/>
                </a:solidFill>
              </a:rPr>
              <a:t>Apel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65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Modularität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Beschreibt, in wie weit man ein Softwaresystem aus autonomen Elementen bauen kann, die mit einer kohärenten, einfachen Struktur miteinander verbunden sind</a:t>
            </a:r>
          </a:p>
          <a:p>
            <a:endParaRPr lang="de-DE" dirty="0"/>
          </a:p>
          <a:p>
            <a:r>
              <a:rPr lang="de-DE" dirty="0"/>
              <a:t>Dabei helfen 5 Kriterien und 5 Regeln</a:t>
            </a:r>
          </a:p>
          <a:p>
            <a:pPr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5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 marL="419100" indent="-419100"/>
            <a:r>
              <a:rPr lang="en-US" dirty="0"/>
              <a:t>How does software architecture constrain a system?</a:t>
            </a:r>
          </a:p>
          <a:p>
            <a:pPr marL="419100" indent="-419100"/>
            <a:r>
              <a:rPr lang="en-US" dirty="0"/>
              <a:t>How does choosing an architecture simplify design?</a:t>
            </a:r>
          </a:p>
          <a:p>
            <a:pPr marL="419100" indent="-419100"/>
            <a:r>
              <a:rPr lang="en-US" dirty="0"/>
              <a:t>What are coupling and cohesion?</a:t>
            </a:r>
          </a:p>
          <a:p>
            <a:pPr marL="419100" indent="-419100"/>
            <a:r>
              <a:rPr lang="en-US" dirty="0"/>
              <a:t>What is an architectural style?</a:t>
            </a:r>
          </a:p>
          <a:p>
            <a:pPr marL="419100" indent="-419100"/>
            <a:r>
              <a:rPr lang="en-US" dirty="0"/>
              <a:t>For which application scenarios is MVC beneficial? For which is pipes and filters?</a:t>
            </a:r>
          </a:p>
          <a:p>
            <a:pPr marL="419100" indent="-419100"/>
            <a:r>
              <a:rPr lang="en-US" dirty="0"/>
              <a:t>Why shouldn’t elements in a software layer “see” the layer above?</a:t>
            </a:r>
          </a:p>
          <a:p>
            <a:pPr marL="419100" indent="-419100"/>
            <a:r>
              <a:rPr lang="en-US" dirty="0"/>
              <a:t>What is the role of programming in model-driven architecture?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100</a:t>
            </a:fld>
            <a:endParaRPr lang="de-DE"/>
          </a:p>
        </p:txBody>
      </p:sp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Was Sie </a:t>
            </a:r>
            <a:r>
              <a:rPr lang="en-US" dirty="0" err="1"/>
              <a:t>mitgenommen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sollten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8795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Bertrand Meyer, Object-Oriented Software Construction, Prentice Hall, 1997 [Chapter 3, 4]</a:t>
            </a:r>
          </a:p>
          <a:p>
            <a:pPr marL="419100" indent="-419100"/>
            <a:r>
              <a:rPr lang="en-US" sz="2800" i="1" dirty="0">
                <a:solidFill>
                  <a:srgbClr val="7F0101"/>
                </a:solidFill>
              </a:rPr>
              <a:t>Software Engineering</a:t>
            </a:r>
            <a:r>
              <a:rPr lang="en-US" sz="2800" dirty="0"/>
              <a:t>, I. </a:t>
            </a:r>
            <a:r>
              <a:rPr lang="en-US" sz="2800" dirty="0" err="1"/>
              <a:t>Sommerville</a:t>
            </a:r>
            <a:r>
              <a:rPr lang="en-US" sz="2800" dirty="0"/>
              <a:t>, 7th </a:t>
            </a:r>
            <a:r>
              <a:rPr lang="en-US" sz="2800" dirty="0" err="1"/>
              <a:t>Edn</a:t>
            </a:r>
            <a:r>
              <a:rPr lang="en-US" sz="2800" dirty="0"/>
              <a:t>., 2004.</a:t>
            </a:r>
          </a:p>
          <a:p>
            <a:pPr marL="419100" indent="-419100"/>
            <a:r>
              <a:rPr lang="en-US" sz="2800" i="1" dirty="0">
                <a:solidFill>
                  <a:srgbClr val="7F0101"/>
                </a:solidFill>
              </a:rPr>
              <a:t>Objects, Components and Frameworks with UML</a:t>
            </a:r>
            <a:r>
              <a:rPr lang="en-US" sz="2800" dirty="0"/>
              <a:t>, D. D'Souza, A. Wills, Addison-Wesley, 1999</a:t>
            </a:r>
          </a:p>
          <a:p>
            <a:pPr marL="419100" indent="-419100"/>
            <a:r>
              <a:rPr lang="en-US" sz="2800" i="1" dirty="0">
                <a:solidFill>
                  <a:srgbClr val="7F0101"/>
                </a:solidFill>
              </a:rPr>
              <a:t>Pattern-Oriented Software Architecture — A System of Patterns</a:t>
            </a:r>
            <a:r>
              <a:rPr lang="en-US" sz="2800" dirty="0"/>
              <a:t>, F. </a:t>
            </a:r>
            <a:r>
              <a:rPr lang="en-US" sz="2800" dirty="0" err="1"/>
              <a:t>Buschmann</a:t>
            </a:r>
            <a:r>
              <a:rPr lang="en-US" sz="2800" dirty="0"/>
              <a:t>, et al., John Wiley, 1996</a:t>
            </a:r>
          </a:p>
          <a:p>
            <a:pPr marL="419100" indent="-419100"/>
            <a:r>
              <a:rPr lang="en-US" sz="2800" i="1" dirty="0">
                <a:solidFill>
                  <a:srgbClr val="7F0101"/>
                </a:solidFill>
              </a:rPr>
              <a:t>Software Architecture: Perspectives on an Emerging Discipline</a:t>
            </a:r>
            <a:r>
              <a:rPr lang="en-US" sz="2800" dirty="0"/>
              <a:t>, M. Shaw, D. </a:t>
            </a:r>
            <a:r>
              <a:rPr lang="en-US" sz="2800" dirty="0" err="1"/>
              <a:t>Garlan</a:t>
            </a:r>
            <a:r>
              <a:rPr lang="en-US" sz="2800" dirty="0"/>
              <a:t>, Prentice-Hall, 1996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CFD80CD-6A80-4A09-B6A0-3FE23D0F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B7AC8C-B09D-491A-8C44-C7091235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Service-Oriented Architecture (SOA) vs. Component Based Architecture. Helmut </a:t>
            </a:r>
            <a:r>
              <a:rPr lang="en-US" dirty="0" err="1"/>
              <a:t>Petritsch</a:t>
            </a:r>
            <a:r>
              <a:rPr lang="en-US" dirty="0"/>
              <a:t> </a:t>
            </a:r>
            <a:r>
              <a:rPr lang="en-US" sz="1100" dirty="0"/>
              <a:t>(</a:t>
            </a:r>
            <a:r>
              <a:rPr lang="en-US" sz="1100" dirty="0">
                <a:hlinkClick r:id="rId2"/>
              </a:rPr>
              <a:t>http://petritsch.co.at/download/SOA_vs_component_based.pdf</a:t>
            </a:r>
            <a:r>
              <a:rPr lang="en-US" sz="1100" dirty="0"/>
              <a:t>)</a:t>
            </a:r>
          </a:p>
          <a:p>
            <a:r>
              <a:rPr lang="en-US" dirty="0"/>
              <a:t>Microservices. James Lewis und Martin Fowler. https://martinfowler.com/articles/microservices.html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BE5E8D-5948-4DBD-B96D-ABAAF095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102</a:t>
            </a:fld>
            <a:endParaRPr lang="de-DE"/>
          </a:p>
        </p:txBody>
      </p:sp>
      <p:pic>
        <p:nvPicPr>
          <p:cNvPr id="16386" name="Picture 2" descr="https://martinfowler.com/articles/microservices/images/sam-book.jpg">
            <a:extLst>
              <a:ext uri="{FF2B5EF4-FFF2-40B4-BE49-F238E27FC236}">
                <a16:creationId xmlns:a16="http://schemas.microsoft.com/office/drawing/2014/main" id="{B7C673E8-641A-4522-8A3D-9F890209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47" y="3750554"/>
            <a:ext cx="1924253" cy="252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CAE4540-CDDD-4508-A802-E8F9A21A4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065" y="3717033"/>
            <a:ext cx="1944216" cy="24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Kriterien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Modular Decomposability</a:t>
            </a:r>
          </a:p>
          <a:p>
            <a:r>
              <a:rPr lang="en-US"/>
              <a:t>Modular Composability</a:t>
            </a:r>
          </a:p>
          <a:p>
            <a:r>
              <a:rPr lang="en-US"/>
              <a:t>Modular Understandability</a:t>
            </a:r>
          </a:p>
          <a:p>
            <a:r>
              <a:rPr lang="en-US"/>
              <a:t>Modular Continuity</a:t>
            </a:r>
          </a:p>
          <a:p>
            <a:r>
              <a:rPr lang="en-US"/>
              <a:t>Modular Protection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Kriterien</a:t>
            </a:r>
            <a:r>
              <a:rPr lang="en-US" dirty="0"/>
              <a:t>: Modular Decomposability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Problem kann in wenige kleinere, weniger komplexe Sub-Probleme zerlegt werden</a:t>
            </a:r>
          </a:p>
          <a:p>
            <a:r>
              <a:rPr lang="de-DE" dirty="0"/>
              <a:t>Sub-Probleme sind durch einfache Struktur verbunden</a:t>
            </a:r>
          </a:p>
          <a:p>
            <a:r>
              <a:rPr lang="de-DE" dirty="0"/>
              <a:t>Sub-Probleme sind unabhängig genug, dass sie einzeln bearbeitet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2050" name="Picture 2" descr="http://www.negotiationlawblog.com/uploads/image/Divide-and-conqu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865358"/>
            <a:ext cx="3816424" cy="2862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Kriterien</a:t>
            </a:r>
            <a:r>
              <a:rPr lang="en-US" dirty="0"/>
              <a:t>: Modular Decomposability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Modular </a:t>
            </a:r>
            <a:r>
              <a:rPr lang="de-DE" dirty="0" err="1"/>
              <a:t>decomposability</a:t>
            </a:r>
            <a:r>
              <a:rPr lang="de-DE" dirty="0"/>
              <a:t> setzt voraus: Teilung von Arbeit möglich</a:t>
            </a:r>
          </a:p>
          <a:p>
            <a:r>
              <a:rPr lang="de-DE" dirty="0"/>
              <a:t>Beispiel: Top-Down Design</a:t>
            </a:r>
          </a:p>
          <a:p>
            <a:r>
              <a:rPr lang="de-DE" dirty="0"/>
              <a:t>Gegenbeispiel: Ein globales Initialisierungsmodul, eine große Main-Methode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Kriterien</a:t>
            </a:r>
            <a:r>
              <a:rPr lang="en-US" dirty="0"/>
              <a:t>: Modular </a:t>
            </a:r>
            <a:r>
              <a:rPr lang="en-US" dirty="0" err="1"/>
              <a:t>Composability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Gegenstück zu modular </a:t>
            </a:r>
            <a:r>
              <a:rPr lang="de-DE" dirty="0" err="1"/>
              <a:t>decomposability</a:t>
            </a:r>
            <a:endParaRPr lang="de-DE" dirty="0"/>
          </a:p>
          <a:p>
            <a:r>
              <a:rPr lang="de-DE" dirty="0"/>
              <a:t>Softwarekomponenten können beliebig kombiniert werden</a:t>
            </a:r>
          </a:p>
          <a:p>
            <a:r>
              <a:rPr lang="de-DE" dirty="0"/>
              <a:t>Möglicherweise auch in anderer Domäne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Beispiel: Tischreservierung aus </a:t>
            </a:r>
            <a:r>
              <a:rPr lang="de-DE" dirty="0" err="1"/>
              <a:t>NoMoreWaiting</a:t>
            </a:r>
            <a:r>
              <a:rPr lang="de-DE" dirty="0"/>
              <a:t> kann auch für das Vormerken von Büchern benutzt werden (gutes Design!)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Kriterien</a:t>
            </a:r>
            <a:r>
              <a:rPr lang="en-US" dirty="0"/>
              <a:t>: Modular Understandability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Entwickler kann jedes einzelne Modul verstehen, ohne die anderen zu kennen bzw. möglichst wenige andere kennen zu müssen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Wichtig für Wartung</a:t>
            </a:r>
          </a:p>
          <a:p>
            <a:r>
              <a:rPr lang="de-DE" dirty="0"/>
              <a:t>Gilt für alle Softwareartefakte, nicht nur Quelltext</a:t>
            </a:r>
          </a:p>
          <a:p>
            <a:r>
              <a:rPr lang="de-DE" dirty="0"/>
              <a:t>Gegenbeispiel: Sequentielle Abhängigkeit zwischen Modulen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Kriterien</a:t>
            </a:r>
            <a:r>
              <a:rPr lang="en-US" dirty="0"/>
              <a:t>: Modular Continuity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Kleine Änderung der Problemspezifikation führt zu Änderung in nur einem Modul bzw. möglichst wenigen Modulen</a:t>
            </a:r>
          </a:p>
          <a:p>
            <a:endParaRPr lang="de-DE" dirty="0"/>
          </a:p>
          <a:p>
            <a:r>
              <a:rPr lang="de-DE" dirty="0"/>
              <a:t>Beispiel 1: Symbolische Konstanten (im Gegensatz zu Magic Numbers)</a:t>
            </a:r>
          </a:p>
          <a:p>
            <a:r>
              <a:rPr lang="de-DE" dirty="0"/>
              <a:t>Beispiel 2: Datendarstellung hinter Interface kapseln</a:t>
            </a:r>
          </a:p>
          <a:p>
            <a:r>
              <a:rPr lang="de-DE" dirty="0"/>
              <a:t>Gegenbeispiel: Magic Numbers, (zu viele) globale Variablen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Kriterien</a:t>
            </a:r>
            <a:r>
              <a:rPr lang="en-US" dirty="0"/>
              <a:t>: Modular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Abnormales Programmverhalten in einem Modul bleibt in diesem Modul bzw. wird zu möglichst wenigen Modulen propagiert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Motivation: Große Software wird immer Fehler enthalten</a:t>
            </a:r>
          </a:p>
          <a:p>
            <a:r>
              <a:rPr lang="de-DE" dirty="0"/>
              <a:t>Beispiel: Defensives Programmieren</a:t>
            </a:r>
          </a:p>
          <a:p>
            <a:r>
              <a:rPr lang="de-DE" dirty="0"/>
              <a:t>Gegenbeispiel:  </a:t>
            </a:r>
            <a:r>
              <a:rPr lang="de-DE" dirty="0" err="1"/>
              <a:t>Nullpointer</a:t>
            </a:r>
            <a:r>
              <a:rPr lang="de-DE" dirty="0"/>
              <a:t> in einem Modul führt zu Fehler in anderem Modul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Finden Sie weitere Beispiele und Gegenbeispiele:</a:t>
            </a:r>
          </a:p>
          <a:p>
            <a:pPr lvl="1"/>
            <a:r>
              <a:rPr lang="de-DE" dirty="0"/>
              <a:t>Modular </a:t>
            </a:r>
            <a:r>
              <a:rPr lang="de-DE" dirty="0" err="1"/>
              <a:t>Decomposability</a:t>
            </a:r>
            <a:endParaRPr lang="de-DE" dirty="0"/>
          </a:p>
          <a:p>
            <a:pPr lvl="2"/>
            <a:r>
              <a:rPr lang="de-DE" dirty="0"/>
              <a:t>Problem kann in wenige kleinere, weniger komplexe Sub-Probleme zerlegt werden</a:t>
            </a:r>
          </a:p>
          <a:p>
            <a:pPr lvl="1"/>
            <a:r>
              <a:rPr lang="de-DE" dirty="0"/>
              <a:t>Modular </a:t>
            </a:r>
            <a:r>
              <a:rPr lang="de-DE" dirty="0" err="1"/>
              <a:t>Composability</a:t>
            </a:r>
            <a:endParaRPr lang="de-DE" dirty="0"/>
          </a:p>
          <a:p>
            <a:pPr lvl="2"/>
            <a:r>
              <a:rPr lang="de-DE" dirty="0"/>
              <a:t>Softwarekomponenten können beliebig kombiniert werden</a:t>
            </a:r>
          </a:p>
          <a:p>
            <a:pPr lvl="1"/>
            <a:r>
              <a:rPr lang="de-DE" dirty="0"/>
              <a:t>Modular </a:t>
            </a:r>
            <a:r>
              <a:rPr lang="de-DE" dirty="0" err="1"/>
              <a:t>Understandability</a:t>
            </a:r>
            <a:endParaRPr lang="de-DE" dirty="0"/>
          </a:p>
          <a:p>
            <a:pPr lvl="2"/>
            <a:r>
              <a:rPr lang="de-DE" dirty="0"/>
              <a:t>Entwickler kann jedes einzelne Modul verstehen, ohne die anderen zu kennen</a:t>
            </a:r>
          </a:p>
          <a:p>
            <a:pPr lvl="1"/>
            <a:r>
              <a:rPr lang="de-DE" dirty="0"/>
              <a:t>Modular </a:t>
            </a:r>
            <a:r>
              <a:rPr lang="de-DE" dirty="0" err="1"/>
              <a:t>Continuity</a:t>
            </a:r>
            <a:endParaRPr lang="de-DE" dirty="0"/>
          </a:p>
          <a:p>
            <a:pPr lvl="2"/>
            <a:r>
              <a:rPr lang="de-DE" dirty="0"/>
              <a:t>Kleine Änderung der Problemspezifikation führt zu Änderung in nur einem Modul</a:t>
            </a:r>
          </a:p>
          <a:p>
            <a:pPr lvl="1"/>
            <a:r>
              <a:rPr lang="de-DE" dirty="0"/>
              <a:t>Modular </a:t>
            </a:r>
            <a:r>
              <a:rPr lang="de-DE" dirty="0" err="1"/>
              <a:t>Protection</a:t>
            </a:r>
            <a:endParaRPr lang="de-DE" dirty="0"/>
          </a:p>
          <a:p>
            <a:pPr lvl="2"/>
            <a:r>
              <a:rPr lang="de-DE" dirty="0"/>
              <a:t>Abnormales Programmverhalten in einem Modul bleibt in diesem Modul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Aufgabe</a:t>
            </a:r>
            <a:r>
              <a:rPr lang="en-US" dirty="0"/>
              <a:t>: </a:t>
            </a:r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Kriterien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730950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Fünf Regeln für gutes Design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http://img1.wikia.nocookie.net/__cb20120317011056/hannahmontana/de/images/0/01/Regel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3395960"/>
            <a:ext cx="2286000" cy="2219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4295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28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7176120" y="4221088"/>
            <a:ext cx="2088232" cy="72008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5015880" y="5229200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2927648" y="4221088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3575720" y="2924944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7572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983992" y="4952994"/>
            <a:ext cx="2216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alibri"/>
              </a:rPr>
              <a:t>Responsibility-Driven</a:t>
            </a:r>
            <a:endParaRPr lang="de-DE" dirty="0">
              <a:latin typeface="Calibri"/>
            </a:endParaRPr>
          </a:p>
          <a:p>
            <a:r>
              <a:rPr lang="de-DE" dirty="0">
                <a:solidFill>
                  <a:prstClr val="black"/>
                </a:solidFill>
                <a:latin typeface="Calibri"/>
              </a:rPr>
              <a:t>UML</a:t>
            </a:r>
          </a:p>
          <a:p>
            <a:r>
              <a:rPr lang="de-DE" dirty="0">
                <a:latin typeface="Calibri"/>
              </a:rPr>
              <a:t>Design Patterns</a:t>
            </a:r>
          </a:p>
          <a:p>
            <a:r>
              <a:rPr lang="de-DE" dirty="0" err="1">
                <a:solidFill>
                  <a:srgbClr val="C00000"/>
                </a:solidFill>
                <a:latin typeface="Calibri"/>
              </a:rPr>
              <a:t>Design&amp;Architecture</a:t>
            </a:r>
            <a:endParaRPr lang="de-DE" dirty="0">
              <a:solidFill>
                <a:srgbClr val="C00000"/>
              </a:solidFill>
              <a:latin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05" y="2132857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02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Regeln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qualitativ</a:t>
            </a:r>
            <a:r>
              <a:rPr lang="en-US" dirty="0"/>
              <a:t> </a:t>
            </a:r>
            <a:r>
              <a:rPr lang="en-US" dirty="0" err="1"/>
              <a:t>hochwertiges</a:t>
            </a:r>
            <a:r>
              <a:rPr lang="en-US" dirty="0"/>
              <a:t> Software-Design:</a:t>
            </a:r>
          </a:p>
          <a:p>
            <a:pPr lvl="1"/>
            <a:r>
              <a:rPr lang="en-US" dirty="0"/>
              <a:t>Direct Mapping</a:t>
            </a:r>
          </a:p>
          <a:p>
            <a:pPr lvl="1"/>
            <a:r>
              <a:rPr lang="en-US" dirty="0"/>
              <a:t>Few Interfaces</a:t>
            </a:r>
          </a:p>
          <a:p>
            <a:pPr lvl="1"/>
            <a:r>
              <a:rPr lang="en-US" dirty="0"/>
              <a:t>Small Interfaces</a:t>
            </a:r>
          </a:p>
          <a:p>
            <a:pPr lvl="1"/>
            <a:r>
              <a:rPr lang="en-US" dirty="0"/>
              <a:t>Explicit Interfaces</a:t>
            </a:r>
          </a:p>
          <a:p>
            <a:pPr lvl="1"/>
            <a:r>
              <a:rPr lang="en-US" dirty="0"/>
              <a:t>Information Hiding</a:t>
            </a:r>
          </a:p>
          <a:p>
            <a:pPr lvl="1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: Direct Mapping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Modulare Struktur des Softwaresystems sollte modularer Struktur des Modells der Problemdomäne entsprechen</a:t>
            </a:r>
          </a:p>
          <a:p>
            <a:endParaRPr lang="de-DE" dirty="0"/>
          </a:p>
          <a:p>
            <a:r>
              <a:rPr lang="de-DE" dirty="0"/>
              <a:t>Folgt aus </a:t>
            </a:r>
            <a:r>
              <a:rPr lang="de-DE" dirty="0" err="1"/>
              <a:t>continuity</a:t>
            </a:r>
            <a:r>
              <a:rPr lang="de-DE" dirty="0"/>
              <a:t> und </a:t>
            </a:r>
            <a:r>
              <a:rPr lang="de-DE" dirty="0" err="1"/>
              <a:t>decomposability</a:t>
            </a:r>
            <a:endParaRPr lang="de-DE" dirty="0"/>
          </a:p>
          <a:p>
            <a:r>
              <a:rPr lang="de-DE" dirty="0" err="1"/>
              <a:t>A.k.a</a:t>
            </a:r>
            <a:r>
              <a:rPr lang="de-DE" dirty="0"/>
              <a:t>. “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representational</a:t>
            </a:r>
            <a:r>
              <a:rPr lang="de-DE" dirty="0"/>
              <a:t> </a:t>
            </a:r>
            <a:r>
              <a:rPr lang="de-DE" dirty="0" err="1"/>
              <a:t>gap</a:t>
            </a:r>
            <a:r>
              <a:rPr lang="de-DE" dirty="0"/>
              <a:t>”[C. </a:t>
            </a:r>
            <a:r>
              <a:rPr lang="de-DE" dirty="0" err="1"/>
              <a:t>Larman</a:t>
            </a:r>
            <a:r>
              <a:rPr lang="de-DE" dirty="0"/>
              <a:t>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: Few Interfaces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Jedes Modul sollte mit möglichst wenigen anderen Modulen kommunizieren</a:t>
            </a:r>
          </a:p>
          <a:p>
            <a:r>
              <a:rPr lang="de-DE" dirty="0"/>
              <a:t>Folgt aus </a:t>
            </a:r>
            <a:r>
              <a:rPr lang="de-DE" dirty="0" err="1"/>
              <a:t>continuity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protection</a:t>
            </a:r>
            <a:endParaRPr lang="de-DE" dirty="0"/>
          </a:p>
          <a:p>
            <a:r>
              <a:rPr lang="de-DE" dirty="0"/>
              <a:t>Struktur mit möglichst wenigen Verbindungen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2596" y="3773388"/>
            <a:ext cx="77724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: Small Interfaces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zwei Module kommunizieren, sollten sie so wenig Informationen wie möglich austauschen</a:t>
            </a:r>
          </a:p>
          <a:p>
            <a:endParaRPr lang="de-DE" dirty="0"/>
          </a:p>
          <a:p>
            <a:r>
              <a:rPr lang="de-DE" dirty="0"/>
              <a:t>Folgt aus </a:t>
            </a:r>
            <a:r>
              <a:rPr lang="de-DE" dirty="0" err="1"/>
              <a:t>continuity</a:t>
            </a:r>
            <a:r>
              <a:rPr lang="de-DE" dirty="0"/>
              <a:t> und </a:t>
            </a:r>
            <a:r>
              <a:rPr lang="de-DE" dirty="0" err="1"/>
              <a:t>protection</a:t>
            </a:r>
            <a:r>
              <a:rPr lang="de-DE" dirty="0"/>
              <a:t>, notwendig für </a:t>
            </a:r>
            <a:r>
              <a:rPr lang="de-DE" dirty="0" err="1"/>
              <a:t>composability</a:t>
            </a:r>
            <a:endParaRPr lang="de-DE" dirty="0"/>
          </a:p>
          <a:p>
            <a:r>
              <a:rPr lang="de-DE" dirty="0"/>
              <a:t>Gegenbeispiel: Big Interfaces </a:t>
            </a:r>
            <a:r>
              <a:rPr lang="de-DE" dirty="0">
                <a:sym typeface="Wingdings" pitchFamily="2" charset="2"/>
              </a:rPr>
              <a:t> </a:t>
            </a:r>
          </a:p>
          <a:p>
            <a:pPr lvl="1"/>
            <a:r>
              <a:rPr lang="de-DE" dirty="0">
                <a:sym typeface="Wingdings" pitchFamily="2" charset="2"/>
              </a:rPr>
              <a:t>Wenn ich jede Methode ins Interface aufnehme, muss jede Klasse, die das Interface implementiert, alle Methoden realisieren -&gt; Vorteil geht verloren</a:t>
            </a:r>
          </a:p>
          <a:p>
            <a:pPr lvl="1"/>
            <a:r>
              <a:rPr lang="de-DE" dirty="0">
                <a:sym typeface="Wingdings" pitchFamily="2" charset="2"/>
              </a:rPr>
              <a:t>Man weiß nicht, welche Methoden entscheidend sind</a:t>
            </a:r>
          </a:p>
          <a:p>
            <a:pPr lvl="1"/>
            <a:r>
              <a:rPr lang="de-DE" dirty="0">
                <a:sym typeface="Wingdings" pitchFamily="2" charset="2"/>
              </a:rPr>
              <a:t>Zu viele Einfallstore für Fehler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: Explicit Interfaces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zwei Module miteinander kommunizieren, muss das aus dem Interface von mindestens einem hervorgehen</a:t>
            </a:r>
          </a:p>
          <a:p>
            <a:endParaRPr lang="de-DE" dirty="0"/>
          </a:p>
          <a:p>
            <a:r>
              <a:rPr lang="de-DE" dirty="0"/>
              <a:t>Gegenbeispiel: Globale Variablen </a:t>
            </a:r>
          </a:p>
          <a:p>
            <a:pPr lvl="1"/>
            <a:r>
              <a:rPr lang="de-DE" dirty="0"/>
              <a:t>Wer benutzt sie?</a:t>
            </a:r>
          </a:p>
          <a:p>
            <a:pPr lvl="1"/>
            <a:r>
              <a:rPr lang="de-DE" dirty="0"/>
              <a:t>Welche Auswirkungen (und wo) werden durch Änderungen an der globalen Variable verursacht?</a:t>
            </a:r>
          </a:p>
          <a:p>
            <a:pPr lvl="1"/>
            <a:r>
              <a:rPr lang="de-DE" dirty="0"/>
              <a:t>Wer ändert sie und wann?</a:t>
            </a:r>
          </a:p>
          <a:p>
            <a:pPr lvl="1"/>
            <a:r>
              <a:rPr lang="de-DE" dirty="0"/>
              <a:t>Wer war verantwortlich für einen inkonsistenten oder fehlerhaften Zustand?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: Information Hiding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Jedes Modul muss eine Teilmenge seiner Eigenschaften definieren, die nach außen gezeigt werden</a:t>
            </a:r>
          </a:p>
          <a:p>
            <a:r>
              <a:rPr lang="de-DE" dirty="0"/>
              <a:t>Alles andere wird “versteckt”</a:t>
            </a:r>
          </a:p>
          <a:p>
            <a:endParaRPr lang="de-DE" dirty="0"/>
          </a:p>
          <a:p>
            <a:r>
              <a:rPr lang="de-DE" dirty="0"/>
              <a:t>Nicht nur Inhalt, auch Implementierung wird versteckt</a:t>
            </a:r>
          </a:p>
          <a:p>
            <a:r>
              <a:rPr lang="de-DE" dirty="0"/>
              <a:t>Impliziert durch </a:t>
            </a:r>
            <a:r>
              <a:rPr lang="de-DE" dirty="0" err="1" smtClean="0"/>
              <a:t>continuity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1984" y="4308926"/>
            <a:ext cx="3077554" cy="241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Finden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Beispiele</a:t>
            </a:r>
            <a:r>
              <a:rPr lang="en-US" dirty="0"/>
              <a:t> und </a:t>
            </a:r>
            <a:r>
              <a:rPr lang="en-US" dirty="0" err="1"/>
              <a:t>Gegenbeispiele</a:t>
            </a:r>
            <a:r>
              <a:rPr lang="en-US" dirty="0"/>
              <a:t>:</a:t>
            </a:r>
          </a:p>
          <a:p>
            <a:pPr lvl="1"/>
            <a:r>
              <a:rPr lang="en-US"/>
              <a:t>Direct Mapping</a:t>
            </a:r>
          </a:p>
          <a:p>
            <a:pPr lvl="2"/>
            <a:r>
              <a:rPr lang="en-US"/>
              <a:t>Modulare Struktur des Software Systems sollte modularer Struktur des Modells der Problem-Domäne entsprechen</a:t>
            </a:r>
            <a:endParaRPr lang="en-US" dirty="0"/>
          </a:p>
          <a:p>
            <a:pPr lvl="1"/>
            <a:r>
              <a:rPr lang="en-US"/>
              <a:t>Few Interfaces</a:t>
            </a:r>
          </a:p>
          <a:p>
            <a:pPr lvl="2"/>
            <a:r>
              <a:rPr lang="en-US"/>
              <a:t>Jedes Modul sollte mit möglichst wenigen anderen Modulen kommunizieren</a:t>
            </a:r>
            <a:endParaRPr lang="en-US" dirty="0"/>
          </a:p>
          <a:p>
            <a:pPr lvl="1"/>
            <a:r>
              <a:rPr lang="en-US"/>
              <a:t>Small Interfaces</a:t>
            </a:r>
          </a:p>
          <a:p>
            <a:pPr lvl="2"/>
            <a:r>
              <a:rPr lang="en-US"/>
              <a:t>Wenn zwei Module kommunizieren, sollten sie so wenig Informationen wie möglich austauschen</a:t>
            </a:r>
            <a:endParaRPr lang="en-US" dirty="0"/>
          </a:p>
          <a:p>
            <a:pPr lvl="1"/>
            <a:r>
              <a:rPr lang="en-US"/>
              <a:t>Explicit Interfaces</a:t>
            </a:r>
          </a:p>
          <a:p>
            <a:pPr lvl="2"/>
            <a:r>
              <a:rPr lang="en-US"/>
              <a:t>Wenn zwei Module miteinander kommunizieren, muss das aus dem Interface von mindestens einem hervorgehen</a:t>
            </a:r>
            <a:endParaRPr lang="en-US" dirty="0"/>
          </a:p>
          <a:p>
            <a:pPr lvl="1"/>
            <a:r>
              <a:rPr lang="en-US"/>
              <a:t>Information Hiding</a:t>
            </a:r>
          </a:p>
          <a:p>
            <a:pPr lvl="2"/>
            <a:r>
              <a:rPr lang="en-US"/>
              <a:t>Jedes Modul muss eine Teilmenge seiner Eigenschaften definieren, die nach außen gezeigt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Aufgabe</a:t>
            </a:r>
            <a:r>
              <a:rPr lang="en-US" dirty="0"/>
              <a:t>: </a:t>
            </a:r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Regeln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42531" y="1916112"/>
            <a:ext cx="84739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GRASP – Pattern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31704" y="2852937"/>
            <a:ext cx="8694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4000" dirty="0">
                <a:solidFill>
                  <a:prstClr val="white"/>
                </a:solidFill>
                <a:latin typeface="Calibri" pitchFamily="34" charset="0"/>
              </a:rPr>
              <a:t>General </a:t>
            </a:r>
            <a:r>
              <a:rPr lang="de-DE" sz="4000" dirty="0" err="1">
                <a:solidFill>
                  <a:prstClr val="white"/>
                </a:solidFill>
                <a:latin typeface="Calibri" pitchFamily="34" charset="0"/>
              </a:rPr>
              <a:t>Responsibility</a:t>
            </a:r>
            <a:r>
              <a:rPr lang="de-DE" sz="4000" dirty="0">
                <a:solidFill>
                  <a:prstClr val="white"/>
                </a:solidFill>
                <a:latin typeface="Calibri" pitchFamily="34" charset="0"/>
              </a:rPr>
              <a:t> </a:t>
            </a:r>
            <a:r>
              <a:rPr lang="de-DE" sz="4000" dirty="0" err="1">
                <a:solidFill>
                  <a:prstClr val="white"/>
                </a:solidFill>
                <a:latin typeface="Calibri" pitchFamily="34" charset="0"/>
              </a:rPr>
              <a:t>Assignment</a:t>
            </a:r>
            <a:r>
              <a:rPr lang="de-DE" sz="4000" dirty="0">
                <a:solidFill>
                  <a:prstClr val="white"/>
                </a:solidFill>
                <a:latin typeface="Calibri" pitchFamily="34" charset="0"/>
              </a:rPr>
              <a:t> Software Patterns</a:t>
            </a:r>
          </a:p>
        </p:txBody>
      </p:sp>
    </p:spTree>
    <p:extLst>
      <p:ext uri="{BB962C8B-B14F-4D97-AF65-F5344CB8AC3E}">
        <p14:creationId xmlns:p14="http://schemas.microsoft.com/office/powerpoint/2010/main" val="2379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4" y="692716"/>
            <a:ext cx="9779851" cy="54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1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GRASP Pattern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Allgemeine Lernhilfe, um</a:t>
            </a:r>
          </a:p>
          <a:p>
            <a:pPr lvl="1"/>
            <a:r>
              <a:rPr lang="de-DE" dirty="0"/>
              <a:t>grundlegendes objekt-orientiertes Designen zu verstehen</a:t>
            </a:r>
          </a:p>
          <a:p>
            <a:pPr lvl="1"/>
            <a:r>
              <a:rPr lang="de-DE" dirty="0"/>
              <a:t>Design-Entscheidungen methodisch, rational und erklärbar zu treffen</a:t>
            </a:r>
          </a:p>
          <a:p>
            <a:endParaRPr lang="de-DE" dirty="0"/>
          </a:p>
          <a:p>
            <a:r>
              <a:rPr lang="de-DE" dirty="0"/>
              <a:t>Basiert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Responsibilities</a:t>
            </a:r>
            <a:r>
              <a:rPr lang="de-DE" dirty="0"/>
              <a:t> (</a:t>
            </a:r>
            <a:r>
              <a:rPr lang="de-DE" dirty="0" err="1"/>
              <a:t>Responsibility-Driven</a:t>
            </a:r>
            <a:r>
              <a:rPr lang="de-DE" dirty="0"/>
              <a:t> Design)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Wichtige Kriterien für das Design von Software kennenlernen</a:t>
            </a:r>
          </a:p>
          <a:p>
            <a:endParaRPr lang="de-DE" dirty="0"/>
          </a:p>
          <a:p>
            <a:r>
              <a:rPr lang="de-DE" dirty="0"/>
              <a:t>Qualität von Software-Design bewerten können</a:t>
            </a:r>
          </a:p>
          <a:p>
            <a:endParaRPr lang="de-DE" dirty="0"/>
          </a:p>
          <a:p>
            <a:r>
              <a:rPr lang="de-DE" dirty="0"/>
              <a:t>Arten von Software-Architekturen kennen</a:t>
            </a:r>
          </a:p>
          <a:p>
            <a:endParaRPr lang="de-DE" dirty="0"/>
          </a:p>
          <a:p>
            <a:r>
              <a:rPr lang="de-DE" dirty="0"/>
              <a:t>Besonderheiten des Model-</a:t>
            </a:r>
            <a:r>
              <a:rPr lang="de-DE" dirty="0" err="1"/>
              <a:t>Driven</a:t>
            </a:r>
            <a:r>
              <a:rPr lang="de-DE" dirty="0"/>
              <a:t> Engineerings wissen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Responsibilities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Bezogen darauf, wie sich Objekt verhalten soll</a:t>
            </a:r>
          </a:p>
          <a:p>
            <a:r>
              <a:rPr lang="en-US"/>
              <a:t>Zwei Arten</a:t>
            </a:r>
          </a:p>
          <a:p>
            <a:pPr lvl="1"/>
            <a:r>
              <a:rPr lang="en-US"/>
              <a:t>Wissen</a:t>
            </a:r>
          </a:p>
          <a:p>
            <a:pPr lvl="2"/>
            <a:r>
              <a:rPr lang="en-US"/>
              <a:t>Wissen über private Daten</a:t>
            </a:r>
          </a:p>
          <a:p>
            <a:pPr lvl="2"/>
            <a:r>
              <a:rPr lang="en-US"/>
              <a:t>Wissen über Objekte, die sich auf einander beziehen</a:t>
            </a:r>
          </a:p>
          <a:p>
            <a:pPr lvl="2"/>
            <a:r>
              <a:rPr lang="en-US"/>
              <a:t>Wissen, was es ableiten oder berechnen kann</a:t>
            </a:r>
          </a:p>
          <a:p>
            <a:pPr lvl="1"/>
            <a:r>
              <a:rPr lang="en-US"/>
              <a:t>Tätigkeit</a:t>
            </a:r>
          </a:p>
          <a:p>
            <a:pPr lvl="2"/>
            <a:r>
              <a:rPr lang="en-US"/>
              <a:t>Etwas selbst tun, z.B. Objekt erstellen oder berechnen</a:t>
            </a:r>
          </a:p>
          <a:p>
            <a:pPr lvl="2"/>
            <a:r>
              <a:rPr lang="en-US"/>
              <a:t>Aktionen in anderen Objekten initiieren</a:t>
            </a:r>
          </a:p>
          <a:p>
            <a:pPr lvl="2"/>
            <a:r>
              <a:rPr lang="en-US"/>
              <a:t>Kontrolle und Koordination von Aktivitäten anderer Objekte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GRASP-Pattern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Expert</a:t>
            </a:r>
          </a:p>
          <a:p>
            <a:r>
              <a:rPr lang="en-US"/>
              <a:t>Creator</a:t>
            </a:r>
          </a:p>
          <a:p>
            <a:r>
              <a:rPr lang="en-US"/>
              <a:t>Low Coupling</a:t>
            </a:r>
          </a:p>
          <a:p>
            <a:r>
              <a:rPr lang="en-US"/>
              <a:t>High Cohesion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GRASP-Prinzip: Information Expert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soll die </a:t>
            </a:r>
            <a:r>
              <a:rPr lang="de-DE" dirty="0" err="1"/>
              <a:t>Responsibilities</a:t>
            </a:r>
            <a:r>
              <a:rPr lang="de-DE" dirty="0"/>
              <a:t> bekommen?</a:t>
            </a:r>
          </a:p>
          <a:p>
            <a:r>
              <a:rPr lang="de-DE" dirty="0"/>
              <a:t>Das Objekt, das die meisten Informationen hat, diese </a:t>
            </a:r>
            <a:r>
              <a:rPr lang="de-DE" dirty="0" err="1"/>
              <a:t>Responsibilty</a:t>
            </a:r>
            <a:r>
              <a:rPr lang="de-DE" dirty="0"/>
              <a:t> zu erfüllen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Beispiel </a:t>
            </a:r>
            <a:r>
              <a:rPr lang="de-DE" dirty="0" err="1"/>
              <a:t>NoMoreWaiting</a:t>
            </a:r>
            <a:r>
              <a:rPr lang="de-DE" dirty="0"/>
              <a:t>: Wer hat die Information, ob ein Tisch frei ist oder nicht?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GRASP-Prinzip: Creator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Wer erstellt Instanzen eines Objekts?</a:t>
            </a:r>
          </a:p>
          <a:p>
            <a:r>
              <a:rPr lang="de-DE" dirty="0" err="1"/>
              <a:t>Creator</a:t>
            </a:r>
            <a:r>
              <a:rPr lang="de-DE" dirty="0"/>
              <a:t> braucht erstelltes Objekt häufig in seinem Lebenszyklus</a:t>
            </a:r>
          </a:p>
          <a:p>
            <a:r>
              <a:rPr lang="de-DE" dirty="0"/>
              <a:t>Objekt B bekommt Verantwortung, Objekt A zu erstellen, wenn:</a:t>
            </a:r>
          </a:p>
          <a:p>
            <a:pPr lvl="1"/>
            <a:r>
              <a:rPr lang="de-DE" dirty="0"/>
              <a:t>B A-Objekte aggregiert</a:t>
            </a:r>
          </a:p>
          <a:p>
            <a:pPr lvl="1"/>
            <a:r>
              <a:rPr lang="de-DE" dirty="0"/>
              <a:t>B A-Objekte enthält</a:t>
            </a:r>
          </a:p>
          <a:p>
            <a:pPr lvl="1"/>
            <a:r>
              <a:rPr lang="de-DE" dirty="0"/>
              <a:t>B Instanzen von A-Objekten loggt</a:t>
            </a:r>
          </a:p>
          <a:p>
            <a:pPr lvl="1"/>
            <a:r>
              <a:rPr lang="de-DE" dirty="0"/>
              <a:t>B Initialisierungsdaten von A 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GRASP-</a:t>
            </a:r>
            <a:r>
              <a:rPr lang="en-US" dirty="0" err="1"/>
              <a:t>Prinzip</a:t>
            </a:r>
            <a:r>
              <a:rPr lang="en-US" dirty="0"/>
              <a:t>: High Cohesion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>
              <a:buNone/>
            </a:pPr>
            <a:r>
              <a:rPr lang="de-DE" u="sng" dirty="0" err="1"/>
              <a:t>Cohesion</a:t>
            </a:r>
            <a:r>
              <a:rPr lang="de-DE" dirty="0"/>
              <a:t> ist ein Maß, </a:t>
            </a:r>
            <a:r>
              <a:rPr lang="de-DE" i="1" dirty="0">
                <a:solidFill>
                  <a:srgbClr val="7F0101"/>
                </a:solidFill>
              </a:rPr>
              <a:t>wie gut Teile einer Komponente “zusammen gehören”.</a:t>
            </a:r>
            <a:endParaRPr lang="de-DE" dirty="0"/>
          </a:p>
          <a:p>
            <a:r>
              <a:rPr lang="de-DE" dirty="0" err="1"/>
              <a:t>Cohesion</a:t>
            </a:r>
            <a:r>
              <a:rPr lang="de-DE" dirty="0"/>
              <a:t> ist </a:t>
            </a:r>
            <a:r>
              <a:rPr lang="de-DE" u="sng" dirty="0"/>
              <a:t>schwach,</a:t>
            </a:r>
            <a:r>
              <a:rPr lang="de-DE" dirty="0"/>
              <a:t> wenn Elemente nur wegen ihrer Ähnlichkeit ihrer Funktionen zusammengefasst sind (z.B., </a:t>
            </a:r>
            <a:r>
              <a:rPr lang="de-DE" b="1" dirty="0" err="1">
                <a:latin typeface="Courier New" pitchFamily="49" charset="0"/>
              </a:rPr>
              <a:t>java.lang.Math</a:t>
            </a:r>
            <a:r>
              <a:rPr lang="de-DE" dirty="0"/>
              <a:t>).</a:t>
            </a:r>
          </a:p>
          <a:p>
            <a:r>
              <a:rPr lang="de-DE" dirty="0" err="1"/>
              <a:t>Cohesion</a:t>
            </a:r>
            <a:r>
              <a:rPr lang="de-DE" dirty="0"/>
              <a:t> ist </a:t>
            </a:r>
            <a:r>
              <a:rPr lang="de-DE" u="sng" dirty="0"/>
              <a:t>stark,</a:t>
            </a:r>
            <a:r>
              <a:rPr lang="de-DE" dirty="0"/>
              <a:t> wenn alle Teile für eine Funktionalität tatsächlich benötigt werden (z.B. </a:t>
            </a:r>
            <a:r>
              <a:rPr lang="de-DE" b="1" dirty="0" err="1">
                <a:latin typeface="Courier New" pitchFamily="49" charset="0"/>
              </a:rPr>
              <a:t>java.lang.String</a:t>
            </a:r>
            <a:r>
              <a:rPr lang="de-DE" dirty="0"/>
              <a:t>).</a:t>
            </a:r>
          </a:p>
          <a:p>
            <a:pPr lvl="1"/>
            <a:r>
              <a:rPr lang="de-DE" dirty="0"/>
              <a:t>Starke </a:t>
            </a:r>
            <a:r>
              <a:rPr lang="de-DE" dirty="0" err="1"/>
              <a:t>cohesion</a:t>
            </a:r>
            <a:r>
              <a:rPr lang="de-DE" dirty="0"/>
              <a:t> </a:t>
            </a:r>
            <a:r>
              <a:rPr lang="de-DE" i="1" dirty="0">
                <a:solidFill>
                  <a:srgbClr val="7F0101"/>
                </a:solidFill>
              </a:rPr>
              <a:t>verbessert Wartbarkeit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Adaptivität</a:t>
            </a:r>
            <a:r>
              <a:rPr lang="de-DE" dirty="0"/>
              <a:t> durch </a:t>
            </a:r>
            <a:r>
              <a:rPr lang="de-DE" i="1" dirty="0">
                <a:solidFill>
                  <a:srgbClr val="7F0101"/>
                </a:solidFill>
              </a:rPr>
              <a:t>die Einschränkung des Ausmaßes von Änderungen</a:t>
            </a:r>
            <a:r>
              <a:rPr lang="de-DE" dirty="0"/>
              <a:t> auf eine kleine Anzahl von Komponenten.</a:t>
            </a:r>
            <a:endParaRPr lang="de-DE" i="1" dirty="0">
              <a:solidFill>
                <a:srgbClr val="7F010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351088" y="5877272"/>
            <a:ext cx="7620000" cy="838200"/>
          </a:xfrm>
          <a:prstGeom prst="foldedCorner">
            <a:avLst>
              <a:gd name="adj" fmla="val 12500"/>
            </a:avLst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85000"/>
            </a:pPr>
            <a:r>
              <a:rPr lang="de-DE" sz="2000" dirty="0">
                <a:solidFill>
                  <a:schemeClr val="bg1"/>
                </a:solidFill>
                <a:ea typeface="ＭＳ Ｐゴシック" pitchFamily="34" charset="-128"/>
              </a:rPr>
              <a:t>Es gibt viele Definitionen und Interpretationen von </a:t>
            </a:r>
            <a:r>
              <a:rPr lang="de-DE" sz="2000" dirty="0" err="1">
                <a:solidFill>
                  <a:schemeClr val="bg1"/>
                </a:solidFill>
                <a:ea typeface="ＭＳ Ｐゴシック" pitchFamily="34" charset="-128"/>
              </a:rPr>
              <a:t>cohesion</a:t>
            </a:r>
            <a:r>
              <a:rPr lang="de-DE" sz="2000" dirty="0">
                <a:solidFill>
                  <a:schemeClr val="bg1"/>
                </a:solidFill>
                <a:ea typeface="ＭＳ Ｐゴシック" pitchFamily="34" charset="-128"/>
              </a:rPr>
              <a:t>.</a:t>
            </a:r>
          </a:p>
          <a:p>
            <a:pPr algn="ctr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85000"/>
            </a:pPr>
            <a:r>
              <a:rPr lang="de-DE" sz="2000" i="1" dirty="0">
                <a:solidFill>
                  <a:schemeClr val="bg1"/>
                </a:solidFill>
                <a:ea typeface="ＭＳ Ｐゴシック" pitchFamily="34" charset="-128"/>
              </a:rPr>
              <a:t>Die meisten Versuche, dies formal zu definieren, sind inadäquat!</a:t>
            </a:r>
          </a:p>
        </p:txBody>
      </p:sp>
    </p:spTree>
    <p:extLst>
      <p:ext uri="{BB962C8B-B14F-4D97-AF65-F5344CB8AC3E}">
        <p14:creationId xmlns:p14="http://schemas.microsoft.com/office/powerpoint/2010/main" val="247394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GRASP-</a:t>
            </a:r>
            <a:r>
              <a:rPr lang="en-US" dirty="0" err="1"/>
              <a:t>Prinzip</a:t>
            </a:r>
            <a:r>
              <a:rPr lang="en-US" dirty="0"/>
              <a:t>: High Cohesion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Responsibilities</a:t>
            </a:r>
            <a:r>
              <a:rPr lang="de-DE" dirty="0"/>
              <a:t> so zuordnen, dass Kohäsion hoch ist</a:t>
            </a:r>
          </a:p>
          <a:p>
            <a:endParaRPr lang="de-DE" dirty="0"/>
          </a:p>
          <a:p>
            <a:r>
              <a:rPr lang="de-DE" dirty="0"/>
              <a:t>Faustregel: Klasse mit starker Kohäsion hat meistens wenige Methoden, die verwandte Funktionalität haben, und macht nicht zu viel (d.h., ist keine Gottklasse)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GRASP-</a:t>
            </a:r>
            <a:r>
              <a:rPr lang="en-US" dirty="0" err="1"/>
              <a:t>Prinzip</a:t>
            </a:r>
            <a:r>
              <a:rPr lang="en-US" dirty="0"/>
              <a:t>: Loose Coupling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buNone/>
            </a:pPr>
            <a:r>
              <a:rPr lang="de-DE" u="sng" dirty="0" err="1"/>
              <a:t>Coupling</a:t>
            </a:r>
            <a:r>
              <a:rPr lang="de-DE" dirty="0"/>
              <a:t> ist ein Maß der </a:t>
            </a:r>
            <a:r>
              <a:rPr lang="de-DE" i="1" dirty="0">
                <a:solidFill>
                  <a:srgbClr val="7F0101"/>
                </a:solidFill>
              </a:rPr>
              <a:t>Stärke der Verbindungen </a:t>
            </a:r>
            <a:r>
              <a:rPr lang="de-DE" dirty="0"/>
              <a:t>zwischen Systemkomponenten.</a:t>
            </a:r>
          </a:p>
          <a:p>
            <a:r>
              <a:rPr lang="de-DE" dirty="0" err="1"/>
              <a:t>Coupling</a:t>
            </a:r>
            <a:r>
              <a:rPr lang="de-DE" dirty="0"/>
              <a:t> ist </a:t>
            </a:r>
            <a:r>
              <a:rPr lang="de-DE" u="sng" dirty="0"/>
              <a:t>eng (</a:t>
            </a:r>
            <a:r>
              <a:rPr lang="de-DE" u="sng" dirty="0" err="1"/>
              <a:t>tight</a:t>
            </a:r>
            <a:r>
              <a:rPr lang="de-DE" u="sng" dirty="0"/>
              <a:t>)</a:t>
            </a:r>
            <a:r>
              <a:rPr lang="de-DE" dirty="0"/>
              <a:t> zwischen Komponenten, wenn sie stark voneinander abhängig sind (z.B., wenn sehr viel Kommunikationen zw. beiden statt findet).</a:t>
            </a:r>
          </a:p>
          <a:p>
            <a:r>
              <a:rPr lang="de-DE" dirty="0" err="1"/>
              <a:t>Coupling</a:t>
            </a:r>
            <a:r>
              <a:rPr lang="de-DE" dirty="0"/>
              <a:t> ist </a:t>
            </a:r>
            <a:r>
              <a:rPr lang="de-DE" u="sng" dirty="0"/>
              <a:t>lose (</a:t>
            </a:r>
            <a:r>
              <a:rPr lang="de-DE" u="sng" dirty="0" err="1"/>
              <a:t>loose</a:t>
            </a:r>
            <a:r>
              <a:rPr lang="de-DE" u="sng" dirty="0"/>
              <a:t>)</a:t>
            </a:r>
            <a:r>
              <a:rPr lang="de-DE" dirty="0"/>
              <a:t>, wenn es nur wenige Abhängigkeiten zwischen Komponenten gibt.</a:t>
            </a:r>
          </a:p>
          <a:p>
            <a:pPr lvl="1"/>
            <a:r>
              <a:rPr lang="de-DE" dirty="0"/>
              <a:t>Loose </a:t>
            </a:r>
            <a:r>
              <a:rPr lang="de-DE" dirty="0" err="1"/>
              <a:t>coupling</a:t>
            </a:r>
            <a:r>
              <a:rPr lang="de-DE" dirty="0"/>
              <a:t> </a:t>
            </a:r>
            <a:r>
              <a:rPr lang="de-DE" i="1" dirty="0">
                <a:solidFill>
                  <a:srgbClr val="7F0101"/>
                </a:solidFill>
              </a:rPr>
              <a:t>verbessert Wartbarkeit</a:t>
            </a:r>
            <a:r>
              <a:rPr lang="de-DE" dirty="0"/>
              <a:t> und </a:t>
            </a:r>
            <a:r>
              <a:rPr lang="de-DE" dirty="0" err="1"/>
              <a:t>Adaptibilität</a:t>
            </a:r>
            <a:r>
              <a:rPr lang="de-DE" dirty="0"/>
              <a:t>, da </a:t>
            </a:r>
            <a:r>
              <a:rPr lang="de-DE" i="1" dirty="0">
                <a:solidFill>
                  <a:srgbClr val="7F0101"/>
                </a:solidFill>
              </a:rPr>
              <a:t>Änderungen in einer Komponente sich weniger wahrscheinlich auf anderen Komponenten auswirkt.</a:t>
            </a:r>
          </a:p>
          <a:p>
            <a:pPr lvl="1"/>
            <a:r>
              <a:rPr lang="de-DE" dirty="0" err="1"/>
              <a:t>Responsibility</a:t>
            </a:r>
            <a:r>
              <a:rPr lang="de-DE" dirty="0"/>
              <a:t> so zuteilen, dass </a:t>
            </a:r>
            <a:r>
              <a:rPr lang="de-DE" dirty="0" err="1"/>
              <a:t>coupling</a:t>
            </a:r>
            <a:r>
              <a:rPr lang="de-DE" dirty="0"/>
              <a:t> schwach ist</a:t>
            </a:r>
          </a:p>
          <a:p>
            <a:pPr lvl="1"/>
            <a:endParaRPr lang="de-DE" i="1" dirty="0">
              <a:solidFill>
                <a:srgbClr val="7F0101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84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/>
              <a:t>Tight Coupling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pic>
        <p:nvPicPr>
          <p:cNvPr id="15363" name="Picture 6" descr="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981200"/>
            <a:ext cx="6248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981201" y="6308725"/>
            <a:ext cx="1808163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sz="1200">
                <a:solidFill>
                  <a:srgbClr val="A7A7A7"/>
                </a:solidFill>
                <a:latin typeface="Helvetica" pitchFamily="34" charset="0"/>
                <a:ea typeface="ＭＳ Ｐゴシック" pitchFamily="34" charset="-128"/>
              </a:rPr>
              <a:t>© Ian Sommerville 2000</a:t>
            </a:r>
            <a:endParaRPr lang="en-US" sz="1200">
              <a:solidFill>
                <a:srgbClr val="A7A7A7"/>
              </a:solidFill>
              <a:latin typeface="Helvetica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040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/>
              <a:t>Loose Coupling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1981201" y="6308725"/>
            <a:ext cx="1808163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sz="1200">
                <a:solidFill>
                  <a:srgbClr val="A7A7A7"/>
                </a:solidFill>
                <a:latin typeface="Helvetica" pitchFamily="34" charset="0"/>
                <a:ea typeface="ＭＳ Ｐゴシック" pitchFamily="34" charset="-128"/>
              </a:rPr>
              <a:t>© Ian Sommerville 2000</a:t>
            </a:r>
            <a:endParaRPr lang="en-US" sz="1200">
              <a:solidFill>
                <a:srgbClr val="A7A7A7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pic>
        <p:nvPicPr>
          <p:cNvPr id="16388" name="Picture 7" descr="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6858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1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75910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Was ist Software Architektur?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 descr="http://www.architektur-software.de/Software/Weto-Holzhausplaner2/Holzrahmenba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61" y="4077073"/>
            <a:ext cx="3744416" cy="2006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Architektur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dirty="0" err="1"/>
              <a:t>Architektur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System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: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der</a:t>
            </a:r>
            <a:r>
              <a:rPr lang="en-US" dirty="0"/>
              <a:t> </a:t>
            </a:r>
            <a:r>
              <a:rPr lang="en-US" dirty="0" err="1"/>
              <a:t>Teile</a:t>
            </a:r>
            <a:r>
              <a:rPr lang="en-US" dirty="0"/>
              <a:t>, </a:t>
            </a:r>
            <a:r>
              <a:rPr lang="en-US" dirty="0" err="1"/>
              <a:t>einschließlich</a:t>
            </a:r>
            <a:r>
              <a:rPr lang="en-US" dirty="0"/>
              <a:t> design-time, test-time, und run-time Hardware- und Software-</a:t>
            </a:r>
            <a:r>
              <a:rPr lang="en-US" dirty="0" err="1"/>
              <a:t>Komponenten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Extern </a:t>
            </a:r>
            <a:r>
              <a:rPr lang="en-US" dirty="0" err="1"/>
              <a:t>sichtbare</a:t>
            </a:r>
            <a:r>
              <a:rPr lang="en-US" dirty="0"/>
              <a:t> </a:t>
            </a:r>
            <a:r>
              <a:rPr lang="en-US" dirty="0" err="1"/>
              <a:t>Eigenschaften</a:t>
            </a:r>
            <a:r>
              <a:rPr lang="en-US" dirty="0"/>
              <a:t> </a:t>
            </a:r>
            <a:r>
              <a:rPr lang="en-US" dirty="0" err="1"/>
              <a:t>dieser</a:t>
            </a:r>
            <a:r>
              <a:rPr lang="en-US" dirty="0"/>
              <a:t> </a:t>
            </a:r>
            <a:r>
              <a:rPr lang="en-US" dirty="0" err="1"/>
              <a:t>Komponenten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Module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Schnittstellen</a:t>
            </a:r>
            <a:r>
              <a:rPr lang="en-US" dirty="0"/>
              <a:t>, </a:t>
            </a:r>
            <a:r>
              <a:rPr lang="en-US" dirty="0" err="1"/>
              <a:t>Objekte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Beziehung</a:t>
            </a:r>
            <a:r>
              <a:rPr lang="en-US" dirty="0"/>
              <a:t> und </a:t>
            </a:r>
            <a:r>
              <a:rPr lang="en-US" dirty="0" err="1"/>
              <a:t>Einschränkung</a:t>
            </a:r>
            <a:r>
              <a:rPr lang="en-US" dirty="0"/>
              <a:t>/</a:t>
            </a:r>
            <a:r>
              <a:rPr lang="en-US" dirty="0" err="1"/>
              <a:t>Bedingungen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Komponenten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In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Worten</a:t>
            </a:r>
            <a:r>
              <a:rPr 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The set of design decisions about any system (or subsystem) that keeps its </a:t>
            </a:r>
            <a:r>
              <a:rPr lang="en-US" dirty="0" err="1">
                <a:ea typeface="ＭＳ Ｐゴシック" pitchFamily="34" charset="-128"/>
              </a:rPr>
              <a:t>implementors</a:t>
            </a:r>
            <a:r>
              <a:rPr lang="en-US" dirty="0">
                <a:ea typeface="ＭＳ Ｐゴシック" pitchFamily="34" charset="-128"/>
              </a:rPr>
              <a:t> and maintainers from exercising “needless creativity”.</a:t>
            </a:r>
          </a:p>
          <a:p>
            <a:pPr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Software </a:t>
            </a:r>
            <a:r>
              <a:rPr lang="en-US" dirty="0" err="1"/>
              <a:t>Architektur</a:t>
            </a:r>
            <a:r>
              <a:rPr lang="en-US" dirty="0"/>
              <a:t>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 marL="419100" indent="-419100">
              <a:buNone/>
            </a:pPr>
            <a:endParaRPr lang="en-US"/>
          </a:p>
          <a:p>
            <a:pPr marL="419100" indent="-419100">
              <a:buNone/>
            </a:pPr>
            <a:r>
              <a:rPr lang="en-US" i="1"/>
              <a:t>	A neat-looking drawing of some boxes, circles, and lines, laid out nicely in Powerpoint or Word, does not constitute an architecture.</a:t>
            </a:r>
          </a:p>
          <a:p>
            <a:pPr marL="419100" indent="-419100" algn="r">
              <a:buNone/>
            </a:pPr>
            <a:r>
              <a:rPr lang="en-US"/>
              <a:t>	— D’Souza &amp; Wills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(</a:t>
            </a:r>
            <a:r>
              <a:rPr lang="en-US" dirty="0" err="1"/>
              <a:t>wirklich</a:t>
            </a:r>
            <a:r>
              <a:rPr lang="en-US" dirty="0"/>
              <a:t>) Software </a:t>
            </a:r>
            <a:r>
              <a:rPr lang="en-US" dirty="0" err="1"/>
              <a:t>Architektur</a:t>
            </a:r>
            <a:r>
              <a:rPr lang="en-US" dirty="0"/>
              <a:t>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dirty="0"/>
              <a:t>Die </a:t>
            </a:r>
            <a:r>
              <a:rPr lang="de-DE" u="sng" dirty="0"/>
              <a:t>Architektur</a:t>
            </a:r>
            <a:r>
              <a:rPr lang="de-DE" dirty="0"/>
              <a:t> eines Systems besteht aus:</a:t>
            </a:r>
          </a:p>
          <a:p>
            <a:pPr>
              <a:lnSpc>
                <a:spcPct val="90000"/>
              </a:lnSpc>
            </a:pPr>
            <a:r>
              <a:rPr lang="de-DE" dirty="0" smtClean="0"/>
              <a:t>den </a:t>
            </a:r>
            <a:r>
              <a:rPr lang="de-DE" i="1" dirty="0">
                <a:solidFill>
                  <a:srgbClr val="7F0101"/>
                </a:solidFill>
              </a:rPr>
              <a:t>Struktur(en) ihrer Teile</a:t>
            </a:r>
            <a:r>
              <a:rPr lang="de-DE" dirty="0"/>
              <a:t> </a:t>
            </a:r>
          </a:p>
          <a:p>
            <a:pPr lvl="1">
              <a:lnSpc>
                <a:spcPct val="90000"/>
              </a:lnSpc>
            </a:pPr>
            <a:r>
              <a:rPr lang="de-DE" dirty="0"/>
              <a:t>einschließlich Design-, Test und Laufzeit Hardware und Software Teile</a:t>
            </a:r>
          </a:p>
          <a:p>
            <a:pPr>
              <a:lnSpc>
                <a:spcPct val="90000"/>
              </a:lnSpc>
            </a:pPr>
            <a:r>
              <a:rPr lang="de-DE" dirty="0"/>
              <a:t>den </a:t>
            </a:r>
            <a:r>
              <a:rPr lang="de-DE" i="1" dirty="0">
                <a:solidFill>
                  <a:srgbClr val="7F0101"/>
                </a:solidFill>
              </a:rPr>
              <a:t>extern sichtbaren Eigenschaften</a:t>
            </a:r>
            <a:r>
              <a:rPr lang="de-DE" dirty="0"/>
              <a:t> dieser Teile</a:t>
            </a:r>
          </a:p>
          <a:p>
            <a:pPr lvl="1">
              <a:lnSpc>
                <a:spcPct val="90000"/>
              </a:lnSpc>
            </a:pPr>
            <a:r>
              <a:rPr lang="de-DE" dirty="0"/>
              <a:t>Module mit Interfaces, Hardware-Einheiten und Objekte</a:t>
            </a:r>
          </a:p>
          <a:p>
            <a:pPr>
              <a:lnSpc>
                <a:spcPct val="90000"/>
              </a:lnSpc>
            </a:pPr>
            <a:r>
              <a:rPr lang="de-DE" dirty="0"/>
              <a:t>den </a:t>
            </a:r>
            <a:r>
              <a:rPr lang="de-DE" i="1" dirty="0">
                <a:solidFill>
                  <a:srgbClr val="7F0101"/>
                </a:solidFill>
              </a:rPr>
              <a:t>Beziehungen und Bedingungen</a:t>
            </a:r>
            <a:r>
              <a:rPr lang="de-DE" dirty="0"/>
              <a:t> zwischen ihnen</a:t>
            </a:r>
          </a:p>
          <a:p>
            <a:pPr>
              <a:lnSpc>
                <a:spcPct val="90000"/>
              </a:lnSpc>
              <a:buNone/>
            </a:pPr>
            <a:r>
              <a:rPr lang="de-DE" i="1" dirty="0">
                <a:solidFill>
                  <a:srgbClr val="7F0101"/>
                </a:solidFill>
              </a:rPr>
              <a:t>In anderen Worten: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4267200" y="4991100"/>
            <a:ext cx="5943600" cy="1606550"/>
          </a:xfrm>
          <a:prstGeom prst="foldedCorner">
            <a:avLst>
              <a:gd name="adj" fmla="val 12500"/>
            </a:avLst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2400" dirty="0">
                <a:latin typeface="Helvetica" pitchFamily="34" charset="0"/>
                <a:ea typeface="ＭＳ Ｐゴシック" pitchFamily="34" charset="-128"/>
              </a:rPr>
              <a:t>The set of </a:t>
            </a:r>
            <a:r>
              <a:rPr lang="en-US" sz="2400" i="1" dirty="0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design decisions</a:t>
            </a:r>
            <a:r>
              <a:rPr lang="en-US" sz="2400" dirty="0">
                <a:solidFill>
                  <a:srgbClr val="0A017F"/>
                </a:solidFill>
                <a:latin typeface="Helvetica" pitchFamily="34" charset="0"/>
                <a:ea typeface="ＭＳ Ｐゴシック" pitchFamily="34" charset="-128"/>
              </a:rPr>
              <a:t> </a:t>
            </a:r>
            <a:r>
              <a:rPr lang="en-US" sz="2400" dirty="0">
                <a:latin typeface="Helvetica" pitchFamily="34" charset="0"/>
                <a:ea typeface="ＭＳ Ｐゴシック" pitchFamily="34" charset="-128"/>
              </a:rPr>
              <a:t>about any system (or subsystem) that keeps its </a:t>
            </a:r>
            <a:r>
              <a:rPr lang="en-US" sz="2400" dirty="0" err="1">
                <a:latin typeface="Helvetica" pitchFamily="34" charset="0"/>
                <a:ea typeface="ＭＳ Ｐゴシック" pitchFamily="34" charset="-128"/>
              </a:rPr>
              <a:t>implementors</a:t>
            </a:r>
            <a:r>
              <a:rPr lang="en-US" sz="2400" dirty="0">
                <a:latin typeface="Helvetica" pitchFamily="34" charset="0"/>
                <a:ea typeface="ＭＳ Ｐゴシック" pitchFamily="34" charset="-128"/>
              </a:rPr>
              <a:t> and maintainers from exercising</a:t>
            </a:r>
            <a:r>
              <a:rPr lang="en-US" sz="2400" dirty="0">
                <a:solidFill>
                  <a:srgbClr val="0A017F"/>
                </a:solidFill>
                <a:latin typeface="Helvetica" pitchFamily="34" charset="0"/>
                <a:ea typeface="ＭＳ Ｐゴシック" pitchFamily="34" charset="-128"/>
              </a:rPr>
              <a:t> </a:t>
            </a:r>
            <a:r>
              <a:rPr lang="en-US" sz="2400" i="1" dirty="0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“needless creativity”.</a:t>
            </a:r>
          </a:p>
        </p:txBody>
      </p:sp>
    </p:spTree>
    <p:extLst>
      <p:ext uri="{BB962C8B-B14F-4D97-AF65-F5344CB8AC3E}">
        <p14:creationId xmlns:p14="http://schemas.microsoft.com/office/powerpoint/2010/main" val="127094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vs. Architektur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Design beschreibt Aufbau von Subsystemen und Komponenten (fein granular)</a:t>
            </a:r>
          </a:p>
          <a:p>
            <a:pPr lvl="1"/>
            <a:r>
              <a:rPr lang="de-DE" dirty="0"/>
              <a:t>Welche Klassen gibt es (in Modul X) und wie interagieren sie?</a:t>
            </a:r>
          </a:p>
          <a:p>
            <a:endParaRPr lang="de-DE" dirty="0"/>
          </a:p>
          <a:p>
            <a:r>
              <a:rPr lang="de-DE" dirty="0"/>
              <a:t>Architektur beschreibt den groben Aufbau eines Systems (welche Komponenten gibt es?)</a:t>
            </a:r>
          </a:p>
          <a:p>
            <a:pPr lvl="1"/>
            <a:r>
              <a:rPr lang="de-DE" dirty="0"/>
              <a:t>Welche Komponenten / Module gibt es und wie interagieren sie?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6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Architektur</a:t>
            </a:r>
            <a:r>
              <a:rPr lang="en-US" dirty="0"/>
              <a:t> die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beeinflusst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Use a </a:t>
            </a:r>
            <a:r>
              <a:rPr lang="en-US" i="1">
                <a:solidFill>
                  <a:srgbClr val="7F0101"/>
                </a:solidFill>
              </a:rPr>
              <a:t>3-tier client-server architecture</a:t>
            </a:r>
            <a:r>
              <a:rPr lang="en-US"/>
              <a:t>: all business logic must be in the middle tier, presentation and dialogue on the client, and data services on the server; that way you can scale the application server processing independently of persistent store.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Use </a:t>
            </a:r>
            <a:r>
              <a:rPr lang="en-US" i="1">
                <a:solidFill>
                  <a:srgbClr val="7F0101"/>
                </a:solidFill>
              </a:rPr>
              <a:t>Corba</a:t>
            </a:r>
            <a:r>
              <a:rPr lang="en-US"/>
              <a:t> for all distribution, using Corba event channels for notification and the Corba relationship service; do not use the Corba messaging service as it is not yet mature.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Use </a:t>
            </a:r>
            <a:r>
              <a:rPr lang="en-US" i="1">
                <a:solidFill>
                  <a:srgbClr val="7F0101"/>
                </a:solidFill>
              </a:rPr>
              <a:t>Model-View-Controller</a:t>
            </a:r>
            <a:r>
              <a:rPr lang="en-US"/>
              <a:t> with an explicit </a:t>
            </a:r>
            <a:r>
              <a:rPr lang="en-US" b="1">
                <a:latin typeface="Courier New" pitchFamily="49" charset="0"/>
              </a:rPr>
              <a:t>ApplicationModel</a:t>
            </a:r>
            <a:r>
              <a:rPr lang="en-US"/>
              <a:t> object to connect any UI to the business logic and objects.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15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Sub-</a:t>
            </a:r>
            <a:r>
              <a:rPr lang="en-US" dirty="0" err="1"/>
              <a:t>systeme</a:t>
            </a:r>
            <a:r>
              <a:rPr lang="en-US" dirty="0"/>
              <a:t>, Module und </a:t>
            </a:r>
            <a:r>
              <a:rPr lang="en-US" dirty="0" err="1"/>
              <a:t>Komponenten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Ein </a:t>
            </a:r>
            <a:r>
              <a:rPr lang="de-DE" u="sng" dirty="0"/>
              <a:t>Sub-system</a:t>
            </a:r>
            <a:r>
              <a:rPr lang="de-DE" dirty="0"/>
              <a:t> ist selbst ein System, dessen Operation </a:t>
            </a:r>
            <a:r>
              <a:rPr lang="de-DE" i="1" dirty="0">
                <a:solidFill>
                  <a:srgbClr val="7F0101"/>
                </a:solidFill>
              </a:rPr>
              <a:t>unabhängig</a:t>
            </a:r>
            <a:r>
              <a:rPr lang="de-DE" dirty="0"/>
              <a:t> von den Leistungen und Funktionen anderer Sub-systeme ist.</a:t>
            </a:r>
          </a:p>
          <a:p>
            <a:pPr>
              <a:lnSpc>
                <a:spcPct val="90000"/>
              </a:lnSpc>
            </a:pPr>
            <a:endParaRPr lang="de-DE" dirty="0"/>
          </a:p>
          <a:p>
            <a:pPr>
              <a:lnSpc>
                <a:spcPct val="90000"/>
              </a:lnSpc>
            </a:pPr>
            <a:r>
              <a:rPr lang="de-DE" dirty="0"/>
              <a:t>Ein </a:t>
            </a:r>
            <a:r>
              <a:rPr lang="de-DE" u="sng" dirty="0"/>
              <a:t>Modul</a:t>
            </a:r>
            <a:r>
              <a:rPr lang="de-DE" dirty="0"/>
              <a:t> ist eine Systemkomponente, die </a:t>
            </a:r>
            <a:r>
              <a:rPr lang="de-DE" i="1" dirty="0">
                <a:solidFill>
                  <a:srgbClr val="7F0101"/>
                </a:solidFill>
              </a:rPr>
              <a:t>Dienstleitungen / Funktionen anbietet</a:t>
            </a:r>
            <a:r>
              <a:rPr lang="de-DE" dirty="0"/>
              <a:t>, welche andere Komponenten benötigen, aber welche nicht als komplett separates System angesehen werden. </a:t>
            </a:r>
          </a:p>
          <a:p>
            <a:pPr>
              <a:lnSpc>
                <a:spcPct val="90000"/>
              </a:lnSpc>
            </a:pPr>
            <a:endParaRPr lang="de-DE" dirty="0"/>
          </a:p>
          <a:p>
            <a:pPr>
              <a:lnSpc>
                <a:spcPct val="90000"/>
              </a:lnSpc>
            </a:pPr>
            <a:r>
              <a:rPr lang="de-DE" dirty="0"/>
              <a:t>Eine </a:t>
            </a:r>
            <a:r>
              <a:rPr lang="de-DE" u="sng" dirty="0"/>
              <a:t>Komponente</a:t>
            </a:r>
            <a:r>
              <a:rPr lang="de-DE" dirty="0"/>
              <a:t> ist eine </a:t>
            </a:r>
            <a:r>
              <a:rPr lang="de-DE" i="1" dirty="0">
                <a:solidFill>
                  <a:srgbClr val="7F0101"/>
                </a:solidFill>
              </a:rPr>
              <a:t>unabhängig auslieferbare Einheit</a:t>
            </a:r>
            <a:r>
              <a:rPr lang="de-DE" dirty="0"/>
              <a:t> von Software, die ihr Design und Implementierung eingeschlossen hat (</a:t>
            </a:r>
            <a:r>
              <a:rPr lang="de-DE" dirty="0" err="1"/>
              <a:t>hiding</a:t>
            </a:r>
            <a:r>
              <a:rPr lang="de-DE" dirty="0"/>
              <a:t>) und ihr Interface zur Außenwelt anbietet, so dass sie mit anderen Komponenten zusammengefasst werden kann, um ein größeres System zu bilden.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8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65660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Arten von SW Architektur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 descr="https://informatik.univie.ac.at/uploads/RTEmagicC_swa_bild_03.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3212977"/>
            <a:ext cx="4762500" cy="2400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Parallelen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(</a:t>
            </a:r>
            <a:r>
              <a:rPr lang="en-US" dirty="0" err="1"/>
              <a:t>echten</a:t>
            </a:r>
            <a:r>
              <a:rPr lang="en-US" dirty="0"/>
              <a:t>)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de-DE" dirty="0"/>
              <a:t>Architekten sind die </a:t>
            </a:r>
            <a:r>
              <a:rPr lang="de-DE" i="1" dirty="0">
                <a:solidFill>
                  <a:srgbClr val="7F0101"/>
                </a:solidFill>
              </a:rPr>
              <a:t>Schnittstelle</a:t>
            </a:r>
            <a:r>
              <a:rPr lang="de-DE" dirty="0"/>
              <a:t> zwischen den Kunden und den Auftragnehmern, die das System/Gebäude bauen</a:t>
            </a:r>
          </a:p>
          <a:p>
            <a:r>
              <a:rPr lang="de-DE" dirty="0"/>
              <a:t>Eine schlechte Architektur für ein Gebäude </a:t>
            </a:r>
            <a:r>
              <a:rPr lang="de-DE" i="1" dirty="0">
                <a:solidFill>
                  <a:srgbClr val="7F0101"/>
                </a:solidFill>
              </a:rPr>
              <a:t>kann nicht mehr durch gute Konstruktion gerettet werden</a:t>
            </a:r>
            <a:r>
              <a:rPr lang="de-DE" dirty="0"/>
              <a:t>— gleiches gilt für Software</a:t>
            </a:r>
          </a:p>
          <a:p>
            <a:r>
              <a:rPr lang="de-DE" dirty="0"/>
              <a:t>Es gibt </a:t>
            </a:r>
            <a:r>
              <a:rPr lang="de-DE" i="1" dirty="0">
                <a:solidFill>
                  <a:srgbClr val="7F0101"/>
                </a:solidFill>
              </a:rPr>
              <a:t>spezielle Typen</a:t>
            </a:r>
            <a:r>
              <a:rPr lang="de-DE" dirty="0"/>
              <a:t> von Gebäuden und </a:t>
            </a:r>
            <a:r>
              <a:rPr lang="de-DE" dirty="0" smtClean="0"/>
              <a:t>Software-Architekten</a:t>
            </a:r>
            <a:endParaRPr lang="de-DE" dirty="0"/>
          </a:p>
          <a:p>
            <a:r>
              <a:rPr lang="de-DE" dirty="0"/>
              <a:t>Es gibt </a:t>
            </a:r>
            <a:r>
              <a:rPr lang="de-DE" i="1" dirty="0">
                <a:solidFill>
                  <a:srgbClr val="7F0101"/>
                </a:solidFill>
              </a:rPr>
              <a:t>Schulen oder Styles</a:t>
            </a:r>
            <a:r>
              <a:rPr lang="de-DE" dirty="0"/>
              <a:t> des Bauens und der Software –</a:t>
            </a:r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66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/>
              <a:t>Architectural Styles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 marL="419100" indent="-419100">
              <a:buNone/>
            </a:pPr>
            <a:endParaRPr lang="en-US" i="1"/>
          </a:p>
          <a:p>
            <a:pPr marL="419100" indent="-419100">
              <a:buNone/>
            </a:pPr>
            <a:r>
              <a:rPr lang="en-US" i="1"/>
              <a:t>	An </a:t>
            </a:r>
            <a:r>
              <a:rPr lang="en-US" i="1" u="sng"/>
              <a:t>architectural style</a:t>
            </a:r>
            <a:r>
              <a:rPr lang="en-US" i="1"/>
              <a:t> defines a </a:t>
            </a:r>
            <a:r>
              <a:rPr lang="en-US" i="1">
                <a:solidFill>
                  <a:srgbClr val="7F0101"/>
                </a:solidFill>
              </a:rPr>
              <a:t>family of systems</a:t>
            </a:r>
            <a:r>
              <a:rPr lang="en-US" i="1"/>
              <a:t> in terms of a pattern of structural organization. More specifically, an architectural style defines a vocabulary of </a:t>
            </a:r>
            <a:r>
              <a:rPr lang="en-US" i="1">
                <a:solidFill>
                  <a:srgbClr val="7F0101"/>
                </a:solidFill>
              </a:rPr>
              <a:t>components</a:t>
            </a:r>
            <a:r>
              <a:rPr lang="en-US" i="1"/>
              <a:t> and </a:t>
            </a:r>
            <a:r>
              <a:rPr lang="en-US" i="1">
                <a:solidFill>
                  <a:srgbClr val="7F0101"/>
                </a:solidFill>
              </a:rPr>
              <a:t>connector</a:t>
            </a:r>
            <a:r>
              <a:rPr lang="en-US" i="1"/>
              <a:t> types, and a set of </a:t>
            </a:r>
            <a:r>
              <a:rPr lang="en-US" i="1">
                <a:solidFill>
                  <a:srgbClr val="7F0101"/>
                </a:solidFill>
              </a:rPr>
              <a:t>constraints</a:t>
            </a:r>
            <a:r>
              <a:rPr lang="en-US" i="1"/>
              <a:t> on how they can be combined.</a:t>
            </a:r>
          </a:p>
          <a:p>
            <a:pPr marL="419100" indent="-419100" algn="r">
              <a:buNone/>
            </a:pPr>
            <a:r>
              <a:rPr lang="en-US"/>
              <a:t>	— Shaw and Garlan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6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58D7377-5AA9-4A74-8EAD-0577EAB6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1" y="5791570"/>
            <a:ext cx="3437331" cy="833211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66D8AC3D-EBA3-4E41-B287-C4408EB1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dirty="0"/>
              <a:t>SW-Architekturen für große Softwaresysteme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40757B-60BB-44C0-B615-03403569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61001B-1705-47B2-AE14-AE2B0C118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61" y="3087910"/>
            <a:ext cx="2228850" cy="914400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28D1757-B964-49B5-81A0-85C485CAD139}"/>
              </a:ext>
            </a:extLst>
          </p:cNvPr>
          <p:cNvCxnSpPr/>
          <p:nvPr/>
        </p:nvCxnSpPr>
        <p:spPr>
          <a:xfrm>
            <a:off x="2099556" y="2344937"/>
            <a:ext cx="7992888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F36B5DA-32A2-42A8-A780-3E0FB7B62D78}"/>
              </a:ext>
            </a:extLst>
          </p:cNvPr>
          <p:cNvSpPr txBox="1"/>
          <p:nvPr/>
        </p:nvSpPr>
        <p:spPr>
          <a:xfrm>
            <a:off x="1640536" y="2488953"/>
            <a:ext cx="234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2000" dirty="0"/>
              <a:t>Schichtenarchitektur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F7C1961-1845-4DED-80EF-B81F70983F97}"/>
              </a:ext>
            </a:extLst>
          </p:cNvPr>
          <p:cNvSpPr txBox="1"/>
          <p:nvPr/>
        </p:nvSpPr>
        <p:spPr>
          <a:xfrm>
            <a:off x="4316259" y="5311280"/>
            <a:ext cx="1884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2000" dirty="0"/>
              <a:t>Pipes and Filters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4CBC327-469B-4546-8A46-FB17DEA398E0}"/>
              </a:ext>
            </a:extLst>
          </p:cNvPr>
          <p:cNvSpPr txBox="1"/>
          <p:nvPr/>
        </p:nvSpPr>
        <p:spPr>
          <a:xfrm>
            <a:off x="6878821" y="2488953"/>
            <a:ext cx="1179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f-ZA" sz="2000" dirty="0"/>
              <a:t>Service</a:t>
            </a:r>
            <a:br>
              <a:rPr lang="af-ZA" sz="2000" dirty="0"/>
            </a:br>
            <a:r>
              <a:rPr lang="af-ZA" sz="2000" dirty="0" smtClean="0"/>
              <a:t>orientiert</a:t>
            </a:r>
            <a:endParaRPr lang="af-ZA" sz="20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00A9F86-D7DD-4CA5-9C3C-4EC3CC467ED7}"/>
              </a:ext>
            </a:extLst>
          </p:cNvPr>
          <p:cNvSpPr txBox="1"/>
          <p:nvPr/>
        </p:nvSpPr>
        <p:spPr>
          <a:xfrm>
            <a:off x="4367808" y="2535120"/>
            <a:ext cx="1664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f-ZA" sz="2000" dirty="0"/>
              <a:t>Komponenten</a:t>
            </a:r>
            <a:br>
              <a:rPr lang="af-ZA" sz="2000" dirty="0"/>
            </a:br>
            <a:r>
              <a:rPr lang="af-ZA" sz="2000" dirty="0"/>
              <a:t>orientiert</a:t>
            </a:r>
          </a:p>
        </p:txBody>
      </p:sp>
      <p:pic>
        <p:nvPicPr>
          <p:cNvPr id="1038" name="Picture 14" descr="Puzzle, Chinesisch, Tangram, Spiel, Formen, StÃ¼ck">
            <a:extLst>
              <a:ext uri="{FF2B5EF4-FFF2-40B4-BE49-F238E27FC236}">
                <a16:creationId xmlns:a16="http://schemas.microsoft.com/office/drawing/2014/main" id="{EA76DC56-7341-45CE-86C8-CF935C5D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38" y="3207319"/>
            <a:ext cx="832250" cy="7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ildergebnis fÃ¼r microservice architecture">
            <a:extLst>
              <a:ext uri="{FF2B5EF4-FFF2-40B4-BE49-F238E27FC236}">
                <a16:creationId xmlns:a16="http://schemas.microsoft.com/office/drawing/2014/main" id="{5DC84467-03AC-4159-8F06-0F4493F30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63" y="3045679"/>
            <a:ext cx="2126774" cy="126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55EB2C20-E458-4C8D-82FE-B8297243ACBC}"/>
              </a:ext>
            </a:extLst>
          </p:cNvPr>
          <p:cNvSpPr txBox="1"/>
          <p:nvPr/>
        </p:nvSpPr>
        <p:spPr>
          <a:xfrm>
            <a:off x="9023126" y="2488953"/>
            <a:ext cx="164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f-ZA" sz="2000" dirty="0"/>
              <a:t>MicroServices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EA2AA59-6027-4DB0-ACF6-5CBCCFD83BCE}"/>
              </a:ext>
            </a:extLst>
          </p:cNvPr>
          <p:cNvSpPr/>
          <p:nvPr/>
        </p:nvSpPr>
        <p:spPr>
          <a:xfrm>
            <a:off x="1537650" y="2488953"/>
            <a:ext cx="2448272" cy="440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29CAD19-1543-41A8-9280-3632FEF2CCAE}"/>
              </a:ext>
            </a:extLst>
          </p:cNvPr>
          <p:cNvCxnSpPr>
            <a:cxnSpLocks/>
          </p:cNvCxnSpPr>
          <p:nvPr/>
        </p:nvCxnSpPr>
        <p:spPr>
          <a:xfrm>
            <a:off x="3489259" y="2528892"/>
            <a:ext cx="5557318" cy="622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63EE9804-ED79-41B5-B390-59FC79C7171D}"/>
              </a:ext>
            </a:extLst>
          </p:cNvPr>
          <p:cNvSpPr/>
          <p:nvPr/>
        </p:nvSpPr>
        <p:spPr>
          <a:xfrm>
            <a:off x="9046578" y="2476353"/>
            <a:ext cx="1569673" cy="425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4" descr="Puzzle, Chinesisch, Tangram, Spiel, Formen, StÃ¼ck">
            <a:extLst>
              <a:ext uri="{FF2B5EF4-FFF2-40B4-BE49-F238E27FC236}">
                <a16:creationId xmlns:a16="http://schemas.microsoft.com/office/drawing/2014/main" id="{F103C9B4-A652-4E0A-A581-628A0041C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97" y="3177671"/>
            <a:ext cx="436381" cy="39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Puzzle, Chinesisch, Tangram, Spiel, Formen, StÃ¼ck">
            <a:extLst>
              <a:ext uri="{FF2B5EF4-FFF2-40B4-BE49-F238E27FC236}">
                <a16:creationId xmlns:a16="http://schemas.microsoft.com/office/drawing/2014/main" id="{803DD403-3F37-4048-94D4-128604C7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24" y="3149410"/>
            <a:ext cx="422946" cy="3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Puzzle, Chinesisch, Tangram, Spiel, Formen, StÃ¼ck">
            <a:extLst>
              <a:ext uri="{FF2B5EF4-FFF2-40B4-BE49-F238E27FC236}">
                <a16:creationId xmlns:a16="http://schemas.microsoft.com/office/drawing/2014/main" id="{2A1CBDFA-7508-41D0-A769-4D0BD7A0D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591" y="3640529"/>
            <a:ext cx="422946" cy="3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Puzzle, Chinesisch, Tangram, Spiel, Formen, StÃ¼ck">
            <a:extLst>
              <a:ext uri="{FF2B5EF4-FFF2-40B4-BE49-F238E27FC236}">
                <a16:creationId xmlns:a16="http://schemas.microsoft.com/office/drawing/2014/main" id="{047CE78D-14B1-4E6F-A38F-07177C21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51" y="3678393"/>
            <a:ext cx="422946" cy="3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B02A6197-B198-4373-AB84-5E56F79EE09E}"/>
              </a:ext>
            </a:extLst>
          </p:cNvPr>
          <p:cNvSpPr txBox="1"/>
          <p:nvPr/>
        </p:nvSpPr>
        <p:spPr>
          <a:xfrm>
            <a:off x="1617716" y="1777310"/>
            <a:ext cx="234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2000" dirty="0"/>
              <a:t>Monolith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85DF143-9FD5-4184-B8B5-D282CC90BA7C}"/>
              </a:ext>
            </a:extLst>
          </p:cNvPr>
          <p:cNvSpPr txBox="1"/>
          <p:nvPr/>
        </p:nvSpPr>
        <p:spPr>
          <a:xfrm>
            <a:off x="8546813" y="1772816"/>
            <a:ext cx="234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2000" dirty="0"/>
              <a:t>System of Systems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4C9A74C-F476-41FB-BDEA-5D52BCD248F4}"/>
              </a:ext>
            </a:extLst>
          </p:cNvPr>
          <p:cNvSpPr txBox="1"/>
          <p:nvPr/>
        </p:nvSpPr>
        <p:spPr>
          <a:xfrm>
            <a:off x="1559458" y="5311280"/>
            <a:ext cx="2386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2000" dirty="0"/>
              <a:t>Spezialarchitekturen: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6193487C-639C-4557-8D49-D7E8DE9D7D84}"/>
              </a:ext>
            </a:extLst>
          </p:cNvPr>
          <p:cNvSpPr txBox="1"/>
          <p:nvPr/>
        </p:nvSpPr>
        <p:spPr>
          <a:xfrm>
            <a:off x="8104204" y="5316913"/>
            <a:ext cx="1508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sz="2000" dirty="0"/>
              <a:t>Peer-to-Peer</a:t>
            </a:r>
          </a:p>
        </p:txBody>
      </p:sp>
      <p:pic>
        <p:nvPicPr>
          <p:cNvPr id="2050" name="Picture 2" descr="https://upload.wikimedia.org/wikipedia/commons/thumb/3/3f/P2P-network.svg/119px-P2P-network.svg.png">
            <a:extLst>
              <a:ext uri="{FF2B5EF4-FFF2-40B4-BE49-F238E27FC236}">
                <a16:creationId xmlns:a16="http://schemas.microsoft.com/office/drawing/2014/main" id="{69BF5585-B202-4EF4-B74F-654955957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512" y="5624513"/>
            <a:ext cx="11334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9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/>
      <p:bldP spid="20" grpId="0"/>
      <p:bldP spid="28" grpId="0"/>
      <p:bldP spid="15" grpId="0" animBg="1"/>
      <p:bldP spid="23" grpId="0" animBg="1"/>
      <p:bldP spid="50" grpId="0"/>
      <p:bldP spid="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Welche Architektur?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AA2B-B44E-4B58-A9D5-1AC04A9339E4}" type="slidenum">
              <a:rPr lang="en-IN" smtClean="0"/>
              <a:pPr/>
              <a:t>49</a:t>
            </a:fld>
            <a:endParaRPr lang="en-IN" dirty="0"/>
          </a:p>
        </p:txBody>
      </p:sp>
      <p:pic>
        <p:nvPicPr>
          <p:cNvPr id="6" name="Bild 5" descr="Bildschirmfoto 2017-01-20 um 17.05.4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40" y="1772816"/>
            <a:ext cx="9144000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8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Warum</a:t>
            </a:r>
            <a:r>
              <a:rPr lang="en-US" dirty="0"/>
              <a:t> Design von Software?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Für jedes Verhalten gibt es unendlich viele Programme</a:t>
            </a:r>
          </a:p>
          <a:p>
            <a:pPr lvl="1"/>
            <a:r>
              <a:rPr lang="de-DE" dirty="0"/>
              <a:t>Wie unterscheiden sich diese Varianten?</a:t>
            </a:r>
          </a:p>
          <a:p>
            <a:pPr lvl="1"/>
            <a:r>
              <a:rPr lang="de-DE" dirty="0"/>
              <a:t>Welche Variante ist die beste?</a:t>
            </a:r>
          </a:p>
          <a:p>
            <a:r>
              <a:rPr lang="de-DE" dirty="0"/>
              <a:t>Wie soll Variante </a:t>
            </a:r>
            <a:r>
              <a:rPr lang="de-DE" dirty="0" err="1"/>
              <a:t>designed</a:t>
            </a:r>
            <a:r>
              <a:rPr lang="de-DE" dirty="0"/>
              <a:t> werden, damit sie gewünschte Eigenschaften hat?</a:t>
            </a:r>
          </a:p>
          <a:p>
            <a:r>
              <a:rPr lang="de-DE" dirty="0"/>
              <a:t>Kosten für Fehler werden größer, je später Fehler bzw. Schwächen entdeckt werden; darum gute Modellierung!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C21E15-154C-4044-B7C0-796AB5C4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Schichtenarchitekturen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3DF9DF-75F5-48EA-BEE4-F8A89EC6C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u="sng" dirty="0"/>
              <a:t>Schichtenarchitektur</a:t>
            </a:r>
            <a:r>
              <a:rPr lang="de-DE" dirty="0"/>
              <a:t> organisiert ein System in eine Menge von Schichten, wobei jede Schicht eine Menge von Leistungen / Funktionen für die Schicht “darüber” anbietet.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BEFC6-D803-4139-8747-4CDB829E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E8C22E1-342E-425B-B93B-E9BA83FDE77F}"/>
              </a:ext>
            </a:extLst>
          </p:cNvPr>
          <p:cNvSpPr/>
          <p:nvPr/>
        </p:nvSpPr>
        <p:spPr>
          <a:xfrm>
            <a:off x="2783630" y="3475753"/>
            <a:ext cx="273630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37C7828-6A75-42C2-8766-0F327010B758}"/>
              </a:ext>
            </a:extLst>
          </p:cNvPr>
          <p:cNvSpPr/>
          <p:nvPr/>
        </p:nvSpPr>
        <p:spPr>
          <a:xfrm>
            <a:off x="2783631" y="4727172"/>
            <a:ext cx="2736305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8C25428-EBB4-4FF9-BB47-7456FEBC9A94}"/>
              </a:ext>
            </a:extLst>
          </p:cNvPr>
          <p:cNvSpPr/>
          <p:nvPr/>
        </p:nvSpPr>
        <p:spPr>
          <a:xfrm>
            <a:off x="2783632" y="5949280"/>
            <a:ext cx="2753627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1A430BC-74E8-473A-AD0F-644DCEA916B3}"/>
              </a:ext>
            </a:extLst>
          </p:cNvPr>
          <p:cNvCxnSpPr>
            <a:cxnSpLocks/>
          </p:cNvCxnSpPr>
          <p:nvPr/>
        </p:nvCxnSpPr>
        <p:spPr>
          <a:xfrm>
            <a:off x="4007768" y="5421852"/>
            <a:ext cx="0" cy="5040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E2F2556-B96B-421B-B830-08F3125AFC3C}"/>
              </a:ext>
            </a:extLst>
          </p:cNvPr>
          <p:cNvSpPr txBox="1"/>
          <p:nvPr/>
        </p:nvSpPr>
        <p:spPr>
          <a:xfrm>
            <a:off x="1878470" y="4240832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Zugriff</a:t>
            </a:r>
            <a:r>
              <a:rPr lang="en-US" dirty="0"/>
              <a:t> auf </a:t>
            </a:r>
            <a:r>
              <a:rPr lang="en-US" dirty="0" err="1"/>
              <a:t>Elemente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CFEB7E-85F3-4C1B-A345-E3BD8F6FAC76}"/>
              </a:ext>
            </a:extLst>
          </p:cNvPr>
          <p:cNvSpPr txBox="1"/>
          <p:nvPr/>
        </p:nvSpPr>
        <p:spPr>
          <a:xfrm>
            <a:off x="1849338" y="5492252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Zugriff</a:t>
            </a:r>
            <a:r>
              <a:rPr lang="en-US" dirty="0"/>
              <a:t> auf </a:t>
            </a:r>
            <a:r>
              <a:rPr lang="en-US" dirty="0" err="1"/>
              <a:t>Elemente</a:t>
            </a:r>
            <a:endParaRPr lang="en-US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69B28E7-FAAC-48F6-8ABB-526AAEC55A02}"/>
              </a:ext>
            </a:extLst>
          </p:cNvPr>
          <p:cNvCxnSpPr>
            <a:cxnSpLocks/>
          </p:cNvCxnSpPr>
          <p:nvPr/>
        </p:nvCxnSpPr>
        <p:spPr>
          <a:xfrm flipV="1">
            <a:off x="4364633" y="5406994"/>
            <a:ext cx="0" cy="49567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A3C6CA7-E6CD-41A2-A21F-D268C2E210A9}"/>
              </a:ext>
            </a:extLst>
          </p:cNvPr>
          <p:cNvSpPr txBox="1"/>
          <p:nvPr/>
        </p:nvSpPr>
        <p:spPr>
          <a:xfrm>
            <a:off x="4578343" y="424083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307A7CE-3187-4D2B-885D-483B9BA83AA6}"/>
              </a:ext>
            </a:extLst>
          </p:cNvPr>
          <p:cNvSpPr txBox="1"/>
          <p:nvPr/>
        </p:nvSpPr>
        <p:spPr>
          <a:xfrm>
            <a:off x="4584865" y="549690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9237DE-AEE5-445B-9386-6AEF1367422C}"/>
              </a:ext>
            </a:extLst>
          </p:cNvPr>
          <p:cNvCxnSpPr>
            <a:cxnSpLocks/>
          </p:cNvCxnSpPr>
          <p:nvPr/>
        </p:nvCxnSpPr>
        <p:spPr>
          <a:xfrm flipV="1">
            <a:off x="4364633" y="4160633"/>
            <a:ext cx="0" cy="49567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E79D387-C753-4856-A438-427D100176DE}"/>
              </a:ext>
            </a:extLst>
          </p:cNvPr>
          <p:cNvCxnSpPr>
            <a:cxnSpLocks/>
          </p:cNvCxnSpPr>
          <p:nvPr/>
        </p:nvCxnSpPr>
        <p:spPr>
          <a:xfrm>
            <a:off x="4007768" y="4173333"/>
            <a:ext cx="0" cy="5040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D61E7AB2-E833-4DAC-8D60-B85F1DA85354}"/>
              </a:ext>
            </a:extLst>
          </p:cNvPr>
          <p:cNvSpPr txBox="1"/>
          <p:nvPr/>
        </p:nvSpPr>
        <p:spPr>
          <a:xfrm>
            <a:off x="3480743" y="3594581"/>
            <a:ext cx="137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Präsentation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597644D-1794-4BF5-AF00-9DFA9FF6C0D1}"/>
              </a:ext>
            </a:extLst>
          </p:cNvPr>
          <p:cNvSpPr txBox="1"/>
          <p:nvPr/>
        </p:nvSpPr>
        <p:spPr>
          <a:xfrm>
            <a:off x="3830711" y="485304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Logik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E1A7D4F-5536-4F4C-9838-24799D6644E0}"/>
              </a:ext>
            </a:extLst>
          </p:cNvPr>
          <p:cNvSpPr txBox="1"/>
          <p:nvPr/>
        </p:nvSpPr>
        <p:spPr>
          <a:xfrm>
            <a:off x="3792143" y="6129819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Pfeil: nach rechts gekrümmt 36">
            <a:extLst>
              <a:ext uri="{FF2B5EF4-FFF2-40B4-BE49-F238E27FC236}">
                <a16:creationId xmlns:a16="http://schemas.microsoft.com/office/drawing/2014/main" id="{DDD372E4-2931-4FD7-918C-4053C1DC32A5}"/>
              </a:ext>
            </a:extLst>
          </p:cNvPr>
          <p:cNvSpPr/>
          <p:nvPr/>
        </p:nvSpPr>
        <p:spPr>
          <a:xfrm flipV="1">
            <a:off x="2465120" y="3582864"/>
            <a:ext cx="288030" cy="475169"/>
          </a:xfrm>
          <a:prstGeom prst="curvedRightArrow">
            <a:avLst>
              <a:gd name="adj1" fmla="val 6463"/>
              <a:gd name="adj2" fmla="val 31962"/>
              <a:gd name="adj3" fmla="val 1950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Pfeil: nach rechts gekrümmt 37">
            <a:extLst>
              <a:ext uri="{FF2B5EF4-FFF2-40B4-BE49-F238E27FC236}">
                <a16:creationId xmlns:a16="http://schemas.microsoft.com/office/drawing/2014/main" id="{CDA0702F-FF6C-4757-A732-C277FB54E155}"/>
              </a:ext>
            </a:extLst>
          </p:cNvPr>
          <p:cNvSpPr/>
          <p:nvPr/>
        </p:nvSpPr>
        <p:spPr>
          <a:xfrm flipV="1">
            <a:off x="2444909" y="4853046"/>
            <a:ext cx="288030" cy="475169"/>
          </a:xfrm>
          <a:prstGeom prst="curvedRightArrow">
            <a:avLst>
              <a:gd name="adj1" fmla="val 6463"/>
              <a:gd name="adj2" fmla="val 31962"/>
              <a:gd name="adj3" fmla="val 1950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Pfeil: nach rechts gekrümmt 38">
            <a:extLst>
              <a:ext uri="{FF2B5EF4-FFF2-40B4-BE49-F238E27FC236}">
                <a16:creationId xmlns:a16="http://schemas.microsoft.com/office/drawing/2014/main" id="{44CECDDE-41D7-4E41-9CB2-64F9FD4CE2AB}"/>
              </a:ext>
            </a:extLst>
          </p:cNvPr>
          <p:cNvSpPr/>
          <p:nvPr/>
        </p:nvSpPr>
        <p:spPr>
          <a:xfrm flipV="1">
            <a:off x="2456662" y="6035732"/>
            <a:ext cx="288030" cy="475169"/>
          </a:xfrm>
          <a:prstGeom prst="curvedRightArrow">
            <a:avLst>
              <a:gd name="adj1" fmla="val 6463"/>
              <a:gd name="adj2" fmla="val 31962"/>
              <a:gd name="adj3" fmla="val 1950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986203A-4910-4923-8658-09946BCB9623}"/>
              </a:ext>
            </a:extLst>
          </p:cNvPr>
          <p:cNvSpPr txBox="1"/>
          <p:nvPr/>
        </p:nvSpPr>
        <p:spPr>
          <a:xfrm>
            <a:off x="6437060" y="3924920"/>
            <a:ext cx="41788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sz="2000" dirty="0"/>
              <a:t>Vorteile: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f-ZA" sz="2000" dirty="0"/>
              <a:t>Inkrementelle Entwicklung von Subsystemen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Wenn ein Interface einer Schicht sich ändert, </a:t>
            </a:r>
            <a:r>
              <a:rPr lang="de-DE" sz="2000" i="1" dirty="0">
                <a:solidFill>
                  <a:srgbClr val="7F0101"/>
                </a:solidFill>
              </a:rPr>
              <a:t>sind nur benachbarte Schichten betroffen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Modularität, Kohäsion</a:t>
            </a:r>
            <a:endParaRPr lang="af-ZA" sz="2000" dirty="0"/>
          </a:p>
        </p:txBody>
      </p:sp>
    </p:spTree>
    <p:extLst>
      <p:ext uri="{BB962C8B-B14F-4D97-AF65-F5344CB8AC3E}">
        <p14:creationId xmlns:p14="http://schemas.microsoft.com/office/powerpoint/2010/main" val="168590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 err="1" smtClean="0"/>
              <a:t>Schichtenarchitekturen</a:t>
            </a:r>
            <a:r>
              <a:rPr lang="en-US" dirty="0" smtClean="0"/>
              <a:t> II</a:t>
            </a:r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 lnSpcReduction="10000"/>
          </a:bodyPr>
          <a:lstStyle/>
          <a:p>
            <a:pPr>
              <a:buNone/>
            </a:pPr>
            <a:r>
              <a:rPr lang="de-DE" dirty="0"/>
              <a:t>Eine S</a:t>
            </a:r>
            <a:r>
              <a:rPr lang="de-DE" u="sng" dirty="0"/>
              <a:t>chichtenarchitektur</a:t>
            </a:r>
            <a:r>
              <a:rPr lang="de-DE" dirty="0"/>
              <a:t> organisiert ein System in eine Menge von Schichten, wobei jede Schicht eine Menge von Leistungen / Funktionen für die Schicht “darüber” anbietet.</a:t>
            </a:r>
          </a:p>
          <a:p>
            <a:r>
              <a:rPr lang="de-DE" dirty="0"/>
              <a:t>Schichten sind normalerweise </a:t>
            </a:r>
            <a:r>
              <a:rPr lang="de-DE" i="1" dirty="0">
                <a:solidFill>
                  <a:srgbClr val="7F0101"/>
                </a:solidFill>
              </a:rPr>
              <a:t>beschränkt,</a:t>
            </a:r>
            <a:r>
              <a:rPr lang="de-DE" dirty="0"/>
              <a:t> so dass Elemente nur</a:t>
            </a:r>
          </a:p>
          <a:p>
            <a:pPr lvl="1"/>
            <a:r>
              <a:rPr lang="de-DE" dirty="0"/>
              <a:t>Andere Element in der gleichen Schicht oder</a:t>
            </a:r>
          </a:p>
          <a:p>
            <a:pPr lvl="1"/>
            <a:r>
              <a:rPr lang="de-DE" dirty="0"/>
              <a:t>Elemente von der Schicht darunter sehen können</a:t>
            </a:r>
          </a:p>
          <a:p>
            <a:r>
              <a:rPr lang="de-DE" i="1" dirty="0" err="1">
                <a:solidFill>
                  <a:srgbClr val="7F0101"/>
                </a:solidFill>
              </a:rPr>
              <a:t>Callbacks</a:t>
            </a:r>
            <a:r>
              <a:rPr lang="de-DE" dirty="0"/>
              <a:t> können verwendet werden, um mit höheren Schichten zu kommunizieren</a:t>
            </a:r>
          </a:p>
          <a:p>
            <a:r>
              <a:rPr lang="de-DE" dirty="0"/>
              <a:t>Unterstützt die </a:t>
            </a:r>
            <a:r>
              <a:rPr lang="de-DE" i="1" dirty="0">
                <a:solidFill>
                  <a:srgbClr val="7F0101"/>
                </a:solidFill>
              </a:rPr>
              <a:t>inkrementelle Entwicklung</a:t>
            </a:r>
            <a:r>
              <a:rPr lang="de-DE" dirty="0"/>
              <a:t> von Sub-systemen in unterschiedlichen Schichten</a:t>
            </a:r>
          </a:p>
          <a:p>
            <a:pPr lvl="1"/>
            <a:r>
              <a:rPr lang="de-DE" dirty="0"/>
              <a:t>Wenn ein Interface einer Schicht sich ändert, </a:t>
            </a:r>
            <a:r>
              <a:rPr lang="de-DE" i="1" dirty="0">
                <a:solidFill>
                  <a:srgbClr val="7F0101"/>
                </a:solidFill>
              </a:rPr>
              <a:t>sind nur benachbarte Schichten betroffen.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GB" dirty="0"/>
              <a:t>OSI </a:t>
            </a:r>
            <a:r>
              <a:rPr lang="en-GB" dirty="0" err="1" smtClean="0"/>
              <a:t>Referenzmodell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28675" name="Rectangle 6"/>
          <p:cNvSpPr>
            <a:spLocks noChangeArrowheads="1"/>
          </p:cNvSpPr>
          <p:nvPr/>
        </p:nvSpPr>
        <p:spPr bwMode="auto">
          <a:xfrm>
            <a:off x="1981201" y="6308725"/>
            <a:ext cx="1808163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sz="1200">
                <a:solidFill>
                  <a:srgbClr val="A7A7A7"/>
                </a:solidFill>
                <a:latin typeface="Helvetica" pitchFamily="34" charset="0"/>
                <a:ea typeface="ＭＳ Ｐゴシック" pitchFamily="34" charset="-128"/>
              </a:rPr>
              <a:t>© Ian Sommerville 2000</a:t>
            </a:r>
            <a:endParaRPr lang="en-US" sz="1200">
              <a:solidFill>
                <a:srgbClr val="A7A7A7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pic>
        <p:nvPicPr>
          <p:cNvPr id="28676" name="Picture 7" descr="p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76400"/>
            <a:ext cx="71755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7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GB" dirty="0"/>
              <a:t>Version Management System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27651" name="Rectangle 6"/>
          <p:cNvSpPr>
            <a:spLocks noChangeArrowheads="1"/>
          </p:cNvSpPr>
          <p:nvPr/>
        </p:nvSpPr>
        <p:spPr bwMode="auto">
          <a:xfrm>
            <a:off x="1981201" y="6308725"/>
            <a:ext cx="1808163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sz="1200">
                <a:solidFill>
                  <a:srgbClr val="A7A7A7"/>
                </a:solidFill>
                <a:latin typeface="Helvetica" pitchFamily="34" charset="0"/>
                <a:ea typeface="ＭＳ Ｐゴシック" pitchFamily="34" charset="-128"/>
              </a:rPr>
              <a:t>© Ian Sommerville 2000</a:t>
            </a:r>
            <a:endParaRPr lang="en-US" sz="1200">
              <a:solidFill>
                <a:srgbClr val="A7A7A7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pic>
        <p:nvPicPr>
          <p:cNvPr id="27652" name="Picture 7" descr="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64262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2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Operating System Family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1773238"/>
            <a:ext cx="47053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0" name="Rectangle 6"/>
          <p:cNvSpPr>
            <a:spLocks noChangeArrowheads="1"/>
          </p:cNvSpPr>
          <p:nvPr/>
        </p:nvSpPr>
        <p:spPr bwMode="auto">
          <a:xfrm>
            <a:off x="1981200" y="6308726"/>
            <a:ext cx="2293938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sz="1200">
                <a:solidFill>
                  <a:srgbClr val="A7A7A7"/>
                </a:solidFill>
                <a:latin typeface="Helvetica" pitchFamily="34" charset="0"/>
                <a:ea typeface="ＭＳ Ｐゴシック" pitchFamily="34" charset="-128"/>
              </a:rPr>
              <a:t>© Nico Habermann  et al. 1976</a:t>
            </a:r>
            <a:endParaRPr lang="en-US" sz="1200">
              <a:solidFill>
                <a:srgbClr val="A7A7A7"/>
              </a:solidFill>
              <a:latin typeface="Helvetica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98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75796FD-5CC1-44BC-8F66-6C473229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: 3-Layer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AEC16-CAAF-43E7-8AE3-54C7102C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  <p:pic>
        <p:nvPicPr>
          <p:cNvPr id="7" name="Bild 5" descr="Bildschirmfoto 2017-01-20 um 17.05.46.png">
            <a:extLst>
              <a:ext uri="{FF2B5EF4-FFF2-40B4-BE49-F238E27FC236}">
                <a16:creationId xmlns:a16="http://schemas.microsoft.com/office/drawing/2014/main" id="{2D636F15-9693-4F6B-8593-0D0F69AF07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875605"/>
            <a:ext cx="2398892" cy="119778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4100" name="Picture 4" descr="Cloud Databases â Amazon Web Services (AWS)">
            <a:extLst>
              <a:ext uri="{FF2B5EF4-FFF2-40B4-BE49-F238E27FC236}">
                <a16:creationId xmlns:a16="http://schemas.microsoft.com/office/drawing/2014/main" id="{7E279581-448D-47E2-BA13-F81427F56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643" b="10159"/>
          <a:stretch/>
        </p:blipFill>
        <p:spPr bwMode="auto">
          <a:xfrm>
            <a:off x="4367808" y="5287126"/>
            <a:ext cx="2398892" cy="119778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FE3B4F6-0924-480D-B1DF-9419F2A10CB3}"/>
              </a:ext>
            </a:extLst>
          </p:cNvPr>
          <p:cNvSpPr txBox="1"/>
          <p:nvPr/>
        </p:nvSpPr>
        <p:spPr>
          <a:xfrm>
            <a:off x="6799366" y="2289829"/>
            <a:ext cx="279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JavaScript Implementierung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ADC372-7371-401D-A477-81412A0F3B38}"/>
              </a:ext>
            </a:extLst>
          </p:cNvPr>
          <p:cNvSpPr txBox="1"/>
          <p:nvPr/>
        </p:nvSpPr>
        <p:spPr>
          <a:xfrm>
            <a:off x="6799365" y="3995589"/>
            <a:ext cx="225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Java Implementierung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21823F3-DC02-4C42-8453-FEC2CC953853}"/>
              </a:ext>
            </a:extLst>
          </p:cNvPr>
          <p:cNvSpPr txBox="1"/>
          <p:nvPr/>
        </p:nvSpPr>
        <p:spPr>
          <a:xfrm>
            <a:off x="6807965" y="5681637"/>
            <a:ext cx="124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Oracle, etc.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A84C8B-A6F4-498F-BDFE-7C474959166A}"/>
              </a:ext>
            </a:extLst>
          </p:cNvPr>
          <p:cNvSpPr/>
          <p:nvPr/>
        </p:nvSpPr>
        <p:spPr>
          <a:xfrm>
            <a:off x="4930715" y="4848469"/>
            <a:ext cx="1365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JDBC Zugriff </a:t>
            </a:r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5B00EBE-3521-4361-AA0D-5AE94121822B}"/>
              </a:ext>
            </a:extLst>
          </p:cNvPr>
          <p:cNvSpPr/>
          <p:nvPr/>
        </p:nvSpPr>
        <p:spPr>
          <a:xfrm>
            <a:off x="4727761" y="3142709"/>
            <a:ext cx="1674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Apache, </a:t>
            </a:r>
            <a:r>
              <a:rPr lang="de-DE" dirty="0" err="1"/>
              <a:t>Tomcat</a:t>
            </a:r>
            <a:endParaRPr lang="en-US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82C0077-5C64-4FCD-9FC4-37236721C22E}"/>
              </a:ext>
            </a:extLst>
          </p:cNvPr>
          <p:cNvCxnSpPr>
            <a:cxnSpLocks/>
          </p:cNvCxnSpPr>
          <p:nvPr/>
        </p:nvCxnSpPr>
        <p:spPr>
          <a:xfrm flipV="1">
            <a:off x="6528048" y="3094051"/>
            <a:ext cx="0" cy="4179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5A50731-9E84-47A2-9FCF-999FB34F0552}"/>
              </a:ext>
            </a:extLst>
          </p:cNvPr>
          <p:cNvCxnSpPr>
            <a:cxnSpLocks/>
          </p:cNvCxnSpPr>
          <p:nvPr/>
        </p:nvCxnSpPr>
        <p:spPr>
          <a:xfrm>
            <a:off x="4655840" y="3124237"/>
            <a:ext cx="0" cy="4386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94AB662-F7EA-4214-8871-C8B777886D75}"/>
              </a:ext>
            </a:extLst>
          </p:cNvPr>
          <p:cNvCxnSpPr>
            <a:cxnSpLocks/>
          </p:cNvCxnSpPr>
          <p:nvPr/>
        </p:nvCxnSpPr>
        <p:spPr>
          <a:xfrm>
            <a:off x="4654670" y="4816089"/>
            <a:ext cx="0" cy="4386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1A896D5-4674-4643-B34D-BE54CD5EE2B2}"/>
              </a:ext>
            </a:extLst>
          </p:cNvPr>
          <p:cNvCxnSpPr>
            <a:cxnSpLocks/>
          </p:cNvCxnSpPr>
          <p:nvPr/>
        </p:nvCxnSpPr>
        <p:spPr>
          <a:xfrm flipV="1">
            <a:off x="6528048" y="4799811"/>
            <a:ext cx="0" cy="4179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Zahnräder">
            <a:extLst>
              <a:ext uri="{FF2B5EF4-FFF2-40B4-BE49-F238E27FC236}">
                <a16:creationId xmlns:a16="http://schemas.microsoft.com/office/drawing/2014/main" id="{D05C266D-0469-4714-902D-FDF31D073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295801" y="4186702"/>
            <a:ext cx="621083" cy="621083"/>
          </a:xfrm>
          <a:prstGeom prst="rect">
            <a:avLst/>
          </a:prstGeom>
        </p:spPr>
      </p:pic>
      <p:pic>
        <p:nvPicPr>
          <p:cNvPr id="19" name="Picture 2" descr="Amazon Web Services &amp; Puppet - Provision and manage AWS ...">
            <a:extLst>
              <a:ext uri="{FF2B5EF4-FFF2-40B4-BE49-F238E27FC236}">
                <a16:creationId xmlns:a16="http://schemas.microsoft.com/office/drawing/2014/main" id="{3D746C0B-5244-4A01-B078-BC1E81C34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2" b="10253"/>
          <a:stretch/>
        </p:blipFill>
        <p:spPr bwMode="auto">
          <a:xfrm>
            <a:off x="4367808" y="3595254"/>
            <a:ext cx="2398892" cy="119778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fik 22" descr="Zahnräder">
            <a:extLst>
              <a:ext uri="{FF2B5EF4-FFF2-40B4-BE49-F238E27FC236}">
                <a16:creationId xmlns:a16="http://schemas.microsoft.com/office/drawing/2014/main" id="{D05C266D-0469-4714-902D-FDF31D073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48201" y="4339102"/>
            <a:ext cx="621083" cy="6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171D248-65FE-4665-8D58-B53BF55C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&amp; Monolith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94540C-D5DB-4637-B748-36126462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  <p:pic>
        <p:nvPicPr>
          <p:cNvPr id="7" name="Bild 5" descr="Bildschirmfoto 2017-01-20 um 17.05.46.png">
            <a:extLst>
              <a:ext uri="{FF2B5EF4-FFF2-40B4-BE49-F238E27FC236}">
                <a16:creationId xmlns:a16="http://schemas.microsoft.com/office/drawing/2014/main" id="{118D6D6D-221F-4F26-BC1D-DDC16AD00F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1795248"/>
            <a:ext cx="2398892" cy="119778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8" name="Picture 2" descr="Amazon Web Services &amp; Puppet - Provision and manage AWS ...">
            <a:extLst>
              <a:ext uri="{FF2B5EF4-FFF2-40B4-BE49-F238E27FC236}">
                <a16:creationId xmlns:a16="http://schemas.microsoft.com/office/drawing/2014/main" id="{59FFB140-0C6F-4397-9C92-C8982AFB1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2" b="10253"/>
          <a:stretch/>
        </p:blipFill>
        <p:spPr bwMode="auto">
          <a:xfrm>
            <a:off x="4727848" y="3501008"/>
            <a:ext cx="2398892" cy="119778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loud Databases â Amazon Web Services (AWS)">
            <a:extLst>
              <a:ext uri="{FF2B5EF4-FFF2-40B4-BE49-F238E27FC236}">
                <a16:creationId xmlns:a16="http://schemas.microsoft.com/office/drawing/2014/main" id="{99698E83-11C6-438A-8AA9-9832F0EBB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643" b="10159"/>
          <a:stretch/>
        </p:blipFill>
        <p:spPr bwMode="auto">
          <a:xfrm>
            <a:off x="4727848" y="5206769"/>
            <a:ext cx="2398892" cy="119778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8F49FCB-68FB-4339-B5C6-6C4EE8A17E91}"/>
              </a:ext>
            </a:extLst>
          </p:cNvPr>
          <p:cNvSpPr/>
          <p:nvPr/>
        </p:nvSpPr>
        <p:spPr>
          <a:xfrm>
            <a:off x="5290755" y="4768112"/>
            <a:ext cx="1365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JDBC Zugriff 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E3F3AFF-49A2-4E60-A2FB-872C91DFD17A}"/>
              </a:ext>
            </a:extLst>
          </p:cNvPr>
          <p:cNvSpPr/>
          <p:nvPr/>
        </p:nvSpPr>
        <p:spPr>
          <a:xfrm>
            <a:off x="5087801" y="3062352"/>
            <a:ext cx="1674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Apache, </a:t>
            </a:r>
            <a:r>
              <a:rPr lang="de-DE" dirty="0" err="1"/>
              <a:t>Tomcat</a:t>
            </a:r>
            <a:endParaRPr lang="en-US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D9DA503-6700-42BE-90E6-ACE4D8D0390A}"/>
              </a:ext>
            </a:extLst>
          </p:cNvPr>
          <p:cNvCxnSpPr>
            <a:cxnSpLocks/>
          </p:cNvCxnSpPr>
          <p:nvPr/>
        </p:nvCxnSpPr>
        <p:spPr>
          <a:xfrm flipV="1">
            <a:off x="6888088" y="3013694"/>
            <a:ext cx="0" cy="4179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3EA8B28-24A0-4ECD-9319-87339F6A9CD1}"/>
              </a:ext>
            </a:extLst>
          </p:cNvPr>
          <p:cNvCxnSpPr>
            <a:cxnSpLocks/>
          </p:cNvCxnSpPr>
          <p:nvPr/>
        </p:nvCxnSpPr>
        <p:spPr>
          <a:xfrm>
            <a:off x="5015880" y="3043880"/>
            <a:ext cx="0" cy="4386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4659AC4-7646-4226-A4C2-B9399D88ECDC}"/>
              </a:ext>
            </a:extLst>
          </p:cNvPr>
          <p:cNvCxnSpPr>
            <a:cxnSpLocks/>
          </p:cNvCxnSpPr>
          <p:nvPr/>
        </p:nvCxnSpPr>
        <p:spPr>
          <a:xfrm>
            <a:off x="5014710" y="4735732"/>
            <a:ext cx="0" cy="4386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2CEA71E-87C3-42FF-8CFE-7CE67DED2C7F}"/>
              </a:ext>
            </a:extLst>
          </p:cNvPr>
          <p:cNvCxnSpPr>
            <a:cxnSpLocks/>
          </p:cNvCxnSpPr>
          <p:nvPr/>
        </p:nvCxnSpPr>
        <p:spPr>
          <a:xfrm flipV="1">
            <a:off x="6888088" y="4719454"/>
            <a:ext cx="0" cy="4179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Server Icon | Line Iconset | IconsMind">
            <a:extLst>
              <a:ext uri="{FF2B5EF4-FFF2-40B4-BE49-F238E27FC236}">
                <a16:creationId xmlns:a16="http://schemas.microsoft.com/office/drawing/2014/main" id="{76B7971F-FD8F-47B5-A33A-053E31A1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34" y="3520447"/>
            <a:ext cx="2469485" cy="291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 descr="Laptop">
            <a:extLst>
              <a:ext uri="{FF2B5EF4-FFF2-40B4-BE49-F238E27FC236}">
                <a16:creationId xmlns:a16="http://schemas.microsoft.com/office/drawing/2014/main" id="{3BAABADF-E624-4564-8255-77E7D386A5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3237" y="1546386"/>
            <a:ext cx="1440160" cy="144016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DFFC478-1358-4FE9-8867-88D42F27FC4B}"/>
              </a:ext>
            </a:extLst>
          </p:cNvPr>
          <p:cNvSpPr txBox="1"/>
          <p:nvPr/>
        </p:nvSpPr>
        <p:spPr>
          <a:xfrm>
            <a:off x="1524001" y="2774650"/>
            <a:ext cx="1620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f-ZA" sz="2000" dirty="0"/>
              <a:t>Client-Server </a:t>
            </a:r>
            <a:br>
              <a:rPr lang="af-ZA" sz="2000" dirty="0"/>
            </a:br>
            <a:r>
              <a:rPr lang="af-ZA" sz="2000" dirty="0"/>
              <a:t>Architekturen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6EA29B67-5D06-4DE7-9B1C-4C885DD7FF3A}"/>
              </a:ext>
            </a:extLst>
          </p:cNvPr>
          <p:cNvSpPr/>
          <p:nvPr/>
        </p:nvSpPr>
        <p:spPr>
          <a:xfrm>
            <a:off x="7320136" y="1844825"/>
            <a:ext cx="719850" cy="455972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1F6E4DF-B01D-4FDD-BD5D-AB8F0885E459}"/>
              </a:ext>
            </a:extLst>
          </p:cNvPr>
          <p:cNvSpPr/>
          <p:nvPr/>
        </p:nvSpPr>
        <p:spPr>
          <a:xfrm>
            <a:off x="8131861" y="1909282"/>
            <a:ext cx="24168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dirty="0"/>
              <a:t>Monolith</a:t>
            </a:r>
            <a:br>
              <a:rPr lang="de-DE" sz="2000" dirty="0"/>
            </a:br>
            <a:r>
              <a:rPr lang="de-DE" sz="2000" dirty="0"/>
              <a:t>(eine einzelne</a:t>
            </a:r>
            <a:br>
              <a:rPr lang="de-DE" sz="2000" dirty="0"/>
            </a:br>
            <a:r>
              <a:rPr lang="de-DE" sz="2000" dirty="0"/>
              <a:t>logische Anwendung)</a:t>
            </a:r>
          </a:p>
        </p:txBody>
      </p:sp>
      <p:pic>
        <p:nvPicPr>
          <p:cNvPr id="1026" name="Picture 2" descr="Exe, executable file, file format, program, programm icon ...">
            <a:extLst>
              <a:ext uri="{FF2B5EF4-FFF2-40B4-BE49-F238E27FC236}">
                <a16:creationId xmlns:a16="http://schemas.microsoft.com/office/drawing/2014/main" id="{D4330F4F-5914-4DE3-94F0-5D9DBF587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209" y="3043329"/>
            <a:ext cx="2484434" cy="248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18C103A2-C4D0-44DA-81CA-AE53A44F8EA5}"/>
              </a:ext>
            </a:extLst>
          </p:cNvPr>
          <p:cNvSpPr/>
          <p:nvPr/>
        </p:nvSpPr>
        <p:spPr>
          <a:xfrm>
            <a:off x="8531092" y="5566046"/>
            <a:ext cx="17391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dirty="0"/>
              <a:t>z.B. WAR- oder</a:t>
            </a:r>
            <a:br>
              <a:rPr lang="de-DE" sz="2000" dirty="0"/>
            </a:br>
            <a:r>
              <a:rPr lang="de-DE" sz="2000" dirty="0"/>
              <a:t>EAR-Datei</a:t>
            </a:r>
          </a:p>
        </p:txBody>
      </p:sp>
      <p:pic>
        <p:nvPicPr>
          <p:cNvPr id="23" name="Grafik 22" descr="Laptop">
            <a:extLst>
              <a:ext uri="{FF2B5EF4-FFF2-40B4-BE49-F238E27FC236}">
                <a16:creationId xmlns:a16="http://schemas.microsoft.com/office/drawing/2014/main" id="{73259FAA-1E98-4411-A2AC-0416CA22B4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4957" y="1540470"/>
            <a:ext cx="1440160" cy="1440160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C0EACD83-0FAB-4A5B-8BB1-D61D9023B3E4}"/>
              </a:ext>
            </a:extLst>
          </p:cNvPr>
          <p:cNvCxnSpPr>
            <a:cxnSpLocks/>
          </p:cNvCxnSpPr>
          <p:nvPr/>
        </p:nvCxnSpPr>
        <p:spPr>
          <a:xfrm>
            <a:off x="3024277" y="2806008"/>
            <a:ext cx="453612" cy="5315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D7445AF-D9FB-4F06-8B3D-EF8B007042D1}"/>
              </a:ext>
            </a:extLst>
          </p:cNvPr>
          <p:cNvCxnSpPr>
            <a:cxnSpLocks/>
          </p:cNvCxnSpPr>
          <p:nvPr/>
        </p:nvCxnSpPr>
        <p:spPr>
          <a:xfrm>
            <a:off x="3908855" y="2780900"/>
            <a:ext cx="10197" cy="56290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Zahnräder">
            <a:extLst>
              <a:ext uri="{FF2B5EF4-FFF2-40B4-BE49-F238E27FC236}">
                <a16:creationId xmlns:a16="http://schemas.microsoft.com/office/drawing/2014/main" id="{98C7ED1C-7DB9-4B2D-BA96-5C7B6DAE31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5973" y="4123182"/>
            <a:ext cx="621083" cy="621083"/>
          </a:xfrm>
          <a:prstGeom prst="rect">
            <a:avLst/>
          </a:prstGeom>
        </p:spPr>
      </p:pic>
      <p:pic>
        <p:nvPicPr>
          <p:cNvPr id="28" name="Grafik 27" descr="Zahnräder">
            <a:extLst>
              <a:ext uri="{FF2B5EF4-FFF2-40B4-BE49-F238E27FC236}">
                <a16:creationId xmlns:a16="http://schemas.microsoft.com/office/drawing/2014/main" id="{8367DC9B-78B3-47F0-8C8C-25A5BAEA9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1633" y="1863673"/>
            <a:ext cx="621083" cy="621083"/>
          </a:xfrm>
          <a:prstGeom prst="rect">
            <a:avLst/>
          </a:prstGeom>
        </p:spPr>
      </p:pic>
      <p:pic>
        <p:nvPicPr>
          <p:cNvPr id="29" name="Grafik 28" descr="Zahnräder">
            <a:extLst>
              <a:ext uri="{FF2B5EF4-FFF2-40B4-BE49-F238E27FC236}">
                <a16:creationId xmlns:a16="http://schemas.microsoft.com/office/drawing/2014/main" id="{1D9BB6DD-A6DD-41C8-96A8-1B69579CDB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9516" y="1866089"/>
            <a:ext cx="621083" cy="6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2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ivate Blog Network (PBN) Advantages &amp; Disadvantages">
            <a:extLst>
              <a:ext uri="{FF2B5EF4-FFF2-40B4-BE49-F238E27FC236}">
                <a16:creationId xmlns:a16="http://schemas.microsoft.com/office/drawing/2014/main" id="{4D406D91-916E-4810-9952-92AEC28E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41" y="5217003"/>
            <a:ext cx="2224286" cy="14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3E4C808E-4209-4AA4-BCF8-9AEB3840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76A0761-4F1A-4C8F-B543-9F02EDC60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de-DE" sz="2800" dirty="0"/>
              <a:t>Eine </a:t>
            </a:r>
            <a:r>
              <a:rPr lang="de-DE" sz="2800" u="sng" dirty="0"/>
              <a:t>Client-Server Architektur</a:t>
            </a:r>
            <a:r>
              <a:rPr lang="de-DE" sz="2800" dirty="0"/>
              <a:t> </a:t>
            </a:r>
            <a:r>
              <a:rPr lang="de-DE" sz="2800" i="1" dirty="0">
                <a:solidFill>
                  <a:srgbClr val="7F0101"/>
                </a:solidFill>
              </a:rPr>
              <a:t>verteilt Applikationslogik und Funktionalität </a:t>
            </a:r>
            <a:r>
              <a:rPr lang="de-DE" sz="2800" dirty="0"/>
              <a:t>zu einer Anzahl von Klienten (</a:t>
            </a:r>
            <a:r>
              <a:rPr lang="de-DE" sz="2800" dirty="0" err="1"/>
              <a:t>clients</a:t>
            </a:r>
            <a:r>
              <a:rPr lang="de-DE" sz="2800" dirty="0"/>
              <a:t>) und Server-Subsystemen, wobei jede potentiell auf einer unterschiedlichen Maschine läuft und über das Netzwerk kommuniziert.</a:t>
            </a:r>
          </a:p>
          <a:p>
            <a:pPr>
              <a:lnSpc>
                <a:spcPct val="90000"/>
              </a:lnSpc>
              <a:buNone/>
            </a:pPr>
            <a:endParaRPr lang="de-DE" sz="2400" b="1" i="1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12189-E908-4281-A26A-FE6FEC23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B0CE1F7-9108-48AF-BFC2-1FA574A69FF6}"/>
              </a:ext>
            </a:extLst>
          </p:cNvPr>
          <p:cNvSpPr/>
          <p:nvPr/>
        </p:nvSpPr>
        <p:spPr>
          <a:xfrm>
            <a:off x="1631504" y="4154306"/>
            <a:ext cx="41597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/>
              <a:t>Vorteile:</a:t>
            </a:r>
          </a:p>
          <a:p>
            <a:pPr marL="342900" indent="-342900">
              <a:buFontTx/>
              <a:buChar char="-"/>
            </a:pPr>
            <a:r>
              <a:rPr lang="de-DE" sz="2000" dirty="0"/>
              <a:t>Einfache </a:t>
            </a:r>
            <a:r>
              <a:rPr lang="de-DE" sz="2000" i="1" dirty="0">
                <a:solidFill>
                  <a:schemeClr val="accent2">
                    <a:lumMod val="75000"/>
                  </a:schemeClr>
                </a:solidFill>
              </a:rPr>
              <a:t>Datenverteilung</a:t>
            </a:r>
          </a:p>
          <a:p>
            <a:pPr marL="342900" indent="-342900">
              <a:buFontTx/>
              <a:buChar char="-"/>
            </a:pPr>
            <a:r>
              <a:rPr lang="de-DE" sz="2000" dirty="0"/>
              <a:t>Effektive </a:t>
            </a:r>
            <a:r>
              <a:rPr lang="de-DE" sz="2000" i="1" dirty="0">
                <a:solidFill>
                  <a:schemeClr val="accent2">
                    <a:lumMod val="75000"/>
                  </a:schemeClr>
                </a:solidFill>
              </a:rPr>
              <a:t>Hardwareauslastung</a:t>
            </a:r>
          </a:p>
          <a:p>
            <a:pPr marL="342900" indent="-342900">
              <a:buFontTx/>
              <a:buChar char="-"/>
            </a:pPr>
            <a:r>
              <a:rPr lang="de-DE" sz="2000" dirty="0"/>
              <a:t>Einfaches </a:t>
            </a:r>
            <a:r>
              <a:rPr lang="de-DE" sz="2000" i="1" dirty="0">
                <a:solidFill>
                  <a:schemeClr val="accent2">
                    <a:lumMod val="75000"/>
                  </a:schemeClr>
                </a:solidFill>
              </a:rPr>
              <a:t>Hinzufügen</a:t>
            </a:r>
            <a:r>
              <a:rPr lang="de-DE" sz="2000" dirty="0"/>
              <a:t> neuer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C3847E-EE4F-4728-A9D6-C3D5B17047A6}"/>
              </a:ext>
            </a:extLst>
          </p:cNvPr>
          <p:cNvSpPr/>
          <p:nvPr/>
        </p:nvSpPr>
        <p:spPr>
          <a:xfrm>
            <a:off x="6051072" y="4154304"/>
            <a:ext cx="45814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Nachteile:</a:t>
            </a:r>
          </a:p>
          <a:p>
            <a:pPr marL="342900" indent="-342900">
              <a:buFontTx/>
              <a:buChar char="-"/>
            </a:pPr>
            <a:r>
              <a:rPr lang="de-DE" sz="2000" dirty="0"/>
              <a:t>Kein </a:t>
            </a:r>
            <a:r>
              <a:rPr lang="de-DE" sz="2000" i="1" dirty="0">
                <a:solidFill>
                  <a:schemeClr val="accent2">
                    <a:lumMod val="75000"/>
                  </a:schemeClr>
                </a:solidFill>
              </a:rPr>
              <a:t>geteiltes Datenmodell</a:t>
            </a:r>
          </a:p>
          <a:p>
            <a:pPr marL="342900" indent="-342900">
              <a:buFontTx/>
              <a:buChar char="-"/>
            </a:pPr>
            <a:r>
              <a:rPr lang="de-DE" sz="2000" i="1" dirty="0">
                <a:solidFill>
                  <a:schemeClr val="accent2">
                    <a:lumMod val="75000"/>
                  </a:schemeClr>
                </a:solidFill>
              </a:rPr>
              <a:t>Redundante </a:t>
            </a:r>
            <a:r>
              <a:rPr lang="de-DE" sz="2000" dirty="0">
                <a:solidFill>
                  <a:prstClr val="black"/>
                </a:solidFill>
              </a:rPr>
              <a:t>Verwaltung</a:t>
            </a:r>
            <a:endParaRPr lang="de-DE" sz="2000" i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dirty="0"/>
              <a:t>Evtl. </a:t>
            </a:r>
            <a:r>
              <a:rPr lang="de-DE" sz="2000" i="1" dirty="0">
                <a:solidFill>
                  <a:schemeClr val="accent2">
                    <a:lumMod val="75000"/>
                  </a:schemeClr>
                </a:solidFill>
              </a:rPr>
              <a:t>zentrale Registrierung</a:t>
            </a:r>
            <a:r>
              <a:rPr lang="de-DE" sz="2000" dirty="0"/>
              <a:t> erforderlich (welcher Server stellt welche Dienstleistung zur Verfügung?)</a:t>
            </a:r>
          </a:p>
        </p:txBody>
      </p:sp>
    </p:spTree>
    <p:extLst>
      <p:ext uri="{BB962C8B-B14F-4D97-AF65-F5344CB8AC3E}">
        <p14:creationId xmlns:p14="http://schemas.microsoft.com/office/powerpoint/2010/main" val="204782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GB"/>
              <a:t>Film and Picture Library</a:t>
            </a:r>
            <a:endParaRPr lang="en-US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981201" y="6308725"/>
            <a:ext cx="1808163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sz="1200">
                <a:solidFill>
                  <a:srgbClr val="A7A7A7"/>
                </a:solidFill>
                <a:latin typeface="Helvetica" pitchFamily="34" charset="0"/>
                <a:ea typeface="ＭＳ Ｐゴシック" pitchFamily="34" charset="-128"/>
              </a:rPr>
              <a:t>© Ian Sommerville 2000</a:t>
            </a:r>
            <a:endParaRPr lang="en-US" sz="1200">
              <a:solidFill>
                <a:srgbClr val="A7A7A7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pic>
        <p:nvPicPr>
          <p:cNvPr id="32772" name="Picture 7" descr="p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8305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84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97942-E96B-47C4-82EB-8B5626DA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Und ohne Web?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B7CA22-A49E-4534-93AF-F16D7EEA0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1600200"/>
            <a:ext cx="8651304" cy="5127476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Wie würde Sie die Architektur entwerfen, wenn wir eine Desktop-Anwendung schreiben würden?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3374E-D015-40AB-A394-939839AA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12AA2-E423-4115-9EC4-92518F253874}"/>
              </a:ext>
            </a:extLst>
          </p:cNvPr>
          <p:cNvSpPr/>
          <p:nvPr/>
        </p:nvSpPr>
        <p:spPr>
          <a:xfrm>
            <a:off x="6554786" y="3563020"/>
            <a:ext cx="273630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853BBE-491A-48AB-AA75-8C8EF8D1F977}"/>
              </a:ext>
            </a:extLst>
          </p:cNvPr>
          <p:cNvSpPr/>
          <p:nvPr/>
        </p:nvSpPr>
        <p:spPr>
          <a:xfrm>
            <a:off x="4597611" y="5157192"/>
            <a:ext cx="2736305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15A61A4-DB7E-4C0A-A092-04F979B0DE8E}"/>
              </a:ext>
            </a:extLst>
          </p:cNvPr>
          <p:cNvSpPr txBox="1"/>
          <p:nvPr/>
        </p:nvSpPr>
        <p:spPr>
          <a:xfrm>
            <a:off x="7032105" y="3702390"/>
            <a:ext cx="202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JavaScript Frontend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97EDB88-A6F9-42E8-B682-D401FBCC283D}"/>
              </a:ext>
            </a:extLst>
          </p:cNvPr>
          <p:cNvSpPr txBox="1"/>
          <p:nvPr/>
        </p:nvSpPr>
        <p:spPr>
          <a:xfrm>
            <a:off x="4530297" y="5309073"/>
            <a:ext cx="292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 </a:t>
            </a:r>
            <a:r>
              <a:rPr lang="en-US" dirty="0" err="1">
                <a:solidFill>
                  <a:schemeClr val="bg1"/>
                </a:solidFill>
              </a:rPr>
              <a:t>Implementierung</a:t>
            </a:r>
            <a:r>
              <a:rPr lang="en-US" dirty="0">
                <a:solidFill>
                  <a:schemeClr val="bg1"/>
                </a:solidFill>
              </a:rPr>
              <a:t>, DB, …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204479A-FA3B-470F-9F6A-D138E9FB7845}"/>
              </a:ext>
            </a:extLst>
          </p:cNvPr>
          <p:cNvSpPr/>
          <p:nvPr/>
        </p:nvSpPr>
        <p:spPr>
          <a:xfrm>
            <a:off x="2666354" y="3563020"/>
            <a:ext cx="273630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5BA3DC2-6688-4030-AF20-585C6E68E1D1}"/>
              </a:ext>
            </a:extLst>
          </p:cNvPr>
          <p:cNvSpPr txBox="1"/>
          <p:nvPr/>
        </p:nvSpPr>
        <p:spPr>
          <a:xfrm>
            <a:off x="2725697" y="3691762"/>
            <a:ext cx="271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Apache, Tomcat, JavaScript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2EF029-0922-4CF3-88FE-2295BBB46163}"/>
              </a:ext>
            </a:extLst>
          </p:cNvPr>
          <p:cNvSpPr txBox="1"/>
          <p:nvPr/>
        </p:nvSpPr>
        <p:spPr>
          <a:xfrm>
            <a:off x="7274396" y="3131676"/>
            <a:ext cx="129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Sicht</a:t>
            </a:r>
            <a:r>
              <a:rPr lang="en-US" dirty="0"/>
              <a:t> / View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BAA67C8-F185-41E5-9723-30DE94406EB7}"/>
              </a:ext>
            </a:extLst>
          </p:cNvPr>
          <p:cNvSpPr txBox="1"/>
          <p:nvPr/>
        </p:nvSpPr>
        <p:spPr>
          <a:xfrm>
            <a:off x="2678055" y="3131676"/>
            <a:ext cx="280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Kommunikation</a:t>
            </a:r>
            <a:r>
              <a:rPr lang="en-US" dirty="0"/>
              <a:t> / Controller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4BECC1D-4ABE-417F-8F1A-83787C685ECB}"/>
              </a:ext>
            </a:extLst>
          </p:cNvPr>
          <p:cNvSpPr txBox="1"/>
          <p:nvPr/>
        </p:nvSpPr>
        <p:spPr>
          <a:xfrm>
            <a:off x="4444278" y="5879257"/>
            <a:ext cx="309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/ Business-</a:t>
            </a:r>
            <a:r>
              <a:rPr lang="en-US" dirty="0" err="1"/>
              <a:t>Logik</a:t>
            </a:r>
            <a:r>
              <a:rPr lang="en-US" dirty="0"/>
              <a:t> / </a:t>
            </a:r>
            <a:r>
              <a:rPr lang="en-US" dirty="0" err="1"/>
              <a:t>Daten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0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75068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Qualität von Software-Design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 descr="http://cdn.skyje.com/wp-content/uploads/2012/02/design-quality01-500x28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392488"/>
            <a:ext cx="4762500" cy="2743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6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593200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Model-View-Controller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 descr="MV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3284984"/>
            <a:ext cx="3114675" cy="2990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Model-View-Controller (MVC)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buNone/>
            </a:pPr>
            <a:r>
              <a:rPr lang="de-DE" b="1" u="sng" dirty="0"/>
              <a:t>Idee</a:t>
            </a:r>
            <a:r>
              <a:rPr lang="de-DE" dirty="0"/>
              <a:t>: Separiere </a:t>
            </a:r>
            <a:r>
              <a:rPr lang="de-DE" i="1" dirty="0">
                <a:solidFill>
                  <a:srgbClr val="7F0101"/>
                </a:solidFill>
              </a:rPr>
              <a:t>Präsentation</a:t>
            </a:r>
            <a:r>
              <a:rPr lang="de-DE" dirty="0"/>
              <a:t> und </a:t>
            </a:r>
            <a:r>
              <a:rPr lang="de-DE" i="1" dirty="0">
                <a:solidFill>
                  <a:srgbClr val="7F0101"/>
                </a:solidFill>
              </a:rPr>
              <a:t>Interaktion</a:t>
            </a:r>
            <a:r>
              <a:rPr lang="de-DE" dirty="0"/>
              <a:t> von den </a:t>
            </a:r>
            <a:r>
              <a:rPr lang="de-DE" i="1" dirty="0">
                <a:solidFill>
                  <a:srgbClr val="7F0101"/>
                </a:solidFill>
              </a:rPr>
              <a:t>Daten </a:t>
            </a:r>
            <a:r>
              <a:rPr lang="de-DE" dirty="0"/>
              <a:t>des Systems</a:t>
            </a:r>
            <a:endParaRPr lang="de-DE" i="1" dirty="0">
              <a:solidFill>
                <a:srgbClr val="7F0101"/>
              </a:solidFill>
            </a:endParaRPr>
          </a:p>
          <a:p>
            <a:r>
              <a:rPr lang="de-DE" dirty="0"/>
              <a:t>Das System ist strukturiert in drei Komponenten: </a:t>
            </a:r>
          </a:p>
          <a:p>
            <a:pPr lvl="1"/>
            <a:r>
              <a:rPr lang="de-DE" i="1" dirty="0">
                <a:solidFill>
                  <a:srgbClr val="7F0101"/>
                </a:solidFill>
              </a:rPr>
              <a:t>Model</a:t>
            </a:r>
            <a:r>
              <a:rPr lang="de-DE" dirty="0"/>
              <a:t>: verwaltet Systemdaten und Operationen auf den Daten</a:t>
            </a:r>
          </a:p>
          <a:p>
            <a:pPr lvl="1"/>
            <a:r>
              <a:rPr lang="de-DE" i="1" dirty="0">
                <a:solidFill>
                  <a:srgbClr val="7F0101"/>
                </a:solidFill>
              </a:rPr>
              <a:t>View</a:t>
            </a:r>
            <a:r>
              <a:rPr lang="de-DE" dirty="0"/>
              <a:t>: Präsentiert die Daten zum Nutzer</a:t>
            </a:r>
          </a:p>
          <a:p>
            <a:pPr lvl="1"/>
            <a:r>
              <a:rPr lang="de-DE" i="1" dirty="0">
                <a:solidFill>
                  <a:srgbClr val="7F0101"/>
                </a:solidFill>
              </a:rPr>
              <a:t>Controller</a:t>
            </a:r>
            <a:r>
              <a:rPr lang="de-DE" dirty="0"/>
              <a:t>: </a:t>
            </a:r>
            <a:r>
              <a:rPr lang="de-DE" dirty="0" err="1"/>
              <a:t>händelt</a:t>
            </a:r>
            <a:r>
              <a:rPr lang="de-DE" dirty="0"/>
              <a:t> Nutzerinteraktion; schickt Informationen zur View und zum Model</a:t>
            </a:r>
          </a:p>
          <a:p>
            <a:r>
              <a:rPr lang="de-DE" dirty="0"/>
              <a:t>Nützlich, wenn es mehrere Wege gibt auf die Daten zuzugreifen</a:t>
            </a:r>
          </a:p>
          <a:p>
            <a:r>
              <a:rPr lang="de-DE" dirty="0"/>
              <a:t>Ermöglicht das Ändern der Daten unabhängig von deren Repräsentation</a:t>
            </a:r>
          </a:p>
          <a:p>
            <a:r>
              <a:rPr lang="de-DE" dirty="0"/>
              <a:t>Unterstützt unterschiedliche Präsentationen der gleichen Daten</a:t>
            </a:r>
          </a:p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3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</a:t>
            </a:r>
            <a:r>
              <a:rPr lang="en-US" dirty="0" err="1"/>
              <a:t>Übersicht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1858368" y="1628801"/>
            <a:ext cx="3373536" cy="1496541"/>
            <a:chOff x="777330" y="1628800"/>
            <a:chExt cx="3373536" cy="1496541"/>
          </a:xfrm>
        </p:grpSpPr>
        <p:sp>
          <p:nvSpPr>
            <p:cNvPr id="4" name="Rechteck 3"/>
            <p:cNvSpPr/>
            <p:nvPr/>
          </p:nvSpPr>
          <p:spPr>
            <a:xfrm>
              <a:off x="777330" y="1628800"/>
              <a:ext cx="3373536" cy="50405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Controller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777330" y="2117229"/>
              <a:ext cx="33735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solidFill>
                    <a:schemeClr val="tx1"/>
                  </a:solidFill>
                </a:rPr>
                <a:t>Delegiert Nutzeraktionen zu Modelländerungen</a:t>
              </a:r>
            </a:p>
            <a:p>
              <a:r>
                <a:rPr lang="de-DE" sz="1600" dirty="0">
                  <a:solidFill>
                    <a:schemeClr val="tx1"/>
                  </a:solidFill>
                </a:rPr>
                <a:t>Wählt die View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6761706" y="1628800"/>
            <a:ext cx="3366742" cy="1512168"/>
            <a:chOff x="3869554" y="1628800"/>
            <a:chExt cx="3366742" cy="1512168"/>
          </a:xfrm>
        </p:grpSpPr>
        <p:sp>
          <p:nvSpPr>
            <p:cNvPr id="8" name="Rechteck 7"/>
            <p:cNvSpPr/>
            <p:nvPr/>
          </p:nvSpPr>
          <p:spPr>
            <a:xfrm>
              <a:off x="3869554" y="1628800"/>
              <a:ext cx="3366741" cy="50405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View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69554" y="2132856"/>
              <a:ext cx="336674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solidFill>
                    <a:schemeClr val="tx1"/>
                  </a:solidFill>
                </a:rPr>
                <a:t>Rendert Modell</a:t>
              </a:r>
            </a:p>
            <a:p>
              <a:r>
                <a:rPr lang="de-DE" sz="1600" dirty="0">
                  <a:solidFill>
                    <a:schemeClr val="tx1"/>
                  </a:solidFill>
                </a:rPr>
                <a:t>Erfragt Änderungen beim Modell</a:t>
              </a:r>
            </a:p>
            <a:p>
              <a:r>
                <a:rPr lang="de-DE" sz="1600" dirty="0">
                  <a:solidFill>
                    <a:schemeClr val="tx1"/>
                  </a:solidFill>
                </a:rPr>
                <a:t>Senden Nutzerereignisse an Controller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4511824" y="4653136"/>
            <a:ext cx="3373536" cy="1512168"/>
            <a:chOff x="4572000" y="3598912"/>
            <a:chExt cx="3373536" cy="1512168"/>
          </a:xfrm>
        </p:grpSpPr>
        <p:sp>
          <p:nvSpPr>
            <p:cNvPr id="9" name="Rechteck 8"/>
            <p:cNvSpPr/>
            <p:nvPr/>
          </p:nvSpPr>
          <p:spPr>
            <a:xfrm>
              <a:off x="4572000" y="3598912"/>
              <a:ext cx="3373536" cy="50405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Model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572000" y="4102968"/>
              <a:ext cx="33735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solidFill>
                    <a:schemeClr val="tx1"/>
                  </a:solidFill>
                </a:rPr>
                <a:t>Verwaltet Anwendungszustand</a:t>
              </a:r>
            </a:p>
            <a:p>
              <a:r>
                <a:rPr lang="de-DE" sz="1600" dirty="0">
                  <a:solidFill>
                    <a:schemeClr val="tx1"/>
                  </a:solidFill>
                </a:rPr>
                <a:t>Teilt der View Änderungen des Zustands mit</a:t>
              </a:r>
            </a:p>
          </p:txBody>
        </p:sp>
      </p:grpSp>
      <p:cxnSp>
        <p:nvCxnSpPr>
          <p:cNvPr id="15" name="Gerade Verbindung mit Pfeil 14"/>
          <p:cNvCxnSpPr/>
          <p:nvPr/>
        </p:nvCxnSpPr>
        <p:spPr>
          <a:xfrm>
            <a:off x="5231904" y="2348880"/>
            <a:ext cx="152980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5231904" y="2780928"/>
            <a:ext cx="152980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5339916" y="1628801"/>
            <a:ext cx="13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View-Auswahl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5339916" y="2817803"/>
            <a:ext cx="13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Nutzer-ereignisse</a:t>
            </a:r>
          </a:p>
        </p:txBody>
      </p:sp>
      <p:cxnSp>
        <p:nvCxnSpPr>
          <p:cNvPr id="24" name="Gerade Verbindung mit Pfeil 23"/>
          <p:cNvCxnSpPr/>
          <p:nvPr/>
        </p:nvCxnSpPr>
        <p:spPr>
          <a:xfrm flipH="1" flipV="1">
            <a:off x="7120460" y="3140968"/>
            <a:ext cx="1" cy="15121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5806681" y="3664982"/>
            <a:ext cx="13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Änderungs-mitteilung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7680176" y="3664981"/>
            <a:ext cx="13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Zustands-abfrage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7608168" y="3140968"/>
            <a:ext cx="0" cy="15121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4727848" y="3140968"/>
            <a:ext cx="0" cy="15121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3270054" y="3573887"/>
            <a:ext cx="13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Zustands-änderung</a:t>
            </a:r>
          </a:p>
        </p:txBody>
      </p:sp>
    </p:spTree>
    <p:extLst>
      <p:ext uri="{BB962C8B-B14F-4D97-AF65-F5344CB8AC3E}">
        <p14:creationId xmlns:p14="http://schemas.microsoft.com/office/powerpoint/2010/main" val="135899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1786360" y="2321497"/>
            <a:ext cx="3373536" cy="1496541"/>
            <a:chOff x="777330" y="1628800"/>
            <a:chExt cx="3373536" cy="1496541"/>
          </a:xfrm>
        </p:grpSpPr>
        <p:sp>
          <p:nvSpPr>
            <p:cNvPr id="7" name="Rechteck 6"/>
            <p:cNvSpPr/>
            <p:nvPr/>
          </p:nvSpPr>
          <p:spPr>
            <a:xfrm>
              <a:off x="777330" y="1628800"/>
              <a:ext cx="3373536" cy="50405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Controller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777330" y="2117229"/>
              <a:ext cx="33735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solidFill>
                    <a:schemeClr val="tx1"/>
                  </a:solidFill>
                </a:rPr>
                <a:t>HTTP Request Bearbeitung</a:t>
              </a:r>
            </a:p>
            <a:p>
              <a:r>
                <a:rPr lang="de-DE" sz="1600" dirty="0">
                  <a:solidFill>
                    <a:schemeClr val="tx1"/>
                  </a:solidFill>
                </a:rPr>
                <a:t>Anwendungsspezifische Logik</a:t>
              </a:r>
            </a:p>
            <a:p>
              <a:r>
                <a:rPr lang="de-DE" sz="1600" dirty="0">
                  <a:solidFill>
                    <a:schemeClr val="tx1"/>
                  </a:solidFill>
                </a:rPr>
                <a:t>Datenvalidierung</a:t>
              </a: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6689698" y="2321496"/>
            <a:ext cx="3366742" cy="1512168"/>
            <a:chOff x="3869554" y="1628800"/>
            <a:chExt cx="3366742" cy="1512168"/>
          </a:xfrm>
        </p:grpSpPr>
        <p:sp>
          <p:nvSpPr>
            <p:cNvPr id="10" name="Rechteck 9"/>
            <p:cNvSpPr/>
            <p:nvPr/>
          </p:nvSpPr>
          <p:spPr>
            <a:xfrm>
              <a:off x="3869554" y="1628800"/>
              <a:ext cx="3366741" cy="50405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View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69554" y="2132856"/>
              <a:ext cx="336674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solidFill>
                    <a:schemeClr val="tx1"/>
                  </a:solidFill>
                </a:rPr>
                <a:t>Dynamische Seitengenerierung</a:t>
              </a:r>
            </a:p>
            <a:p>
              <a:r>
                <a:rPr lang="de-DE" sz="1600" dirty="0">
                  <a:solidFill>
                    <a:schemeClr val="tx1"/>
                  </a:solidFill>
                </a:rPr>
                <a:t>Forms Management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4439816" y="5345832"/>
            <a:ext cx="3373536" cy="1512168"/>
            <a:chOff x="4572000" y="3598912"/>
            <a:chExt cx="3373536" cy="1512168"/>
          </a:xfrm>
        </p:grpSpPr>
        <p:sp>
          <p:nvSpPr>
            <p:cNvPr id="13" name="Rechteck 12"/>
            <p:cNvSpPr/>
            <p:nvPr/>
          </p:nvSpPr>
          <p:spPr>
            <a:xfrm>
              <a:off x="4572000" y="3598912"/>
              <a:ext cx="3373536" cy="50405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Model</a:t>
              </a:r>
            </a:p>
          </p:txBody>
        </p:sp>
        <p:sp>
          <p:nvSpPr>
            <p:cNvPr id="14" name="Rechteck 13"/>
            <p:cNvSpPr/>
            <p:nvPr/>
          </p:nvSpPr>
          <p:spPr>
            <a:xfrm>
              <a:off x="4572000" y="4102968"/>
              <a:ext cx="33735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solidFill>
                    <a:schemeClr val="tx1"/>
                  </a:solidFill>
                </a:rPr>
                <a:t>Businesslogik</a:t>
              </a:r>
            </a:p>
            <a:p>
              <a:r>
                <a:rPr lang="de-DE" sz="1600" dirty="0">
                  <a:solidFill>
                    <a:schemeClr val="tx1"/>
                  </a:solidFill>
                </a:rPr>
                <a:t>Datenbank</a:t>
              </a:r>
            </a:p>
          </p:txBody>
        </p:sp>
      </p:grpSp>
      <p:cxnSp>
        <p:nvCxnSpPr>
          <p:cNvPr id="15" name="Gerade Verbindung mit Pfeil 14"/>
          <p:cNvCxnSpPr/>
          <p:nvPr/>
        </p:nvCxnSpPr>
        <p:spPr>
          <a:xfrm>
            <a:off x="5159896" y="3041576"/>
            <a:ext cx="152980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5159896" y="3473624"/>
            <a:ext cx="152980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5267908" y="2321497"/>
            <a:ext cx="13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Form zu Display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267908" y="3510499"/>
            <a:ext cx="13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Nutzer-ereignisse</a:t>
            </a:r>
          </a:p>
        </p:txBody>
      </p:sp>
      <p:cxnSp>
        <p:nvCxnSpPr>
          <p:cNvPr id="19" name="Gerade Verbindung mit Pfeil 18"/>
          <p:cNvCxnSpPr/>
          <p:nvPr/>
        </p:nvCxnSpPr>
        <p:spPr>
          <a:xfrm flipH="1" flipV="1">
            <a:off x="7048452" y="3833664"/>
            <a:ext cx="1" cy="15121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5734673" y="4357678"/>
            <a:ext cx="13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Änderungs-mitteilung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7608168" y="435767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Refresh / Aktualisierung</a:t>
            </a:r>
          </a:p>
        </p:txBody>
      </p:sp>
      <p:cxnSp>
        <p:nvCxnSpPr>
          <p:cNvPr id="22" name="Gerade Verbindung mit Pfeil 21"/>
          <p:cNvCxnSpPr/>
          <p:nvPr/>
        </p:nvCxnSpPr>
        <p:spPr>
          <a:xfrm>
            <a:off x="7536160" y="3833664"/>
            <a:ext cx="0" cy="15121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4655840" y="3833664"/>
            <a:ext cx="0" cy="15121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3198046" y="4266582"/>
            <a:ext cx="131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Update</a:t>
            </a:r>
          </a:p>
        </p:txBody>
      </p:sp>
      <p:sp>
        <p:nvSpPr>
          <p:cNvPr id="4" name="Ellipse 3"/>
          <p:cNvSpPr/>
          <p:nvPr/>
        </p:nvSpPr>
        <p:spPr>
          <a:xfrm>
            <a:off x="4655840" y="1457400"/>
            <a:ext cx="2392611" cy="648072"/>
          </a:xfrm>
          <a:prstGeom prst="ellipse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</a:t>
            </a:r>
          </a:p>
        </p:txBody>
      </p:sp>
      <p:cxnSp>
        <p:nvCxnSpPr>
          <p:cNvPr id="26" name="Gerade Verbindung mit Pfeil 25"/>
          <p:cNvCxnSpPr>
            <a:stCxn id="7" idx="0"/>
            <a:endCxn id="4" idx="2"/>
          </p:cNvCxnSpPr>
          <p:nvPr/>
        </p:nvCxnSpPr>
        <p:spPr>
          <a:xfrm flipV="1">
            <a:off x="3473129" y="1781436"/>
            <a:ext cx="1182711" cy="5400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10" idx="0"/>
            <a:endCxn id="4" idx="6"/>
          </p:cNvCxnSpPr>
          <p:nvPr/>
        </p:nvCxnSpPr>
        <p:spPr>
          <a:xfrm flipH="1" flipV="1">
            <a:off x="7048451" y="1781436"/>
            <a:ext cx="1324619" cy="5400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in Action (Circuit Simulation, SEP’11)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5" y="908050"/>
            <a:ext cx="8675687" cy="596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Textfeld 2"/>
          <p:cNvSpPr txBox="1">
            <a:spLocks noChangeArrowheads="1"/>
          </p:cNvSpPr>
          <p:nvPr/>
        </p:nvSpPr>
        <p:spPr bwMode="auto">
          <a:xfrm>
            <a:off x="4089401" y="1135063"/>
            <a:ext cx="1069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24581" name="Textfeld 4"/>
          <p:cNvSpPr txBox="1">
            <a:spLocks noChangeArrowheads="1"/>
          </p:cNvSpPr>
          <p:nvPr/>
        </p:nvSpPr>
        <p:spPr bwMode="auto">
          <a:xfrm>
            <a:off x="1919289" y="3584575"/>
            <a:ext cx="1316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4582" name="Textfeld 5"/>
          <p:cNvSpPr txBox="1">
            <a:spLocks noChangeArrowheads="1"/>
          </p:cNvSpPr>
          <p:nvPr/>
        </p:nvSpPr>
        <p:spPr bwMode="auto">
          <a:xfrm>
            <a:off x="8874125" y="908050"/>
            <a:ext cx="2046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tx1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4218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DD446-EC24-4B28-B228-19E8A54C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Probleme erwarten Sie, wenn wir diese Architekturen in der Praxis für unser Beispiel einsetzen?</a:t>
            </a:r>
          </a:p>
          <a:p>
            <a:r>
              <a:rPr lang="de-DE" dirty="0"/>
              <a:t>Hinweise: </a:t>
            </a:r>
          </a:p>
          <a:p>
            <a:pPr lvl="1"/>
            <a:r>
              <a:rPr lang="de-DE" dirty="0"/>
              <a:t>Großes Softwaresystem</a:t>
            </a:r>
          </a:p>
          <a:p>
            <a:pPr lvl="1"/>
            <a:r>
              <a:rPr lang="de-DE" dirty="0"/>
              <a:t>Hohes Nutzeraufkommen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35D32F-6F6C-436F-B531-6AC47C61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65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6F9B13-95A1-4C86-A57D-7E3696A8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Probleme der Architekturen</a:t>
            </a:r>
          </a:p>
        </p:txBody>
      </p:sp>
      <p:pic>
        <p:nvPicPr>
          <p:cNvPr id="5" name="Bild 5" descr="Bildschirmfoto 2017-01-20 um 17.05.46.png">
            <a:extLst>
              <a:ext uri="{FF2B5EF4-FFF2-40B4-BE49-F238E27FC236}">
                <a16:creationId xmlns:a16="http://schemas.microsoft.com/office/drawing/2014/main" id="{5F5B800E-FB1A-46FD-812F-25ACAE1B3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620086"/>
            <a:ext cx="5140648" cy="25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1786D86-7DDD-4565-85A5-7B1DDB365BBC}"/>
              </a:ext>
            </a:extLst>
          </p:cNvPr>
          <p:cNvCxnSpPr/>
          <p:nvPr/>
        </p:nvCxnSpPr>
        <p:spPr>
          <a:xfrm>
            <a:off x="2576510" y="5150134"/>
            <a:ext cx="344580" cy="492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F2C306C-2D2B-4E1E-8246-80AF39616BA7}"/>
              </a:ext>
            </a:extLst>
          </p:cNvPr>
          <p:cNvCxnSpPr>
            <a:cxnSpLocks/>
          </p:cNvCxnSpPr>
          <p:nvPr/>
        </p:nvCxnSpPr>
        <p:spPr>
          <a:xfrm>
            <a:off x="2862684" y="5128472"/>
            <a:ext cx="176726" cy="50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C4865D03-F3C8-4277-995F-5C138AD2B808}"/>
              </a:ext>
            </a:extLst>
          </p:cNvPr>
          <p:cNvCxnSpPr>
            <a:cxnSpLocks/>
          </p:cNvCxnSpPr>
          <p:nvPr/>
        </p:nvCxnSpPr>
        <p:spPr>
          <a:xfrm flipH="1">
            <a:off x="3200256" y="4952027"/>
            <a:ext cx="209467" cy="660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FEBB244-4F9B-46F2-A002-EE3263BB6F78}"/>
              </a:ext>
            </a:extLst>
          </p:cNvPr>
          <p:cNvCxnSpPr>
            <a:cxnSpLocks/>
          </p:cNvCxnSpPr>
          <p:nvPr/>
        </p:nvCxnSpPr>
        <p:spPr>
          <a:xfrm flipH="1">
            <a:off x="3292493" y="5115177"/>
            <a:ext cx="310582" cy="513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CA8BD204-8F7B-4EF6-A004-921B4636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Probleme traditioneller Architekturmuster für große </a:t>
            </a:r>
            <a:r>
              <a:rPr lang="de-DE" sz="3600" dirty="0" smtClean="0"/>
              <a:t>Softwaresysteme I</a:t>
            </a:r>
            <a:endParaRPr lang="de-DE" sz="36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B4BC94-812A-4B06-95DC-8358D394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Häufige Änderungen</a:t>
            </a:r>
          </a:p>
          <a:p>
            <a:pPr lvl="1"/>
            <a:r>
              <a:rPr lang="de-DE" dirty="0"/>
              <a:t>Monolithisches System muss komplett neu gebaut werden</a:t>
            </a:r>
          </a:p>
          <a:p>
            <a:pPr lvl="1"/>
            <a:r>
              <a:rPr lang="de-DE" dirty="0"/>
              <a:t>Abhängigkeiten zwischen Subsystemen erschweren und verzögern Änderungen</a:t>
            </a:r>
          </a:p>
          <a:p>
            <a:r>
              <a:rPr lang="de-DE" dirty="0"/>
              <a:t>Skalierbarkeit der Hardware</a:t>
            </a:r>
          </a:p>
          <a:p>
            <a:pPr lvl="1"/>
            <a:r>
              <a:rPr lang="de-DE" dirty="0"/>
              <a:t>Alle Architekturen sind schwer skalierbar, selbst Client-Server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8EAD0-0269-4626-B10E-B2ED64A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DF70D15-3DB4-45E2-A15C-D25B031515B2}"/>
              </a:ext>
            </a:extLst>
          </p:cNvPr>
          <p:cNvGrpSpPr/>
          <p:nvPr/>
        </p:nvGrpSpPr>
        <p:grpSpPr>
          <a:xfrm>
            <a:off x="2626536" y="5718653"/>
            <a:ext cx="1403655" cy="1166731"/>
            <a:chOff x="792081" y="4970134"/>
            <a:chExt cx="2105954" cy="1641821"/>
          </a:xfrm>
        </p:grpSpPr>
        <p:pic>
          <p:nvPicPr>
            <p:cNvPr id="9" name="Picture 6" descr="Server Icon | Line Iconset | IconsMind">
              <a:extLst>
                <a:ext uri="{FF2B5EF4-FFF2-40B4-BE49-F238E27FC236}">
                  <a16:creationId xmlns:a16="http://schemas.microsoft.com/office/drawing/2014/main" id="{C9DD313D-EF6C-44B0-AE3E-17E164CD4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81" y="4970134"/>
              <a:ext cx="1389212" cy="164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Amazon Web Services &amp; Puppet - Provision and manage AWS ...">
              <a:extLst>
                <a:ext uri="{FF2B5EF4-FFF2-40B4-BE49-F238E27FC236}">
                  <a16:creationId xmlns:a16="http://schemas.microsoft.com/office/drawing/2014/main" id="{0F776C44-8CC9-40B8-85F7-A3400550E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72" b="10253"/>
            <a:stretch/>
          </p:blipFill>
          <p:spPr bwMode="auto">
            <a:xfrm>
              <a:off x="1691680" y="5153208"/>
              <a:ext cx="1186991" cy="5926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</p:pic>
        <p:pic>
          <p:nvPicPr>
            <p:cNvPr id="8" name="Picture 4" descr="Cloud Databases â Amazon Web Services (AWS)">
              <a:extLst>
                <a:ext uri="{FF2B5EF4-FFF2-40B4-BE49-F238E27FC236}">
                  <a16:creationId xmlns:a16="http://schemas.microsoft.com/office/drawing/2014/main" id="{C62B7EFF-1955-4800-BC05-B3DBF45F2C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9643" b="10159"/>
            <a:stretch/>
          </p:blipFill>
          <p:spPr bwMode="auto">
            <a:xfrm>
              <a:off x="1691680" y="5895110"/>
              <a:ext cx="1206355" cy="6023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F67B91-07A7-4F93-BFBA-2D6170C96852}"/>
              </a:ext>
            </a:extLst>
          </p:cNvPr>
          <p:cNvGrpSpPr/>
          <p:nvPr/>
        </p:nvGrpSpPr>
        <p:grpSpPr>
          <a:xfrm>
            <a:off x="4299413" y="5716649"/>
            <a:ext cx="1403655" cy="1166731"/>
            <a:chOff x="792081" y="4970134"/>
            <a:chExt cx="2105954" cy="1641821"/>
          </a:xfrm>
        </p:grpSpPr>
        <p:pic>
          <p:nvPicPr>
            <p:cNvPr id="12" name="Picture 6" descr="Server Icon | Line Iconset | IconsMind">
              <a:extLst>
                <a:ext uri="{FF2B5EF4-FFF2-40B4-BE49-F238E27FC236}">
                  <a16:creationId xmlns:a16="http://schemas.microsoft.com/office/drawing/2014/main" id="{88CCE0C3-540B-45B4-9B6F-BE3EEBA2D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81" y="4970134"/>
              <a:ext cx="1389212" cy="164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mazon Web Services &amp; Puppet - Provision and manage AWS ...">
              <a:extLst>
                <a:ext uri="{FF2B5EF4-FFF2-40B4-BE49-F238E27FC236}">
                  <a16:creationId xmlns:a16="http://schemas.microsoft.com/office/drawing/2014/main" id="{9148868B-8339-455E-BAF6-7AB14C516F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72" b="10253"/>
            <a:stretch/>
          </p:blipFill>
          <p:spPr bwMode="auto">
            <a:xfrm>
              <a:off x="1691680" y="5153208"/>
              <a:ext cx="1186991" cy="5926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</p:pic>
        <p:pic>
          <p:nvPicPr>
            <p:cNvPr id="14" name="Picture 4" descr="Cloud Databases â Amazon Web Services (AWS)">
              <a:extLst>
                <a:ext uri="{FF2B5EF4-FFF2-40B4-BE49-F238E27FC236}">
                  <a16:creationId xmlns:a16="http://schemas.microsoft.com/office/drawing/2014/main" id="{A9B17BE6-D492-45AF-9E3A-3ECFED2ED3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9643" b="10159"/>
            <a:stretch/>
          </p:blipFill>
          <p:spPr bwMode="auto">
            <a:xfrm>
              <a:off x="1691680" y="5895110"/>
              <a:ext cx="1206355" cy="6023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80A532C-4EAC-4B26-8027-C163C7959AE5}"/>
              </a:ext>
            </a:extLst>
          </p:cNvPr>
          <p:cNvGrpSpPr/>
          <p:nvPr/>
        </p:nvGrpSpPr>
        <p:grpSpPr>
          <a:xfrm>
            <a:off x="6084101" y="5716649"/>
            <a:ext cx="1403655" cy="1166731"/>
            <a:chOff x="792081" y="4970134"/>
            <a:chExt cx="2105954" cy="1641821"/>
          </a:xfrm>
        </p:grpSpPr>
        <p:pic>
          <p:nvPicPr>
            <p:cNvPr id="16" name="Picture 6" descr="Server Icon | Line Iconset | IconsMind">
              <a:extLst>
                <a:ext uri="{FF2B5EF4-FFF2-40B4-BE49-F238E27FC236}">
                  <a16:creationId xmlns:a16="http://schemas.microsoft.com/office/drawing/2014/main" id="{E21BAC03-24A0-4E10-9E8E-BB76911F3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81" y="4970134"/>
              <a:ext cx="1389212" cy="164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Amazon Web Services &amp; Puppet - Provision and manage AWS ...">
              <a:extLst>
                <a:ext uri="{FF2B5EF4-FFF2-40B4-BE49-F238E27FC236}">
                  <a16:creationId xmlns:a16="http://schemas.microsoft.com/office/drawing/2014/main" id="{C68CCAE6-64B0-4C20-94E3-57E0697F54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72" b="10253"/>
            <a:stretch/>
          </p:blipFill>
          <p:spPr bwMode="auto">
            <a:xfrm>
              <a:off x="1691680" y="5153208"/>
              <a:ext cx="1186991" cy="5926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</p:pic>
        <p:pic>
          <p:nvPicPr>
            <p:cNvPr id="18" name="Picture 4" descr="Cloud Databases â Amazon Web Services (AWS)">
              <a:extLst>
                <a:ext uri="{FF2B5EF4-FFF2-40B4-BE49-F238E27FC236}">
                  <a16:creationId xmlns:a16="http://schemas.microsoft.com/office/drawing/2014/main" id="{F6181CB3-AE8B-4C91-98B3-BBA63F7952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9643" b="10159"/>
            <a:stretch/>
          </p:blipFill>
          <p:spPr bwMode="auto">
            <a:xfrm>
              <a:off x="1691680" y="5895110"/>
              <a:ext cx="1206355" cy="6023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</p:pic>
      </p:grpSp>
      <p:pic>
        <p:nvPicPr>
          <p:cNvPr id="19" name="Grafik 18" descr="Laptop">
            <a:extLst>
              <a:ext uri="{FF2B5EF4-FFF2-40B4-BE49-F238E27FC236}">
                <a16:creationId xmlns:a16="http://schemas.microsoft.com/office/drawing/2014/main" id="{40EC0345-9297-4558-9E07-7032D4F3DE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7044" y="4517186"/>
            <a:ext cx="689161" cy="689161"/>
          </a:xfrm>
          <a:prstGeom prst="rect">
            <a:avLst/>
          </a:prstGeom>
        </p:spPr>
      </p:pic>
      <p:pic>
        <p:nvPicPr>
          <p:cNvPr id="20" name="Grafik 19" descr="Laptop">
            <a:extLst>
              <a:ext uri="{FF2B5EF4-FFF2-40B4-BE49-F238E27FC236}">
                <a16:creationId xmlns:a16="http://schemas.microsoft.com/office/drawing/2014/main" id="{E57EBE38-F2F7-4C16-93AC-365F85AF38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9692" y="4517186"/>
            <a:ext cx="689161" cy="689161"/>
          </a:xfrm>
          <a:prstGeom prst="rect">
            <a:avLst/>
          </a:prstGeom>
        </p:spPr>
      </p:pic>
      <p:pic>
        <p:nvPicPr>
          <p:cNvPr id="21" name="Grafik 20" descr="Laptop">
            <a:extLst>
              <a:ext uri="{FF2B5EF4-FFF2-40B4-BE49-F238E27FC236}">
                <a16:creationId xmlns:a16="http://schemas.microsoft.com/office/drawing/2014/main" id="{F599BAB5-E89E-4187-9E0E-7E881282B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0699" y="4532049"/>
            <a:ext cx="689161" cy="689161"/>
          </a:xfrm>
          <a:prstGeom prst="rect">
            <a:avLst/>
          </a:prstGeom>
        </p:spPr>
      </p:pic>
      <p:pic>
        <p:nvPicPr>
          <p:cNvPr id="22" name="Grafik 21" descr="Laptop">
            <a:extLst>
              <a:ext uri="{FF2B5EF4-FFF2-40B4-BE49-F238E27FC236}">
                <a16:creationId xmlns:a16="http://schemas.microsoft.com/office/drawing/2014/main" id="{0919EAFE-37A4-46DD-A92E-375A352B84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6511" y="4809321"/>
            <a:ext cx="689161" cy="689161"/>
          </a:xfrm>
          <a:prstGeom prst="rect">
            <a:avLst/>
          </a:prstGeom>
        </p:spPr>
      </p:pic>
      <p:pic>
        <p:nvPicPr>
          <p:cNvPr id="23" name="Grafik 22" descr="Laptop">
            <a:extLst>
              <a:ext uri="{FF2B5EF4-FFF2-40B4-BE49-F238E27FC236}">
                <a16:creationId xmlns:a16="http://schemas.microsoft.com/office/drawing/2014/main" id="{5F101814-9044-44F0-A8F8-7ED05CE8EE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5672" y="4809321"/>
            <a:ext cx="689161" cy="689161"/>
          </a:xfrm>
          <a:prstGeom prst="rect">
            <a:avLst/>
          </a:prstGeom>
        </p:spPr>
      </p:pic>
      <p:pic>
        <p:nvPicPr>
          <p:cNvPr id="24" name="Grafik 23" descr="Laptop">
            <a:extLst>
              <a:ext uri="{FF2B5EF4-FFF2-40B4-BE49-F238E27FC236}">
                <a16:creationId xmlns:a16="http://schemas.microsoft.com/office/drawing/2014/main" id="{FC806BD9-0F02-4793-AFC7-73370C38FB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5056" y="4809321"/>
            <a:ext cx="689161" cy="689161"/>
          </a:xfrm>
          <a:prstGeom prst="rect">
            <a:avLst/>
          </a:prstGeom>
        </p:spPr>
      </p:pic>
      <p:pic>
        <p:nvPicPr>
          <p:cNvPr id="25" name="Grafik 24" descr="Laptop">
            <a:extLst>
              <a:ext uri="{FF2B5EF4-FFF2-40B4-BE49-F238E27FC236}">
                <a16:creationId xmlns:a16="http://schemas.microsoft.com/office/drawing/2014/main" id="{893ADECB-9925-41AE-9B7C-F299BA9A8F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7302" y="4528283"/>
            <a:ext cx="689161" cy="689161"/>
          </a:xfrm>
          <a:prstGeom prst="rect">
            <a:avLst/>
          </a:prstGeom>
        </p:spPr>
      </p:pic>
      <p:pic>
        <p:nvPicPr>
          <p:cNvPr id="26" name="Grafik 25" descr="Laptop">
            <a:extLst>
              <a:ext uri="{FF2B5EF4-FFF2-40B4-BE49-F238E27FC236}">
                <a16:creationId xmlns:a16="http://schemas.microsoft.com/office/drawing/2014/main" id="{51B7FE6A-914B-446C-9745-044762ED6C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4356" y="4805555"/>
            <a:ext cx="689161" cy="689161"/>
          </a:xfrm>
          <a:prstGeom prst="rect">
            <a:avLst/>
          </a:prstGeom>
        </p:spPr>
      </p:pic>
      <p:pic>
        <p:nvPicPr>
          <p:cNvPr id="27" name="Grafik 26" descr="Laptop">
            <a:extLst>
              <a:ext uri="{FF2B5EF4-FFF2-40B4-BE49-F238E27FC236}">
                <a16:creationId xmlns:a16="http://schemas.microsoft.com/office/drawing/2014/main" id="{21E60A63-F5BF-4F77-82F8-6AF431D7E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2275" y="4805555"/>
            <a:ext cx="689161" cy="689161"/>
          </a:xfrm>
          <a:prstGeom prst="rect">
            <a:avLst/>
          </a:prstGeom>
        </p:spPr>
      </p:pic>
      <p:pic>
        <p:nvPicPr>
          <p:cNvPr id="28" name="Grafik 27" descr="Laptop">
            <a:extLst>
              <a:ext uri="{FF2B5EF4-FFF2-40B4-BE49-F238E27FC236}">
                <a16:creationId xmlns:a16="http://schemas.microsoft.com/office/drawing/2014/main" id="{FEEF6775-2E7C-4F67-9CB5-E8B057EF59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1659" y="4805555"/>
            <a:ext cx="689161" cy="689161"/>
          </a:xfrm>
          <a:prstGeom prst="rect">
            <a:avLst/>
          </a:prstGeom>
        </p:spPr>
      </p:pic>
      <p:pic>
        <p:nvPicPr>
          <p:cNvPr id="29" name="Grafik 28" descr="Laptop">
            <a:extLst>
              <a:ext uri="{FF2B5EF4-FFF2-40B4-BE49-F238E27FC236}">
                <a16:creationId xmlns:a16="http://schemas.microsoft.com/office/drawing/2014/main" id="{E18884B1-D7A2-40B6-9D5F-DE8AF8DE55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5347" y="4528283"/>
            <a:ext cx="689161" cy="689161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0DD18F73-2738-4523-BF29-F905C3310272}"/>
              </a:ext>
            </a:extLst>
          </p:cNvPr>
          <p:cNvCxnSpPr>
            <a:cxnSpLocks/>
          </p:cNvCxnSpPr>
          <p:nvPr/>
        </p:nvCxnSpPr>
        <p:spPr>
          <a:xfrm>
            <a:off x="4419429" y="5292539"/>
            <a:ext cx="305322" cy="346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50F65F16-5665-40A0-B71E-75168824D967}"/>
              </a:ext>
            </a:extLst>
          </p:cNvPr>
          <p:cNvCxnSpPr>
            <a:cxnSpLocks/>
          </p:cNvCxnSpPr>
          <p:nvPr/>
        </p:nvCxnSpPr>
        <p:spPr>
          <a:xfrm>
            <a:off x="4064573" y="5064772"/>
            <a:ext cx="463024" cy="57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D231CE98-F300-45BE-AB79-CBCBED103CB7}"/>
              </a:ext>
            </a:extLst>
          </p:cNvPr>
          <p:cNvCxnSpPr>
            <a:cxnSpLocks/>
          </p:cNvCxnSpPr>
          <p:nvPr/>
        </p:nvCxnSpPr>
        <p:spPr>
          <a:xfrm flipH="1">
            <a:off x="4956196" y="5371879"/>
            <a:ext cx="283106" cy="298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6E904A81-2FD3-404F-B2D2-74088B84C292}"/>
              </a:ext>
            </a:extLst>
          </p:cNvPr>
          <p:cNvCxnSpPr>
            <a:cxnSpLocks/>
          </p:cNvCxnSpPr>
          <p:nvPr/>
        </p:nvCxnSpPr>
        <p:spPr>
          <a:xfrm flipH="1">
            <a:off x="4872269" y="5016582"/>
            <a:ext cx="552274" cy="626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13CA2F54-85D9-46F9-8108-179947236E15}"/>
              </a:ext>
            </a:extLst>
          </p:cNvPr>
          <p:cNvCxnSpPr>
            <a:cxnSpLocks/>
          </p:cNvCxnSpPr>
          <p:nvPr/>
        </p:nvCxnSpPr>
        <p:spPr>
          <a:xfrm flipH="1">
            <a:off x="5069424" y="5256229"/>
            <a:ext cx="790783" cy="421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1104568-4BA3-41EC-B9C7-B3F0BB78349C}"/>
              </a:ext>
            </a:extLst>
          </p:cNvPr>
          <p:cNvCxnSpPr>
            <a:cxnSpLocks/>
            <a:stCxn id="28" idx="1"/>
          </p:cNvCxnSpPr>
          <p:nvPr/>
        </p:nvCxnSpPr>
        <p:spPr>
          <a:xfrm>
            <a:off x="6181659" y="5150136"/>
            <a:ext cx="234889" cy="501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9F7344B-7886-4DE4-AE9B-3461026FF527}"/>
              </a:ext>
            </a:extLst>
          </p:cNvPr>
          <p:cNvCxnSpPr>
            <a:cxnSpLocks/>
          </p:cNvCxnSpPr>
          <p:nvPr/>
        </p:nvCxnSpPr>
        <p:spPr>
          <a:xfrm>
            <a:off x="6532265" y="5345227"/>
            <a:ext cx="13956" cy="25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687EDCF6-E19A-4ED9-B2CC-8623047993F3}"/>
              </a:ext>
            </a:extLst>
          </p:cNvPr>
          <p:cNvSpPr txBox="1"/>
          <p:nvPr/>
        </p:nvSpPr>
        <p:spPr>
          <a:xfrm>
            <a:off x="7540370" y="4936492"/>
            <a:ext cx="3239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Neue </a:t>
            </a:r>
            <a:r>
              <a:rPr lang="en-US" dirty="0" err="1"/>
              <a:t>Probleme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Verteilte</a:t>
            </a:r>
            <a:r>
              <a:rPr lang="en-US" dirty="0"/>
              <a:t>,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</a:rPr>
              <a:t>replizierte</a:t>
            </a:r>
            <a:r>
              <a:rPr lang="en-US" dirty="0"/>
              <a:t> </a:t>
            </a:r>
            <a:r>
              <a:rPr lang="en-US" dirty="0" err="1"/>
              <a:t>Daten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i="1" dirty="0" err="1">
                <a:solidFill>
                  <a:schemeClr val="accent2">
                    <a:lumMod val="75000"/>
                  </a:schemeClr>
                </a:solidFill>
              </a:rPr>
              <a:t>Konsistenz</a:t>
            </a:r>
            <a:r>
              <a:rPr lang="en-US" dirty="0"/>
              <a:t> und </a:t>
            </a:r>
            <a:r>
              <a:rPr lang="en-US" dirty="0" err="1"/>
              <a:t>Synchronität</a:t>
            </a:r>
            <a:r>
              <a:rPr lang="en-US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i="1" dirty="0" err="1">
                <a:solidFill>
                  <a:schemeClr val="accent2">
                    <a:lumMod val="75000"/>
                  </a:schemeClr>
                </a:solidFill>
              </a:rPr>
              <a:t>Gesamtes</a:t>
            </a:r>
            <a:r>
              <a:rPr lang="en-US" dirty="0"/>
              <a:t> System </a:t>
            </a:r>
            <a:r>
              <a:rPr lang="en-US" dirty="0" err="1"/>
              <a:t>repliziert</a:t>
            </a:r>
            <a:r>
              <a:rPr lang="en-US" dirty="0"/>
              <a:t>, </a:t>
            </a:r>
            <a:r>
              <a:rPr lang="en-US" dirty="0" err="1"/>
              <a:t>obwohl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Subsysteme</a:t>
            </a:r>
            <a:r>
              <a:rPr lang="en-US" dirty="0"/>
              <a:t> </a:t>
            </a:r>
            <a:r>
              <a:rPr lang="en-US" dirty="0" err="1"/>
              <a:t>ausgelastet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1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A8BD204-8F7B-4EF6-A004-921B4636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Probleme traditioneller Architekturmuster für große </a:t>
            </a:r>
            <a:r>
              <a:rPr lang="de-DE" sz="3600" dirty="0" smtClean="0"/>
              <a:t>Softwaresysteme II</a:t>
            </a:r>
            <a:endParaRPr lang="de-DE" sz="36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B4BC94-812A-4B06-95DC-8358D394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Was passiert bei Ausfällen und Fehlern von Subsystemen?</a:t>
            </a:r>
          </a:p>
          <a:p>
            <a:pPr lvl="1"/>
            <a:r>
              <a:rPr lang="de-DE" dirty="0"/>
              <a:t>Oft zu starke Kopplung der Subsysteme und kaum Möglichkeit des „Fail-</a:t>
            </a:r>
            <a:r>
              <a:rPr lang="de-DE" dirty="0" err="1"/>
              <a:t>overs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Alternative Views bei MVC möglich, aber alternative Modelle?</a:t>
            </a:r>
          </a:p>
          <a:p>
            <a:r>
              <a:rPr lang="de-DE" dirty="0"/>
              <a:t>Wie wird das laufende System geupdatet?</a:t>
            </a:r>
          </a:p>
          <a:p>
            <a:pPr lvl="1"/>
            <a:r>
              <a:rPr lang="de-DE" dirty="0"/>
              <a:t>Herunterfahren der Server ist keine Option</a:t>
            </a:r>
          </a:p>
          <a:p>
            <a:r>
              <a:rPr lang="de-DE" dirty="0"/>
              <a:t>Wie kann die Entwicklung von Subsystemen parallelisiert werden?</a:t>
            </a:r>
          </a:p>
          <a:p>
            <a:pPr lvl="1"/>
            <a:r>
              <a:rPr lang="de-DE" dirty="0"/>
              <a:t>Schichtenarchitektur und MVC oft zu grob-granular</a:t>
            </a:r>
          </a:p>
          <a:p>
            <a:pPr lvl="1"/>
            <a:r>
              <a:rPr lang="de-DE" dirty="0"/>
              <a:t>Komponenten und Services nicht gut bei querschneidenden Belangen und erfordern zu viel </a:t>
            </a:r>
            <a:r>
              <a:rPr lang="de-DE" dirty="0" err="1"/>
              <a:t>Glue</a:t>
            </a:r>
            <a:r>
              <a:rPr lang="de-DE" dirty="0"/>
              <a:t>-Code / Kommunikation</a:t>
            </a:r>
          </a:p>
          <a:p>
            <a:r>
              <a:rPr lang="de-DE" dirty="0"/>
              <a:t>Wie vereinfache ich Testen? Usw.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8EAD0-0269-4626-B10E-B2ED64A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91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CE69E50-A2AC-4E9A-AF16-B6EE4043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Gewünschte Eigenschaften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A3F53-357B-45F6-B47E-8EC5E1481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Schneller Austausch von Subsystemen ohne, dass das gesamte System betroffen ist (lose Kopplung + hohe Modularität)</a:t>
            </a:r>
          </a:p>
          <a:p>
            <a:r>
              <a:rPr lang="de-DE" dirty="0"/>
              <a:t>Skalierbarkeit bei großen Lasten von einzelnen Subsystemen (Beispiel: Black Friday)</a:t>
            </a:r>
          </a:p>
          <a:p>
            <a:r>
              <a:rPr lang="de-DE" dirty="0"/>
              <a:t>Weniger Abstimmungsaufwand innerhalb der Unternehmensorganisation (bei Entwicklern und Sachverständigen)</a:t>
            </a:r>
          </a:p>
          <a:p>
            <a:r>
              <a:rPr lang="de-DE" dirty="0"/>
              <a:t>Parallelisierung in der Entwicklung sowie Anwendbarkeit von agilen Methoden der Softwareentwicklung</a:t>
            </a:r>
          </a:p>
          <a:p>
            <a:r>
              <a:rPr lang="de-DE" dirty="0"/>
              <a:t>Einfache Testbarkeit von Subsystemen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3175E5-8798-425B-B224-124D4E98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0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Welche Architektur?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AA2B-B44E-4B58-A9D5-1AC04A9339E4}" type="slidenum">
              <a:rPr lang="en-IN" smtClean="0"/>
              <a:pPr/>
              <a:t>69</a:t>
            </a:fld>
            <a:endParaRPr lang="en-IN" dirty="0"/>
          </a:p>
        </p:txBody>
      </p:sp>
      <p:pic>
        <p:nvPicPr>
          <p:cNvPr id="6" name="Bild 5" descr="Bildschirmfoto 2017-01-20 um 17.05.4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23" y="1772816"/>
            <a:ext cx="9144000" cy="4565650"/>
          </a:xfrm>
          <a:prstGeom prst="rect">
            <a:avLst/>
          </a:prstGeom>
        </p:spPr>
      </p:pic>
      <p:sp>
        <p:nvSpPr>
          <p:cNvPr id="7" name="Abgerundetes Rechteck 6"/>
          <p:cNvSpPr/>
          <p:nvPr/>
        </p:nvSpPr>
        <p:spPr>
          <a:xfrm>
            <a:off x="1559496" y="2974525"/>
            <a:ext cx="2941592" cy="2949452"/>
          </a:xfrm>
          <a:prstGeom prst="roundRect">
            <a:avLst/>
          </a:prstGeom>
          <a:noFill/>
          <a:ln w="38100" cmpd="sng">
            <a:solidFill>
              <a:srgbClr val="3DF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4519162" y="3851169"/>
            <a:ext cx="4431919" cy="1233108"/>
          </a:xfrm>
          <a:prstGeom prst="roundRect">
            <a:avLst/>
          </a:prstGeom>
          <a:noFill/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4522079" y="2958981"/>
            <a:ext cx="3914734" cy="865739"/>
          </a:xfrm>
          <a:prstGeom prst="roundRect">
            <a:avLst/>
          </a:prstGeom>
          <a:noFill/>
          <a:ln w="38100" cmpd="sng">
            <a:solidFill>
              <a:srgbClr val="1CD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0" name="Abgerundetes Rechteck 9"/>
          <p:cNvSpPr/>
          <p:nvPr/>
        </p:nvSpPr>
        <p:spPr>
          <a:xfrm>
            <a:off x="1667367" y="1814893"/>
            <a:ext cx="6591027" cy="361917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 flipH="1">
            <a:off x="8998528" y="2701624"/>
            <a:ext cx="1560953" cy="2781511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5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Qualität</a:t>
            </a:r>
            <a:r>
              <a:rPr lang="en-US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Interne Qualität</a:t>
            </a:r>
          </a:p>
          <a:p>
            <a:pPr lvl="1"/>
            <a:r>
              <a:rPr lang="de-DE" dirty="0"/>
              <a:t>Erweiterbarkeit, Wartbarkeit, Verständlichkeit, Lesbarkeit</a:t>
            </a:r>
          </a:p>
          <a:p>
            <a:pPr lvl="1"/>
            <a:r>
              <a:rPr lang="de-DE" dirty="0"/>
              <a:t>Robust gegenüber Änderungen</a:t>
            </a:r>
          </a:p>
          <a:p>
            <a:pPr lvl="1"/>
            <a:r>
              <a:rPr lang="de-DE" dirty="0" err="1"/>
              <a:t>Coupling</a:t>
            </a:r>
            <a:r>
              <a:rPr lang="de-DE" dirty="0"/>
              <a:t> und </a:t>
            </a:r>
            <a:r>
              <a:rPr lang="de-DE" dirty="0" err="1"/>
              <a:t>Cohesion</a:t>
            </a:r>
            <a:endParaRPr lang="de-DE" dirty="0"/>
          </a:p>
          <a:p>
            <a:pPr lvl="1"/>
            <a:r>
              <a:rPr lang="de-DE" dirty="0"/>
              <a:t>Wiederverwendbarkeit</a:t>
            </a:r>
          </a:p>
          <a:p>
            <a:pPr lvl="1">
              <a:buFont typeface="Calibri" pitchFamily="34" charset="0"/>
              <a:buChar char="→"/>
            </a:pPr>
            <a:r>
              <a:rPr lang="de-DE" dirty="0"/>
              <a:t>Typischerweise beschrieben als Modularität</a:t>
            </a:r>
          </a:p>
          <a:p>
            <a:r>
              <a:rPr lang="de-DE" dirty="0"/>
              <a:t>Externe Qualität</a:t>
            </a:r>
          </a:p>
          <a:p>
            <a:pPr lvl="1"/>
            <a:r>
              <a:rPr lang="de-DE" dirty="0"/>
              <a:t>Korrektheit: Erfüllung der Anforderungen</a:t>
            </a:r>
          </a:p>
          <a:p>
            <a:pPr lvl="1"/>
            <a:r>
              <a:rPr lang="de-DE" dirty="0"/>
              <a:t>Einfachheit in der Benutzung</a:t>
            </a:r>
          </a:p>
          <a:p>
            <a:pPr lvl="1"/>
            <a:r>
              <a:rPr lang="de-DE" dirty="0"/>
              <a:t>Ressourcenverbrauch</a:t>
            </a:r>
          </a:p>
          <a:p>
            <a:pPr lvl="1"/>
            <a:r>
              <a:rPr lang="de-DE" dirty="0"/>
              <a:t>Legale und politische Beschränkungen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Zerlegung des Systems…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AA2B-B44E-4B58-A9D5-1AC04A9339E4}" type="slidenum">
              <a:rPr lang="en-IN" smtClean="0"/>
              <a:pPr/>
              <a:t>70</a:t>
            </a:fld>
            <a:endParaRPr lang="en-IN" dirty="0"/>
          </a:p>
        </p:txBody>
      </p:sp>
      <p:grpSp>
        <p:nvGrpSpPr>
          <p:cNvPr id="12" name="Gruppierung 11"/>
          <p:cNvGrpSpPr/>
          <p:nvPr/>
        </p:nvGrpSpPr>
        <p:grpSpPr>
          <a:xfrm>
            <a:off x="1261618" y="1340768"/>
            <a:ext cx="9406382" cy="4565650"/>
            <a:chOff x="-262382" y="887048"/>
            <a:chExt cx="9406382" cy="4565650"/>
          </a:xfrm>
        </p:grpSpPr>
        <p:pic>
          <p:nvPicPr>
            <p:cNvPr id="6" name="Bild 5" descr="Bildschirmfoto 2017-01-20 um 17.05.46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7048"/>
              <a:ext cx="9144000" cy="4565650"/>
            </a:xfrm>
            <a:prstGeom prst="rect">
              <a:avLst/>
            </a:prstGeom>
            <a:scene3d>
              <a:camera prst="isometricTopUp">
                <a:rot lat="18876000" lon="18102000" rev="3552000"/>
              </a:camera>
              <a:lightRig rig="threePt" dir="t"/>
            </a:scene3d>
          </p:spPr>
        </p:pic>
        <p:sp>
          <p:nvSpPr>
            <p:cNvPr id="7" name="Abgerundetes Rechteck 6"/>
            <p:cNvSpPr/>
            <p:nvPr/>
          </p:nvSpPr>
          <p:spPr>
            <a:xfrm>
              <a:off x="566744" y="2151735"/>
              <a:ext cx="3085608" cy="2949452"/>
            </a:xfrm>
            <a:prstGeom prst="roundRect">
              <a:avLst/>
            </a:prstGeom>
            <a:noFill/>
            <a:ln w="38100" cmpd="sng">
              <a:solidFill>
                <a:srgbClr val="3DFF6D"/>
              </a:solidFill>
            </a:ln>
            <a:scene3d>
              <a:camera prst="isometricTopUp">
                <a:rot lat="18876000" lon="18102000" rev="355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3500388" y="2797460"/>
              <a:ext cx="4360565" cy="1233108"/>
            </a:xfrm>
            <a:prstGeom prst="roundRect">
              <a:avLst/>
            </a:prstGeom>
            <a:noFill/>
            <a:ln w="38100" cmpd="sng"/>
            <a:scene3d>
              <a:camera prst="isometricTopUp">
                <a:rot lat="18876000" lon="18102000" rev="355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2550350" y="2409093"/>
              <a:ext cx="3914734" cy="865739"/>
            </a:xfrm>
            <a:prstGeom prst="roundRect">
              <a:avLst/>
            </a:prstGeom>
            <a:noFill/>
            <a:ln w="38100" cmpd="sng">
              <a:solidFill>
                <a:srgbClr val="1CDDE9"/>
              </a:solidFill>
            </a:ln>
            <a:scene3d>
              <a:camera prst="isometricTopUp">
                <a:rot lat="18876000" lon="18102000" rev="355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10" name="Abgerundetes Rechteck 9"/>
            <p:cNvSpPr/>
            <p:nvPr/>
          </p:nvSpPr>
          <p:spPr>
            <a:xfrm>
              <a:off x="-262382" y="2314632"/>
              <a:ext cx="6591027" cy="361917"/>
            </a:xfrm>
            <a:prstGeom prst="roundRect">
              <a:avLst/>
            </a:prstGeom>
            <a:noFill/>
            <a:ln w="38100" cmpd="sng">
              <a:solidFill>
                <a:srgbClr val="FF6600"/>
              </a:solidFill>
            </a:ln>
            <a:scene3d>
              <a:camera prst="isometricTopUp">
                <a:rot lat="18876000" lon="18102000" rev="355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/>
            <p:cNvSpPr/>
            <p:nvPr/>
          </p:nvSpPr>
          <p:spPr>
            <a:xfrm flipH="1">
              <a:off x="6795901" y="1280545"/>
              <a:ext cx="1560953" cy="2781511"/>
            </a:xfrm>
            <a:prstGeom prst="roundRect">
              <a:avLst/>
            </a:prstGeom>
            <a:noFill/>
            <a:ln w="38100" cmpd="sng">
              <a:solidFill>
                <a:srgbClr val="FF0000"/>
              </a:solidFill>
            </a:ln>
            <a:scene3d>
              <a:camera prst="isometricTopUp">
                <a:rot lat="18876000" lon="18102000" rev="3552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0737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Zerlegung des Systems…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AA2B-B44E-4B58-A9D5-1AC04A9339E4}" type="slidenum">
              <a:rPr lang="en-IN" smtClean="0"/>
              <a:pPr/>
              <a:t>71</a:t>
            </a:fld>
            <a:endParaRPr lang="en-IN" dirty="0"/>
          </a:p>
        </p:txBody>
      </p:sp>
      <p:sp>
        <p:nvSpPr>
          <p:cNvPr id="7" name="Abgerundetes Rechteck 6"/>
          <p:cNvSpPr/>
          <p:nvPr/>
        </p:nvSpPr>
        <p:spPr>
          <a:xfrm>
            <a:off x="2090744" y="2567780"/>
            <a:ext cx="3085608" cy="2949452"/>
          </a:xfrm>
          <a:prstGeom prst="roundRect">
            <a:avLst/>
          </a:prstGeom>
          <a:noFill/>
          <a:ln w="38100" cmpd="sng">
            <a:solidFill>
              <a:srgbClr val="3DFF6D"/>
            </a:solidFill>
          </a:ln>
          <a:scene3d>
            <a:camera prst="isometricTopUp">
              <a:rot lat="18876000" lon="18102000" rev="355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Produktkatalog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5013894" y="3213505"/>
            <a:ext cx="4360565" cy="1233108"/>
          </a:xfrm>
          <a:prstGeom prst="roundRect">
            <a:avLst/>
          </a:prstGeom>
          <a:noFill/>
          <a:ln w="38100" cmpd="sng"/>
          <a:scene3d>
            <a:camera prst="isometricTopUp">
              <a:rot lat="18876000" lon="18102000" rev="355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Preis und Lieferung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4074350" y="2825139"/>
            <a:ext cx="3914734" cy="865739"/>
          </a:xfrm>
          <a:prstGeom prst="roundRect">
            <a:avLst/>
          </a:prstGeom>
          <a:noFill/>
          <a:ln w="38100" cmpd="sng">
            <a:solidFill>
              <a:srgbClr val="1CDDE9"/>
            </a:solidFill>
          </a:ln>
          <a:scene3d>
            <a:camera prst="isometricTopUp">
              <a:rot lat="18876000" lon="18102000" rev="355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Bewertungen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1261619" y="2730678"/>
            <a:ext cx="6591027" cy="361917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  <a:scene3d>
            <a:camera prst="isometricTopUp">
              <a:rot lat="18876000" lon="18102000" rev="355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Suche</a:t>
            </a:r>
          </a:p>
        </p:txBody>
      </p:sp>
      <p:sp>
        <p:nvSpPr>
          <p:cNvPr id="11" name="Abgerundetes Rechteck 10"/>
          <p:cNvSpPr/>
          <p:nvPr/>
        </p:nvSpPr>
        <p:spPr>
          <a:xfrm flipH="1">
            <a:off x="8319902" y="1696591"/>
            <a:ext cx="1560953" cy="2781511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scene3d>
            <a:camera prst="isometricTopUp">
              <a:rot lat="18876000" lon="18102000" rev="3552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Einkaufskorb</a:t>
            </a:r>
          </a:p>
        </p:txBody>
      </p:sp>
    </p:spTree>
    <p:extLst>
      <p:ext uri="{BB962C8B-B14F-4D97-AF65-F5344CB8AC3E}">
        <p14:creationId xmlns:p14="http://schemas.microsoft.com/office/powerpoint/2010/main" val="34123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Zerlegung des Systems…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AA2B-B44E-4B58-A9D5-1AC04A9339E4}" type="slidenum">
              <a:rPr lang="en-IN" smtClean="0"/>
              <a:pPr/>
              <a:t>72</a:t>
            </a:fld>
            <a:endParaRPr lang="en-IN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2EC2953-12C6-4BDB-9E91-032E8B6C8012}"/>
              </a:ext>
            </a:extLst>
          </p:cNvPr>
          <p:cNvGrpSpPr/>
          <p:nvPr/>
        </p:nvGrpSpPr>
        <p:grpSpPr>
          <a:xfrm>
            <a:off x="1703512" y="620689"/>
            <a:ext cx="8712968" cy="5996533"/>
            <a:chOff x="-430306" y="-277948"/>
            <a:chExt cx="10847075" cy="8234120"/>
          </a:xfrm>
        </p:grpSpPr>
        <p:sp>
          <p:nvSpPr>
            <p:cNvPr id="17" name="Würfel 16"/>
            <p:cNvSpPr/>
            <p:nvPr/>
          </p:nvSpPr>
          <p:spPr>
            <a:xfrm rot="10800000">
              <a:off x="141455" y="1605930"/>
              <a:ext cx="5861823" cy="2057268"/>
            </a:xfrm>
            <a:prstGeom prst="cube">
              <a:avLst>
                <a:gd name="adj" fmla="val 58732"/>
              </a:avLst>
            </a:prstGeom>
            <a:noFill/>
            <a:ln w="76200" cmpd="sng">
              <a:solidFill>
                <a:srgbClr val="FF6600"/>
              </a:solidFill>
            </a:ln>
            <a:scene3d>
              <a:camera prst="isometricTopUp">
                <a:rot lat="19259017" lon="18030032" rev="373632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5C60"/>
                </a:solidFill>
              </a:endParaRPr>
            </a:p>
          </p:txBody>
        </p:sp>
        <p:sp>
          <p:nvSpPr>
            <p:cNvPr id="18" name="Würfel 17"/>
            <p:cNvSpPr/>
            <p:nvPr/>
          </p:nvSpPr>
          <p:spPr>
            <a:xfrm rot="10800000">
              <a:off x="4885764" y="-277948"/>
              <a:ext cx="5531005" cy="6392228"/>
            </a:xfrm>
            <a:prstGeom prst="cube">
              <a:avLst>
                <a:gd name="adj" fmla="val 58732"/>
              </a:avLst>
            </a:prstGeom>
            <a:noFill/>
            <a:ln w="76200" cmpd="sng">
              <a:solidFill>
                <a:srgbClr val="FF0000"/>
              </a:solidFill>
            </a:ln>
            <a:scene3d>
              <a:camera prst="isometricTopUp">
                <a:rot lat="19259017" lon="18030032" rev="373632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Würfel 14"/>
            <p:cNvSpPr/>
            <p:nvPr/>
          </p:nvSpPr>
          <p:spPr>
            <a:xfrm rot="10800000">
              <a:off x="2240505" y="1511463"/>
              <a:ext cx="5373577" cy="3883620"/>
            </a:xfrm>
            <a:prstGeom prst="cube">
              <a:avLst>
                <a:gd name="adj" fmla="val 58732"/>
              </a:avLst>
            </a:prstGeom>
            <a:noFill/>
            <a:ln w="76200" cmpd="sng">
              <a:solidFill>
                <a:srgbClr val="1CDDE9"/>
              </a:solidFill>
            </a:ln>
            <a:scene3d>
              <a:camera prst="isometricTopUp">
                <a:rot lat="19259017" lon="18030032" rev="373632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Würfel 15"/>
            <p:cNvSpPr/>
            <p:nvPr/>
          </p:nvSpPr>
          <p:spPr>
            <a:xfrm rot="10800000">
              <a:off x="3201040" y="2601558"/>
              <a:ext cx="6627544" cy="4256442"/>
            </a:xfrm>
            <a:prstGeom prst="cube">
              <a:avLst>
                <a:gd name="adj" fmla="val 58732"/>
              </a:avLst>
            </a:prstGeom>
            <a:noFill/>
            <a:ln w="76200" cmpd="sng">
              <a:solidFill>
                <a:srgbClr val="005C60"/>
              </a:solidFill>
            </a:ln>
            <a:scene3d>
              <a:camera prst="isometricTopUp">
                <a:rot lat="19259017" lon="18030032" rev="373632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5C60"/>
                </a:solidFill>
              </a:endParaRPr>
            </a:p>
          </p:txBody>
        </p:sp>
        <p:sp>
          <p:nvSpPr>
            <p:cNvPr id="14" name="Würfel 13"/>
            <p:cNvSpPr/>
            <p:nvPr/>
          </p:nvSpPr>
          <p:spPr>
            <a:xfrm rot="10800000">
              <a:off x="-430306" y="1563944"/>
              <a:ext cx="5531005" cy="6392228"/>
            </a:xfrm>
            <a:prstGeom prst="cube">
              <a:avLst>
                <a:gd name="adj" fmla="val 58732"/>
              </a:avLst>
            </a:prstGeom>
            <a:noFill/>
            <a:ln w="76200" cmpd="sng">
              <a:solidFill>
                <a:srgbClr val="3DFF6D"/>
              </a:solidFill>
            </a:ln>
            <a:scene3d>
              <a:camera prst="isometricTopUp">
                <a:rot lat="19259017" lon="18030032" rev="373632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6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… nach fachlichen Funktionen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AA2B-B44E-4B58-A9D5-1AC04A9339E4}" type="slidenum">
              <a:rPr lang="en-IN" smtClean="0"/>
              <a:pPr/>
              <a:t>73</a:t>
            </a:fld>
            <a:endParaRPr lang="en-IN" dirty="0"/>
          </a:p>
        </p:txBody>
      </p:sp>
      <p:sp>
        <p:nvSpPr>
          <p:cNvPr id="14" name="Würfel 13"/>
          <p:cNvSpPr/>
          <p:nvPr/>
        </p:nvSpPr>
        <p:spPr>
          <a:xfrm>
            <a:off x="1933323" y="1700809"/>
            <a:ext cx="1479833" cy="4707785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3DF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Produkt-katalog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Würfel 14"/>
          <p:cNvSpPr/>
          <p:nvPr/>
        </p:nvSpPr>
        <p:spPr>
          <a:xfrm>
            <a:off x="7227961" y="1721802"/>
            <a:ext cx="1469338" cy="4691833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1CD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Bewertungen</a:t>
            </a:r>
          </a:p>
          <a:p>
            <a:pPr algn="ctr"/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6" name="Würfel 15"/>
          <p:cNvSpPr/>
          <p:nvPr/>
        </p:nvSpPr>
        <p:spPr>
          <a:xfrm>
            <a:off x="5480723" y="1721803"/>
            <a:ext cx="1500823" cy="4686790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005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Preis und Lieferung</a:t>
            </a:r>
          </a:p>
        </p:txBody>
      </p:sp>
      <p:sp>
        <p:nvSpPr>
          <p:cNvPr id="17" name="Würfel 16"/>
          <p:cNvSpPr/>
          <p:nvPr/>
        </p:nvSpPr>
        <p:spPr>
          <a:xfrm rot="10800000" flipV="1">
            <a:off x="3696526" y="1711307"/>
            <a:ext cx="1469337" cy="4686790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Suche</a:t>
            </a:r>
          </a:p>
        </p:txBody>
      </p:sp>
      <p:sp>
        <p:nvSpPr>
          <p:cNvPr id="18" name="Würfel 17"/>
          <p:cNvSpPr/>
          <p:nvPr/>
        </p:nvSpPr>
        <p:spPr>
          <a:xfrm>
            <a:off x="8860195" y="1716759"/>
            <a:ext cx="1390841" cy="4691834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Einkaufskorb</a:t>
            </a:r>
          </a:p>
        </p:txBody>
      </p:sp>
    </p:spTree>
    <p:extLst>
      <p:ext uri="{BB962C8B-B14F-4D97-AF65-F5344CB8AC3E}">
        <p14:creationId xmlns:p14="http://schemas.microsoft.com/office/powerpoint/2010/main" val="6794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… nach fachlichen Funktionen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AA2B-B44E-4B58-A9D5-1AC04A9339E4}" type="slidenum">
              <a:rPr lang="en-IN" smtClean="0"/>
              <a:pPr/>
              <a:t>74</a:t>
            </a:fld>
            <a:endParaRPr lang="en-IN" dirty="0"/>
          </a:p>
        </p:txBody>
      </p:sp>
      <p:sp>
        <p:nvSpPr>
          <p:cNvPr id="14" name="Würfel 13"/>
          <p:cNvSpPr/>
          <p:nvPr/>
        </p:nvSpPr>
        <p:spPr>
          <a:xfrm>
            <a:off x="1933323" y="1721801"/>
            <a:ext cx="1479833" cy="4686792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3DF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Produkt-katalog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Würfel 14"/>
          <p:cNvSpPr/>
          <p:nvPr/>
        </p:nvSpPr>
        <p:spPr>
          <a:xfrm>
            <a:off x="7227961" y="1721802"/>
            <a:ext cx="1469338" cy="4691833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1CD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Bewertungen</a:t>
            </a:r>
          </a:p>
        </p:txBody>
      </p:sp>
      <p:sp>
        <p:nvSpPr>
          <p:cNvPr id="16" name="Würfel 15"/>
          <p:cNvSpPr/>
          <p:nvPr/>
        </p:nvSpPr>
        <p:spPr>
          <a:xfrm>
            <a:off x="5480723" y="1721803"/>
            <a:ext cx="1500823" cy="4686790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005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Preis und Lieferung</a:t>
            </a:r>
          </a:p>
        </p:txBody>
      </p:sp>
      <p:sp>
        <p:nvSpPr>
          <p:cNvPr id="17" name="Würfel 16"/>
          <p:cNvSpPr/>
          <p:nvPr/>
        </p:nvSpPr>
        <p:spPr>
          <a:xfrm rot="10800000" flipV="1">
            <a:off x="3696525" y="1711305"/>
            <a:ext cx="1469337" cy="4686792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Suche</a:t>
            </a:r>
          </a:p>
        </p:txBody>
      </p:sp>
      <p:sp>
        <p:nvSpPr>
          <p:cNvPr id="18" name="Würfel 17"/>
          <p:cNvSpPr/>
          <p:nvPr/>
        </p:nvSpPr>
        <p:spPr>
          <a:xfrm>
            <a:off x="8860195" y="1716759"/>
            <a:ext cx="1390841" cy="4691834"/>
          </a:xfrm>
          <a:prstGeom prst="cube">
            <a:avLst>
              <a:gd name="adj" fmla="val 0"/>
            </a:avLst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Einkaufskorb</a:t>
            </a:r>
          </a:p>
        </p:txBody>
      </p:sp>
      <p:pic>
        <p:nvPicPr>
          <p:cNvPr id="11" name="Picture 4" descr="Cloud Databases â Amazon Web Services (AWS)">
            <a:extLst>
              <a:ext uri="{FF2B5EF4-FFF2-40B4-BE49-F238E27FC236}">
                <a16:creationId xmlns:a16="http://schemas.microsoft.com/office/drawing/2014/main" id="{948661A5-68F2-4666-80EB-453A7202F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643" b="10159"/>
          <a:stretch/>
        </p:blipFill>
        <p:spPr bwMode="auto">
          <a:xfrm>
            <a:off x="1894237" y="5478009"/>
            <a:ext cx="1785597" cy="89155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loud Databases â Amazon Web Services (AWS)">
            <a:extLst>
              <a:ext uri="{FF2B5EF4-FFF2-40B4-BE49-F238E27FC236}">
                <a16:creationId xmlns:a16="http://schemas.microsoft.com/office/drawing/2014/main" id="{23DACB43-4DA2-4145-9FAB-C72B75EA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643" b="10159"/>
          <a:stretch/>
        </p:blipFill>
        <p:spPr bwMode="auto">
          <a:xfrm>
            <a:off x="3699478" y="5477188"/>
            <a:ext cx="1785597" cy="89155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loud Databases â Amazon Web Services (AWS)">
            <a:extLst>
              <a:ext uri="{FF2B5EF4-FFF2-40B4-BE49-F238E27FC236}">
                <a16:creationId xmlns:a16="http://schemas.microsoft.com/office/drawing/2014/main" id="{E112F4CA-1CFF-44D0-936B-CE3D18EB3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643" b="10159"/>
          <a:stretch/>
        </p:blipFill>
        <p:spPr bwMode="auto">
          <a:xfrm>
            <a:off x="5473977" y="5477188"/>
            <a:ext cx="1785597" cy="89155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loud Databases â Amazon Web Services (AWS)">
            <a:extLst>
              <a:ext uri="{FF2B5EF4-FFF2-40B4-BE49-F238E27FC236}">
                <a16:creationId xmlns:a16="http://schemas.microsoft.com/office/drawing/2014/main" id="{6F4403C9-4F55-475F-BA0E-3889EA2A7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643" b="10159"/>
          <a:stretch/>
        </p:blipFill>
        <p:spPr bwMode="auto">
          <a:xfrm>
            <a:off x="7258048" y="5471861"/>
            <a:ext cx="1785597" cy="89155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loud Databases â Amazon Web Services (AWS)">
            <a:extLst>
              <a:ext uri="{FF2B5EF4-FFF2-40B4-BE49-F238E27FC236}">
                <a16:creationId xmlns:a16="http://schemas.microsoft.com/office/drawing/2014/main" id="{F26199B7-A3E2-444C-B6C0-F57435D84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643" b="10159"/>
          <a:stretch/>
        </p:blipFill>
        <p:spPr bwMode="auto">
          <a:xfrm>
            <a:off x="8874467" y="5471861"/>
            <a:ext cx="1785597" cy="89155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CB647A-7C88-4552-8337-2C2B49EF3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6" y="960244"/>
            <a:ext cx="2562428" cy="262834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47F408D-225D-452B-A088-D27023906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666" y="651651"/>
            <a:ext cx="1514475" cy="2171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CE7389-5A97-4152-A26E-786714DF4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207" y="2052608"/>
            <a:ext cx="2725026" cy="61834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CBE428C-0FE4-446C-B3A5-966758EB3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74" y="960243"/>
            <a:ext cx="2816191" cy="89155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C2D71F5-4E17-43F7-96F8-41E410E66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5641" y="213074"/>
            <a:ext cx="2863282" cy="323850"/>
          </a:xfrm>
          <a:prstGeom prst="rect">
            <a:avLst/>
          </a:prstGeom>
        </p:spPr>
      </p:pic>
      <p:pic>
        <p:nvPicPr>
          <p:cNvPr id="23" name="Grafik 22" descr="Zahnräder">
            <a:extLst>
              <a:ext uri="{FF2B5EF4-FFF2-40B4-BE49-F238E27FC236}">
                <a16:creationId xmlns:a16="http://schemas.microsoft.com/office/drawing/2014/main" id="{14DD6CB7-3CEF-42DB-91C8-F7D30AF2A8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788444" y="4187051"/>
            <a:ext cx="673224" cy="673224"/>
          </a:xfrm>
          <a:prstGeom prst="rect">
            <a:avLst/>
          </a:prstGeom>
        </p:spPr>
      </p:pic>
      <p:pic>
        <p:nvPicPr>
          <p:cNvPr id="24" name="Grafik 23" descr="Zahnräder">
            <a:extLst>
              <a:ext uri="{FF2B5EF4-FFF2-40B4-BE49-F238E27FC236}">
                <a16:creationId xmlns:a16="http://schemas.microsoft.com/office/drawing/2014/main" id="{39194F99-8F42-42C0-BF8F-01A90AB5F8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9532" y="4187051"/>
            <a:ext cx="673224" cy="673224"/>
          </a:xfrm>
          <a:prstGeom prst="rect">
            <a:avLst/>
          </a:prstGeom>
        </p:spPr>
      </p:pic>
      <p:pic>
        <p:nvPicPr>
          <p:cNvPr id="25" name="Grafik 24" descr="Zahnräder">
            <a:extLst>
              <a:ext uri="{FF2B5EF4-FFF2-40B4-BE49-F238E27FC236}">
                <a16:creationId xmlns:a16="http://schemas.microsoft.com/office/drawing/2014/main" id="{111E5B1B-C97F-4692-BAEC-0173253E63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358880" y="4187051"/>
            <a:ext cx="673224" cy="673224"/>
          </a:xfrm>
          <a:prstGeom prst="rect">
            <a:avLst/>
          </a:prstGeom>
        </p:spPr>
      </p:pic>
      <p:pic>
        <p:nvPicPr>
          <p:cNvPr id="26" name="Grafik 25" descr="Zahnräder">
            <a:extLst>
              <a:ext uri="{FF2B5EF4-FFF2-40B4-BE49-F238E27FC236}">
                <a16:creationId xmlns:a16="http://schemas.microsoft.com/office/drawing/2014/main" id="{6B10C1CA-D54E-4357-AFA1-4ABF6DAA22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087072" y="4187051"/>
            <a:ext cx="673224" cy="673224"/>
          </a:xfrm>
          <a:prstGeom prst="rect">
            <a:avLst/>
          </a:prstGeom>
        </p:spPr>
      </p:pic>
      <p:pic>
        <p:nvPicPr>
          <p:cNvPr id="27" name="Grafik 26" descr="Zahnräder">
            <a:extLst>
              <a:ext uri="{FF2B5EF4-FFF2-40B4-BE49-F238E27FC236}">
                <a16:creationId xmlns:a16="http://schemas.microsoft.com/office/drawing/2014/main" id="{FC84A274-2313-4E34-96AD-235AED2187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624392" y="4187051"/>
            <a:ext cx="673224" cy="673224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1864DC09-D755-4D86-9519-44205F7A0E7E}"/>
              </a:ext>
            </a:extLst>
          </p:cNvPr>
          <p:cNvSpPr txBox="1"/>
          <p:nvPr/>
        </p:nvSpPr>
        <p:spPr>
          <a:xfrm>
            <a:off x="1883136" y="140348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227A67F-9C9D-4BE2-AF53-A59E605629D3}"/>
              </a:ext>
            </a:extLst>
          </p:cNvPr>
          <p:cNvSpPr txBox="1"/>
          <p:nvPr/>
        </p:nvSpPr>
        <p:spPr>
          <a:xfrm>
            <a:off x="3683336" y="140348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3040C0-5BC5-4C52-8087-B1A5DDC82AD7}"/>
              </a:ext>
            </a:extLst>
          </p:cNvPr>
          <p:cNvSpPr txBox="1"/>
          <p:nvPr/>
        </p:nvSpPr>
        <p:spPr>
          <a:xfrm>
            <a:off x="5483536" y="140348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E7C9315-67A0-420E-A141-E4D500B826EB}"/>
              </a:ext>
            </a:extLst>
          </p:cNvPr>
          <p:cNvSpPr txBox="1"/>
          <p:nvPr/>
        </p:nvSpPr>
        <p:spPr>
          <a:xfrm>
            <a:off x="7267144" y="140348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A30F34E-CDC0-4CF5-9401-18D50172A8AF}"/>
              </a:ext>
            </a:extLst>
          </p:cNvPr>
          <p:cNvSpPr txBox="1"/>
          <p:nvPr/>
        </p:nvSpPr>
        <p:spPr>
          <a:xfrm>
            <a:off x="8861836" y="140348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7D7FC73-EBD0-4A08-A344-3AF7E6B5052D}"/>
              </a:ext>
            </a:extLst>
          </p:cNvPr>
          <p:cNvSpPr txBox="1"/>
          <p:nvPr/>
        </p:nvSpPr>
        <p:spPr>
          <a:xfrm rot="16200000">
            <a:off x="1320771" y="5732974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Daten</a:t>
            </a:r>
            <a:endParaRPr lang="en-US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3BD39C-4585-4C70-8238-9A1DDAB50B5A}"/>
              </a:ext>
            </a:extLst>
          </p:cNvPr>
          <p:cNvSpPr txBox="1"/>
          <p:nvPr/>
        </p:nvSpPr>
        <p:spPr>
          <a:xfrm rot="16200000">
            <a:off x="1200919" y="2435326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27DE6FE-C88A-40D3-BE59-9CFFD5257416}"/>
              </a:ext>
            </a:extLst>
          </p:cNvPr>
          <p:cNvSpPr txBox="1"/>
          <p:nvPr/>
        </p:nvSpPr>
        <p:spPr>
          <a:xfrm rot="16200000">
            <a:off x="913297" y="4126909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Business-</a:t>
            </a:r>
            <a:r>
              <a:rPr lang="en-US" dirty="0" err="1"/>
              <a:t>Logik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6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01684 0.3166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158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08138 0.0798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6" y="39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04844 0.1900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2" y="949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0.09401 0.0402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201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-0.03906 0.17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875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4" grpId="0"/>
      <p:bldP spid="3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C60A6F5-1FF1-41E5-A13D-71B816DA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MicroServices</a:t>
            </a:r>
            <a:r>
              <a:rPr lang="de-DE" dirty="0"/>
              <a:t>: Idee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3DDA31-7BCF-48A9-B11F-EFDAB7C0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300" y="1637308"/>
            <a:ext cx="10513168" cy="4594820"/>
          </a:xfrm>
        </p:spPr>
        <p:txBody>
          <a:bodyPr/>
          <a:lstStyle/>
          <a:p>
            <a:r>
              <a:rPr lang="de-DE" dirty="0"/>
              <a:t>Jede </a:t>
            </a:r>
            <a:r>
              <a:rPr lang="de-DE" i="1" dirty="0">
                <a:solidFill>
                  <a:schemeClr val="accent2">
                    <a:lumMod val="75000"/>
                  </a:schemeClr>
                </a:solidFill>
              </a:rPr>
              <a:t>fachliche</a:t>
            </a:r>
            <a:r>
              <a:rPr lang="de-DE" dirty="0"/>
              <a:t> Funktion in einen </a:t>
            </a:r>
            <a:r>
              <a:rPr lang="de-DE" i="1" dirty="0">
                <a:solidFill>
                  <a:schemeClr val="accent2">
                    <a:lumMod val="75000"/>
                  </a:schemeClr>
                </a:solidFill>
              </a:rPr>
              <a:t>autonomen, unabhängigen Subsystem</a:t>
            </a:r>
            <a:r>
              <a:rPr lang="de-DE" dirty="0"/>
              <a:t> modularisieren</a:t>
            </a:r>
          </a:p>
          <a:p>
            <a:r>
              <a:rPr lang="de-DE" dirty="0"/>
              <a:t>Jeder Service bietet die </a:t>
            </a:r>
            <a:r>
              <a:rPr lang="de-DE" i="1" dirty="0">
                <a:solidFill>
                  <a:schemeClr val="accent2">
                    <a:lumMod val="75000"/>
                  </a:schemeClr>
                </a:solidFill>
              </a:rPr>
              <a:t>vollständige</a:t>
            </a:r>
            <a:r>
              <a:rPr lang="de-DE" dirty="0"/>
              <a:t> Funktionalität für die jeweilige fachliche Aufgabe an</a:t>
            </a:r>
          </a:p>
          <a:p>
            <a:pPr lvl="1"/>
            <a:r>
              <a:rPr lang="de-DE" sz="2600" dirty="0"/>
              <a:t>Alle </a:t>
            </a:r>
            <a:r>
              <a:rPr lang="de-DE" sz="2600" i="1" dirty="0">
                <a:solidFill>
                  <a:schemeClr val="accent2">
                    <a:lumMod val="75000"/>
                  </a:schemeClr>
                </a:solidFill>
              </a:rPr>
              <a:t>Daten</a:t>
            </a:r>
            <a:r>
              <a:rPr lang="de-DE" sz="2600" dirty="0"/>
              <a:t>, die hierfür notwendig sind</a:t>
            </a:r>
          </a:p>
          <a:p>
            <a:pPr lvl="1"/>
            <a:r>
              <a:rPr lang="de-DE" sz="2600" dirty="0"/>
              <a:t>Gesamte </a:t>
            </a:r>
            <a:r>
              <a:rPr lang="de-DE" sz="2600" i="1" dirty="0">
                <a:solidFill>
                  <a:schemeClr val="accent2">
                    <a:lumMod val="75000"/>
                  </a:schemeClr>
                </a:solidFill>
              </a:rPr>
              <a:t>Business-Logik</a:t>
            </a:r>
            <a:r>
              <a:rPr lang="de-DE" sz="2600" dirty="0"/>
              <a:t> für die Aufgabe</a:t>
            </a:r>
          </a:p>
          <a:p>
            <a:pPr lvl="1"/>
            <a:r>
              <a:rPr lang="de-DE" sz="2600" dirty="0"/>
              <a:t>Alle </a:t>
            </a:r>
            <a:r>
              <a:rPr lang="de-DE" sz="2600" i="1" dirty="0">
                <a:solidFill>
                  <a:schemeClr val="accent2">
                    <a:lumMod val="75000"/>
                  </a:schemeClr>
                </a:solidFill>
              </a:rPr>
              <a:t>Sichten</a:t>
            </a:r>
            <a:r>
              <a:rPr lang="de-DE" sz="2600" dirty="0"/>
              <a:t> und </a:t>
            </a:r>
            <a:r>
              <a:rPr lang="de-DE" sz="2600" i="1" dirty="0">
                <a:solidFill>
                  <a:schemeClr val="accent2">
                    <a:lumMod val="75000"/>
                  </a:schemeClr>
                </a:solidFill>
              </a:rPr>
              <a:t>Interaktionsmöglichkeiten</a:t>
            </a:r>
          </a:p>
          <a:p>
            <a:r>
              <a:rPr lang="de-DE" dirty="0"/>
              <a:t>Teamzusammensetzung ideal für agile Entwicklung</a:t>
            </a:r>
          </a:p>
          <a:p>
            <a:pPr lvl="1"/>
            <a:r>
              <a:rPr lang="de-DE" dirty="0"/>
              <a:t>Fachexperte, Entwickler, Tester,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34C7D0-9DCE-40D5-B6FA-93B75CA4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7215D7F-C938-4BD7-929E-D71957F091FB}"/>
              </a:ext>
            </a:extLst>
          </p:cNvPr>
          <p:cNvSpPr/>
          <p:nvPr/>
        </p:nvSpPr>
        <p:spPr>
          <a:xfrm>
            <a:off x="4007768" y="5979964"/>
            <a:ext cx="741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i="1" dirty="0">
                <a:solidFill>
                  <a:srgbClr val="5B2858"/>
                </a:solidFill>
                <a:latin typeface="OpenSans"/>
              </a:rPr>
              <a:t>Any organization that designs a system (defined broadly) will produce a design whose structure is a copy of the organization's communication structure.  -- Melvyn Conway, 1967</a:t>
            </a:r>
          </a:p>
        </p:txBody>
      </p:sp>
    </p:spTree>
    <p:extLst>
      <p:ext uri="{BB962C8B-B14F-4D97-AF65-F5344CB8AC3E}">
        <p14:creationId xmlns:p14="http://schemas.microsoft.com/office/powerpoint/2010/main" val="338400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814DFE8-DFAC-46F6-9518-0D59EFFE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</a:t>
            </a:r>
            <a:r>
              <a:rPr lang="en-US" dirty="0" err="1"/>
              <a:t>MicroService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Softwaresystem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6C6C8A-9964-4E6A-B2A6-3C5174FD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703" y="1639793"/>
            <a:ext cx="10513168" cy="4594820"/>
          </a:xfrm>
        </p:spPr>
        <p:txBody>
          <a:bodyPr/>
          <a:lstStyle/>
          <a:p>
            <a:r>
              <a:rPr lang="de-DE" dirty="0"/>
              <a:t>Anwendung besteht aus einer Menge an </a:t>
            </a:r>
            <a:r>
              <a:rPr lang="de-DE" dirty="0" err="1"/>
              <a:t>MicroServices</a:t>
            </a:r>
            <a:endParaRPr lang="de-DE" dirty="0"/>
          </a:p>
          <a:p>
            <a:pPr lvl="1"/>
            <a:r>
              <a:rPr lang="de-DE" dirty="0"/>
              <a:t>Jeder hat eigene Prozesse und Daten</a:t>
            </a:r>
          </a:p>
          <a:p>
            <a:pPr lvl="1"/>
            <a:r>
              <a:rPr lang="de-DE" dirty="0"/>
              <a:t>Leichtgewichtige Kommunikation (meist REST-API)</a:t>
            </a:r>
          </a:p>
          <a:p>
            <a:pPr lvl="1"/>
            <a:r>
              <a:rPr lang="de-DE" dirty="0"/>
              <a:t>Unabhängig voneinander auslieferbar, testbar, entwickelbar</a:t>
            </a:r>
          </a:p>
          <a:p>
            <a:r>
              <a:rPr lang="de-DE" dirty="0"/>
              <a:t>Maximale Unabhängigkeit der </a:t>
            </a:r>
            <a:r>
              <a:rPr lang="de-DE" dirty="0" err="1"/>
              <a:t>MicroServices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644A9E-8660-41AE-8289-47512F61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9E65F-C705-4A9F-A5D4-548A93F1146E}"/>
              </a:ext>
            </a:extLst>
          </p:cNvPr>
          <p:cNvGrpSpPr/>
          <p:nvPr/>
        </p:nvGrpSpPr>
        <p:grpSpPr>
          <a:xfrm>
            <a:off x="2585279" y="3982534"/>
            <a:ext cx="1785597" cy="2637445"/>
            <a:chOff x="370236" y="4040132"/>
            <a:chExt cx="1785597" cy="2637445"/>
          </a:xfrm>
        </p:grpSpPr>
        <p:sp>
          <p:nvSpPr>
            <p:cNvPr id="7" name="Würfel 13">
              <a:extLst>
                <a:ext uri="{FF2B5EF4-FFF2-40B4-BE49-F238E27FC236}">
                  <a16:creationId xmlns:a16="http://schemas.microsoft.com/office/drawing/2014/main" id="{FE1D4EB8-4D41-4775-8B40-33FF194C374E}"/>
                </a:ext>
              </a:extLst>
            </p:cNvPr>
            <p:cNvSpPr/>
            <p:nvPr/>
          </p:nvSpPr>
          <p:spPr>
            <a:xfrm>
              <a:off x="409322" y="4040132"/>
              <a:ext cx="1479833" cy="2637445"/>
            </a:xfrm>
            <a:prstGeom prst="cube">
              <a:avLst>
                <a:gd name="adj" fmla="val 0"/>
              </a:avLst>
            </a:prstGeom>
            <a:noFill/>
            <a:ln w="76200" cmpd="sng">
              <a:solidFill>
                <a:srgbClr val="3DFF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Produkt-katalog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pic>
          <p:nvPicPr>
            <p:cNvPr id="8" name="Picture 4" descr="Cloud Databases â Amazon Web Services (AWS)">
              <a:extLst>
                <a:ext uri="{FF2B5EF4-FFF2-40B4-BE49-F238E27FC236}">
                  <a16:creationId xmlns:a16="http://schemas.microsoft.com/office/drawing/2014/main" id="{2CC3C5F1-0D28-4037-88B9-7DEF4ECBB4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9643" b="10159"/>
            <a:stretch/>
          </p:blipFill>
          <p:spPr bwMode="auto">
            <a:xfrm>
              <a:off x="370236" y="5746994"/>
              <a:ext cx="1785597" cy="891558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77B75D8-F828-427D-A13C-8DE7F2E7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26" y="4096402"/>
              <a:ext cx="936102" cy="960182"/>
            </a:xfrm>
            <a:prstGeom prst="rect">
              <a:avLst/>
            </a:prstGeom>
          </p:spPr>
        </p:pic>
        <p:pic>
          <p:nvPicPr>
            <p:cNvPr id="10" name="Grafik 9" descr="Zahnräder">
              <a:extLst>
                <a:ext uri="{FF2B5EF4-FFF2-40B4-BE49-F238E27FC236}">
                  <a16:creationId xmlns:a16="http://schemas.microsoft.com/office/drawing/2014/main" id="{16B450B4-F348-43A3-8F13-2CAEEC4A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6382" y="5272499"/>
              <a:ext cx="673224" cy="673224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9E063E2-DA34-4131-AD07-C09AB3D47D57}"/>
              </a:ext>
            </a:extLst>
          </p:cNvPr>
          <p:cNvGrpSpPr/>
          <p:nvPr/>
        </p:nvGrpSpPr>
        <p:grpSpPr>
          <a:xfrm>
            <a:off x="7807667" y="3976341"/>
            <a:ext cx="1785597" cy="2701236"/>
            <a:chOff x="3560028" y="4040132"/>
            <a:chExt cx="1785597" cy="2701236"/>
          </a:xfrm>
        </p:grpSpPr>
        <p:pic>
          <p:nvPicPr>
            <p:cNvPr id="12" name="Picture 4" descr="Cloud Databases â Amazon Web Services (AWS)">
              <a:extLst>
                <a:ext uri="{FF2B5EF4-FFF2-40B4-BE49-F238E27FC236}">
                  <a16:creationId xmlns:a16="http://schemas.microsoft.com/office/drawing/2014/main" id="{9131FA87-D2B2-41C2-8F4D-71741904F6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9643" b="10159"/>
            <a:stretch/>
          </p:blipFill>
          <p:spPr bwMode="auto">
            <a:xfrm>
              <a:off x="3560028" y="5809963"/>
              <a:ext cx="1785597" cy="891558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6E571FA-51FE-48BB-82B4-297A540F8CA7}"/>
                </a:ext>
              </a:extLst>
            </p:cNvPr>
            <p:cNvGrpSpPr/>
            <p:nvPr/>
          </p:nvGrpSpPr>
          <p:grpSpPr>
            <a:xfrm>
              <a:off x="3566774" y="4040132"/>
              <a:ext cx="1639837" cy="2701236"/>
              <a:chOff x="3566774" y="4040132"/>
              <a:chExt cx="1639837" cy="2701236"/>
            </a:xfrm>
          </p:grpSpPr>
          <p:sp>
            <p:nvSpPr>
              <p:cNvPr id="11" name="Würfel 15">
                <a:extLst>
                  <a:ext uri="{FF2B5EF4-FFF2-40B4-BE49-F238E27FC236}">
                    <a16:creationId xmlns:a16="http://schemas.microsoft.com/office/drawing/2014/main" id="{E0E58B46-ADEF-4D94-B670-EA95798FF24B}"/>
                  </a:ext>
                </a:extLst>
              </p:cNvPr>
              <p:cNvSpPr/>
              <p:nvPr/>
            </p:nvSpPr>
            <p:spPr>
              <a:xfrm>
                <a:off x="3566774" y="4040132"/>
                <a:ext cx="1500823" cy="2701236"/>
              </a:xfrm>
              <a:prstGeom prst="cube">
                <a:avLst>
                  <a:gd name="adj" fmla="val 0"/>
                </a:avLst>
              </a:prstGeom>
              <a:noFill/>
              <a:ln w="76200" cmpd="sng">
                <a:solidFill>
                  <a:srgbClr val="005C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000000"/>
                    </a:solidFill>
                  </a:rPr>
                  <a:t>Preis und Lieferung</a:t>
                </a:r>
              </a:p>
            </p:txBody>
          </p:sp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12702EB5-988A-48F2-9414-B01A921C3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0588" y="4191294"/>
                <a:ext cx="1358141" cy="565290"/>
              </a:xfrm>
              <a:prstGeom prst="rect">
                <a:avLst/>
              </a:prstGeom>
            </p:spPr>
          </p:pic>
          <p:pic>
            <p:nvPicPr>
              <p:cNvPr id="14" name="Grafik 13" descr="Zahnräder">
                <a:extLst>
                  <a:ext uri="{FF2B5EF4-FFF2-40B4-BE49-F238E27FC236}">
                    <a16:creationId xmlns:a16="http://schemas.microsoft.com/office/drawing/2014/main" id="{A33036B4-4BE0-4630-A8B6-78D26CD6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33387" y="5358854"/>
                <a:ext cx="673224" cy="673224"/>
              </a:xfrm>
              <a:prstGeom prst="rect">
                <a:avLst/>
              </a:prstGeom>
            </p:spPr>
          </p:pic>
        </p:grpSp>
      </p:grpSp>
      <p:pic>
        <p:nvPicPr>
          <p:cNvPr id="14340" name="Picture 4" descr="Java | LIVE HACKING">
            <a:extLst>
              <a:ext uri="{FF2B5EF4-FFF2-40B4-BE49-F238E27FC236}">
                <a16:creationId xmlns:a16="http://schemas.microsoft.com/office/drawing/2014/main" id="{B1D22326-0EC7-4FE3-8F85-A26DD451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42" y="4804832"/>
            <a:ext cx="841486" cy="8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Download PHP">
            <a:extLst>
              <a:ext uri="{FF2B5EF4-FFF2-40B4-BE49-F238E27FC236}">
                <a16:creationId xmlns:a16="http://schemas.microsoft.com/office/drawing/2014/main" id="{5E247354-294C-46DE-846D-80652003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954" y="4920140"/>
            <a:ext cx="749846" cy="74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5B195E5-D3D7-4482-9B91-E5AC8E429398}"/>
              </a:ext>
            </a:extLst>
          </p:cNvPr>
          <p:cNvSpPr txBox="1"/>
          <p:nvPr/>
        </p:nvSpPr>
        <p:spPr>
          <a:xfrm rot="16200000">
            <a:off x="3807057" y="5053514"/>
            <a:ext cx="101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REST-API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A5F7AF-092C-4CB0-BDCF-3A0B5BFDB798}"/>
              </a:ext>
            </a:extLst>
          </p:cNvPr>
          <p:cNvSpPr txBox="1"/>
          <p:nvPr/>
        </p:nvSpPr>
        <p:spPr>
          <a:xfrm rot="5400000">
            <a:off x="7078035" y="5110397"/>
            <a:ext cx="101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REST-API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17FEC2C-1A2C-48B1-94DC-7BB51DF1C8D2}"/>
              </a:ext>
            </a:extLst>
          </p:cNvPr>
          <p:cNvCxnSpPr/>
          <p:nvPr/>
        </p:nvCxnSpPr>
        <p:spPr>
          <a:xfrm>
            <a:off x="4655840" y="5214900"/>
            <a:ext cx="252028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C450EB6-1475-4281-B83C-3537F1372892}"/>
              </a:ext>
            </a:extLst>
          </p:cNvPr>
          <p:cNvSpPr txBox="1"/>
          <p:nvPr/>
        </p:nvSpPr>
        <p:spPr>
          <a:xfrm>
            <a:off x="5138875" y="4779260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HTTP, JSON, etc.</a:t>
            </a:r>
          </a:p>
        </p:txBody>
      </p:sp>
      <p:pic>
        <p:nvPicPr>
          <p:cNvPr id="14344" name="Picture 8" descr="Getting Started With Vue.js 2.0 in 2017 (Video)">
            <a:extLst>
              <a:ext uri="{FF2B5EF4-FFF2-40B4-BE49-F238E27FC236}">
                <a16:creationId xmlns:a16="http://schemas.microsoft.com/office/drawing/2014/main" id="{AD34A385-76E7-4E56-BDEE-A63B9E7F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955" y="3987732"/>
            <a:ext cx="749847" cy="74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Lazy Load Angular Modules with the Router from ...">
            <a:extLst>
              <a:ext uri="{FF2B5EF4-FFF2-40B4-BE49-F238E27FC236}">
                <a16:creationId xmlns:a16="http://schemas.microsoft.com/office/drawing/2014/main" id="{D27519CC-95BA-40BC-A09E-429DDA604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99" y="4038803"/>
            <a:ext cx="618714" cy="61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Oracle PL SQL Programming - Socket Connection - opencodez">
            <a:extLst>
              <a:ext uri="{FF2B5EF4-FFF2-40B4-BE49-F238E27FC236}">
                <a16:creationId xmlns:a16="http://schemas.microsoft.com/office/drawing/2014/main" id="{60C24F31-558A-40CC-9D8F-06275520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474" y="5930478"/>
            <a:ext cx="817169" cy="44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MySQL - Wikipedia">
            <a:extLst>
              <a:ext uri="{FF2B5EF4-FFF2-40B4-BE49-F238E27FC236}">
                <a16:creationId xmlns:a16="http://schemas.microsoft.com/office/drawing/2014/main" id="{B9F6ABEE-B680-4215-836E-0CAB33E8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250" y="5987915"/>
            <a:ext cx="952649" cy="4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36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648170-A854-4DC6-A90D-67768375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 vs.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F11DB7-587A-4E7D-ADF1-411E62B2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77</a:t>
            </a:fld>
            <a:endParaRPr lang="de-DE"/>
          </a:p>
        </p:txBody>
      </p:sp>
      <p:pic>
        <p:nvPicPr>
          <p:cNvPr id="13314" name="Picture 2" descr="https://martinfowler.com/articles/microservices/images/sketch.png">
            <a:extLst>
              <a:ext uri="{FF2B5EF4-FFF2-40B4-BE49-F238E27FC236}">
                <a16:creationId xmlns:a16="http://schemas.microsoft.com/office/drawing/2014/main" id="{061474DF-D152-4B49-8D7C-D9E6953C0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563857"/>
            <a:ext cx="6487950" cy="396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2E0E971-0444-45C0-99CA-097F48B1E270}"/>
              </a:ext>
            </a:extLst>
          </p:cNvPr>
          <p:cNvSpPr/>
          <p:nvPr/>
        </p:nvSpPr>
        <p:spPr>
          <a:xfrm>
            <a:off x="2135560" y="2447276"/>
            <a:ext cx="2448272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9B830E-858C-415C-AE1B-3429761FC844}"/>
              </a:ext>
            </a:extLst>
          </p:cNvPr>
          <p:cNvSpPr/>
          <p:nvPr/>
        </p:nvSpPr>
        <p:spPr>
          <a:xfrm>
            <a:off x="5447928" y="2447276"/>
            <a:ext cx="2448272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70E624-5A8E-44A1-BDAA-6ECEEDDB6116}"/>
              </a:ext>
            </a:extLst>
          </p:cNvPr>
          <p:cNvSpPr/>
          <p:nvPr/>
        </p:nvSpPr>
        <p:spPr>
          <a:xfrm>
            <a:off x="6528049" y="3527397"/>
            <a:ext cx="1628625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164A538-CE4D-4D04-8384-CD0B44524696}"/>
              </a:ext>
            </a:extLst>
          </p:cNvPr>
          <p:cNvSpPr txBox="1"/>
          <p:nvPr/>
        </p:nvSpPr>
        <p:spPr>
          <a:xfrm>
            <a:off x="6662829" y="6487452"/>
            <a:ext cx="1943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by James Lewis &amp; Martin Fowler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425BE10-BCE2-486C-9DD2-3EA804A23B5F}"/>
              </a:ext>
            </a:extLst>
          </p:cNvPr>
          <p:cNvSpPr txBox="1"/>
          <p:nvPr/>
        </p:nvSpPr>
        <p:spPr>
          <a:xfrm rot="16200000">
            <a:off x="1120394" y="396597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Monolith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EFC94CA-7CE4-43DC-9F09-9396917807FE}"/>
              </a:ext>
            </a:extLst>
          </p:cNvPr>
          <p:cNvSpPr txBox="1"/>
          <p:nvPr/>
        </p:nvSpPr>
        <p:spPr>
          <a:xfrm rot="5400000">
            <a:off x="9426319" y="3987177"/>
            <a:ext cx="193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MicroServices</a:t>
            </a:r>
            <a:endParaRPr lang="en-US" sz="24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F88ECDC-95A2-4DAC-9C2B-F5205BD600B2}"/>
              </a:ext>
            </a:extLst>
          </p:cNvPr>
          <p:cNvCxnSpPr>
            <a:cxnSpLocks/>
          </p:cNvCxnSpPr>
          <p:nvPr/>
        </p:nvCxnSpPr>
        <p:spPr>
          <a:xfrm>
            <a:off x="5015880" y="2267780"/>
            <a:ext cx="0" cy="358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7B2946FC-2707-49CA-A673-F8C9D935CFFA}"/>
              </a:ext>
            </a:extLst>
          </p:cNvPr>
          <p:cNvSpPr txBox="1"/>
          <p:nvPr/>
        </p:nvSpPr>
        <p:spPr>
          <a:xfrm>
            <a:off x="3791744" y="1437388"/>
            <a:ext cx="3024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Änderung an einem Teil bedarf Bauen und Ausliefern des gesamten Systems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9492A7-A92C-481C-AFBD-CDA0531BA2F4}"/>
              </a:ext>
            </a:extLst>
          </p:cNvPr>
          <p:cNvSpPr txBox="1"/>
          <p:nvPr/>
        </p:nvSpPr>
        <p:spPr>
          <a:xfrm>
            <a:off x="7248126" y="1437388"/>
            <a:ext cx="3024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Unabhängiges entwickeln, testen, bauen, ausliefern einzelner Teile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2BC9C89-0737-4DBD-8B0E-37432694CADB}"/>
              </a:ext>
            </a:extLst>
          </p:cNvPr>
          <p:cNvCxnSpPr>
            <a:cxnSpLocks/>
          </p:cNvCxnSpPr>
          <p:nvPr/>
        </p:nvCxnSpPr>
        <p:spPr>
          <a:xfrm>
            <a:off x="3588498" y="3672460"/>
            <a:ext cx="0" cy="358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34436CB-B92B-4E08-8157-6935BCD23EFF}"/>
              </a:ext>
            </a:extLst>
          </p:cNvPr>
          <p:cNvSpPr txBox="1"/>
          <p:nvPr/>
        </p:nvSpPr>
        <p:spPr>
          <a:xfrm>
            <a:off x="2279577" y="3184421"/>
            <a:ext cx="302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Skalierung betrifft alle Systemteile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8D533CD-E436-4C6D-8FF9-461024AF550F}"/>
              </a:ext>
            </a:extLst>
          </p:cNvPr>
          <p:cNvCxnSpPr>
            <a:cxnSpLocks/>
          </p:cNvCxnSpPr>
          <p:nvPr/>
        </p:nvCxnSpPr>
        <p:spPr>
          <a:xfrm>
            <a:off x="7268137" y="3760229"/>
            <a:ext cx="0" cy="358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C86E56C-8871-46DF-A8EB-8589EDB03DBC}"/>
              </a:ext>
            </a:extLst>
          </p:cNvPr>
          <p:cNvSpPr txBox="1"/>
          <p:nvPr/>
        </p:nvSpPr>
        <p:spPr>
          <a:xfrm>
            <a:off x="5959219" y="3190011"/>
            <a:ext cx="366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Skalierung von nur </a:t>
            </a:r>
            <a:br>
              <a:rPr lang="de-DE" dirty="0"/>
            </a:br>
            <a:r>
              <a:rPr lang="de-DE" dirty="0"/>
              <a:t>tatsächlich überlasteten Funktionen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621DF1D-02FB-4E01-9F19-09FC058B5EE0}"/>
              </a:ext>
            </a:extLst>
          </p:cNvPr>
          <p:cNvCxnSpPr>
            <a:cxnSpLocks/>
          </p:cNvCxnSpPr>
          <p:nvPr/>
        </p:nvCxnSpPr>
        <p:spPr>
          <a:xfrm flipH="1" flipV="1">
            <a:off x="8474603" y="4647091"/>
            <a:ext cx="579679" cy="7294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E1C83AAD-6E33-4B01-9F51-72216652629F}"/>
              </a:ext>
            </a:extLst>
          </p:cNvPr>
          <p:cNvSpPr txBox="1"/>
          <p:nvPr/>
        </p:nvSpPr>
        <p:spPr>
          <a:xfrm>
            <a:off x="8904309" y="5444003"/>
            <a:ext cx="2304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Austausch von einzelnen Services möglich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413C5BA-CFD8-4CF6-B04F-412E12AC061B}"/>
              </a:ext>
            </a:extLst>
          </p:cNvPr>
          <p:cNvCxnSpPr>
            <a:cxnSpLocks/>
          </p:cNvCxnSpPr>
          <p:nvPr/>
        </p:nvCxnSpPr>
        <p:spPr>
          <a:xfrm flipH="1" flipV="1">
            <a:off x="7221175" y="4604699"/>
            <a:ext cx="1683134" cy="7718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49766F06-E439-4994-A9AD-42EF6C59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2597296"/>
            <a:ext cx="1034052" cy="922784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A7A13E9-7361-4815-A654-D08AD25ABF02}"/>
              </a:ext>
            </a:extLst>
          </p:cNvPr>
          <p:cNvCxnSpPr>
            <a:cxnSpLocks/>
          </p:cNvCxnSpPr>
          <p:nvPr/>
        </p:nvCxnSpPr>
        <p:spPr>
          <a:xfrm>
            <a:off x="8472262" y="2267780"/>
            <a:ext cx="0" cy="358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90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1" grpId="0"/>
      <p:bldP spid="23" grpId="0"/>
      <p:bldP spid="2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F3E46CE-EFA5-4EDA-92DF-326FBCCA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Erfahrungen</a:t>
            </a:r>
            <a:r>
              <a:rPr lang="en-US" dirty="0"/>
              <a:t> </a:t>
            </a:r>
            <a:r>
              <a:rPr lang="en-US" dirty="0" err="1"/>
              <a:t>Ihrer</a:t>
            </a:r>
            <a:r>
              <a:rPr lang="en-US" dirty="0"/>
              <a:t> </a:t>
            </a:r>
            <a:r>
              <a:rPr lang="en-US" dirty="0" err="1"/>
              <a:t>VorgängerInnen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D28DE7-0F29-4E09-A059-AD7FDAFB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  <p:pic>
        <p:nvPicPr>
          <p:cNvPr id="7" name="Inhaltsplatzhalter 5">
            <a:extLst>
              <a:ext uri="{FF2B5EF4-FFF2-40B4-BE49-F238E27FC236}">
                <a16:creationId xmlns:a16="http://schemas.microsoft.com/office/drawing/2014/main" id="{804928E2-BA13-4E75-B691-D4AD636EA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" r="3587" b="20800"/>
          <a:stretch/>
        </p:blipFill>
        <p:spPr>
          <a:xfrm>
            <a:off x="1935164" y="1589410"/>
            <a:ext cx="845721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7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59EF3FD-C26F-42F1-BF9D-F20B5BAF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 in der Praxis?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71C99E-20C9-48A1-A130-56CD03E3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79</a:t>
            </a:fld>
            <a:endParaRPr lang="de-DE"/>
          </a:p>
        </p:txBody>
      </p:sp>
      <p:pic>
        <p:nvPicPr>
          <p:cNvPr id="8" name="Picture 4" descr="Bildergebnis fÃ¼r amazon">
            <a:extLst>
              <a:ext uri="{FF2B5EF4-FFF2-40B4-BE49-F238E27FC236}">
                <a16:creationId xmlns:a16="http://schemas.microsoft.com/office/drawing/2014/main" id="{68239046-921C-4966-BD76-C8B8BDB4F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6" t="36691" r="20750" b="37059"/>
          <a:stretch/>
        </p:blipFill>
        <p:spPr bwMode="auto">
          <a:xfrm>
            <a:off x="1847528" y="2132856"/>
            <a:ext cx="2520280" cy="85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Netflix Media Center">
            <a:extLst>
              <a:ext uri="{FF2B5EF4-FFF2-40B4-BE49-F238E27FC236}">
                <a16:creationId xmlns:a16="http://schemas.microsoft.com/office/drawing/2014/main" id="{5E0536B2-D36C-4D49-B8DF-A3C63488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590732"/>
            <a:ext cx="2873896" cy="161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The Guardian Nigeria Newspaper â Nigeria and World News">
            <a:extLst>
              <a:ext uri="{FF2B5EF4-FFF2-40B4-BE49-F238E27FC236}">
                <a16:creationId xmlns:a16="http://schemas.microsoft.com/office/drawing/2014/main" id="{758462D7-6057-4D9F-B550-9C20F14AF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358613"/>
            <a:ext cx="3491880" cy="183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Bildergebnis fÃ¼r rewe digital">
            <a:extLst>
              <a:ext uri="{FF2B5EF4-FFF2-40B4-BE49-F238E27FC236}">
                <a16:creationId xmlns:a16="http://schemas.microsoft.com/office/drawing/2014/main" id="{6B380902-4AE6-44B6-9DE6-C02D49D3B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3358612"/>
            <a:ext cx="2835994" cy="131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Bildergebnis fÃ¼r zalando">
            <a:extLst>
              <a:ext uri="{FF2B5EF4-FFF2-40B4-BE49-F238E27FC236}">
                <a16:creationId xmlns:a16="http://schemas.microsoft.com/office/drawing/2014/main" id="{A3262B42-DA6D-42E0-97CF-41CD4B96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026" y="1698895"/>
            <a:ext cx="2704000" cy="15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Bildergebnis fÃ¼r uber">
            <a:extLst>
              <a:ext uri="{FF2B5EF4-FFF2-40B4-BE49-F238E27FC236}">
                <a16:creationId xmlns:a16="http://schemas.microsoft.com/office/drawing/2014/main" id="{16F67190-0393-47AF-8829-06BA4C69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09" y="3214026"/>
            <a:ext cx="3150121" cy="6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Bildergebnis fÃ¼r ebay">
            <a:extLst>
              <a:ext uri="{FF2B5EF4-FFF2-40B4-BE49-F238E27FC236}">
                <a16:creationId xmlns:a16="http://schemas.microsoft.com/office/drawing/2014/main" id="{8008311A-0BF7-46FE-9364-EAC91148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5191850"/>
            <a:ext cx="2843808" cy="11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Bildergebnis fÃ¼r jug saxony day 2018">
            <a:extLst>
              <a:ext uri="{FF2B5EF4-FFF2-40B4-BE49-F238E27FC236}">
                <a16:creationId xmlns:a16="http://schemas.microsoft.com/office/drawing/2014/main" id="{324DC945-2CDD-4BEE-A2CA-D25A364ED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42" y="4870311"/>
            <a:ext cx="3834685" cy="169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Nach der Modellierung werden Methoden definiert und zu Klassen zugeordnet sowie die Kommunikation zwischen den Objekten festgelegt, um die spezifizierten Anforderungen zu erfüllen.</a:t>
            </a:r>
          </a:p>
          <a:p>
            <a:endParaRPr lang="de-DE" dirty="0"/>
          </a:p>
          <a:p>
            <a:r>
              <a:rPr lang="de-DE" dirty="0"/>
              <a:t>Wie genau?</a:t>
            </a:r>
          </a:p>
          <a:p>
            <a:pPr lvl="1"/>
            <a:r>
              <a:rPr lang="de-DE" dirty="0"/>
              <a:t>Welche Methode kommt wohin?</a:t>
            </a:r>
          </a:p>
          <a:p>
            <a:pPr lvl="1"/>
            <a:r>
              <a:rPr lang="de-DE" dirty="0"/>
              <a:t>Wie sollen die Objekte interagieren?</a:t>
            </a:r>
          </a:p>
          <a:p>
            <a:pPr lvl="1"/>
            <a:r>
              <a:rPr lang="en-US" dirty="0" err="1"/>
              <a:t>Wichtige</a:t>
            </a:r>
            <a:r>
              <a:rPr lang="en-US" dirty="0"/>
              <a:t>, </a:t>
            </a:r>
            <a:r>
              <a:rPr lang="en-US" dirty="0" err="1"/>
              <a:t>kritische</a:t>
            </a:r>
            <a:r>
              <a:rPr lang="en-US" dirty="0"/>
              <a:t>, </a:t>
            </a:r>
            <a:r>
              <a:rPr lang="en-US" dirty="0" err="1"/>
              <a:t>nicht-triviale</a:t>
            </a:r>
            <a:r>
              <a:rPr lang="en-US" dirty="0"/>
              <a:t> </a:t>
            </a:r>
            <a:r>
              <a:rPr lang="en-US" dirty="0" err="1"/>
              <a:t>Fragestellung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2B89C7-3C7D-4CA9-9E8A-A6FB93B44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sind mögliche Nachteile einer </a:t>
            </a:r>
            <a:r>
              <a:rPr lang="de-DE" dirty="0" err="1"/>
              <a:t>MicroService</a:t>
            </a:r>
            <a:r>
              <a:rPr lang="de-DE" dirty="0"/>
              <a:t> Architektur?</a:t>
            </a:r>
          </a:p>
          <a:p>
            <a:r>
              <a:rPr lang="de-DE" dirty="0"/>
              <a:t>Welche Besonderheiten und Voraussetzungen sollten beim Einsatz dieser Architektur betrachtet werden?</a:t>
            </a:r>
          </a:p>
          <a:p>
            <a:pPr lvl="1"/>
            <a:r>
              <a:rPr lang="de-DE" dirty="0" err="1"/>
              <a:t>MicroServices</a:t>
            </a:r>
            <a:r>
              <a:rPr lang="de-DE" dirty="0"/>
              <a:t> für Word oder Virenscanner?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56FB82-B1A2-4A01-A95A-18BED29F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1AC4F5-6E14-443E-889F-0994D16F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Kritische Diskussion</a:t>
            </a:r>
          </a:p>
        </p:txBody>
      </p:sp>
    </p:spTree>
    <p:extLst>
      <p:ext uri="{BB962C8B-B14F-4D97-AF65-F5344CB8AC3E}">
        <p14:creationId xmlns:p14="http://schemas.microsoft.com/office/powerpoint/2010/main" val="16067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7E894C3-E84B-4704-A9E0-88157F50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Nachteile von MicroServices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8A84A4-98F0-4A35-9CF3-B936ECF8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Benötigt richtigen „</a:t>
            </a:r>
            <a:r>
              <a:rPr lang="de-DE" dirty="0" err="1"/>
              <a:t>Mindset</a:t>
            </a:r>
            <a:r>
              <a:rPr lang="de-DE" dirty="0"/>
              <a:t>“ der Entwickler und klare Definition von eines </a:t>
            </a:r>
            <a:r>
              <a:rPr lang="de-DE" dirty="0" err="1"/>
              <a:t>MicroServices</a:t>
            </a:r>
            <a:endParaRPr lang="de-DE" dirty="0"/>
          </a:p>
          <a:p>
            <a:r>
              <a:rPr lang="de-DE" dirty="0"/>
              <a:t>Immer noch hoher Kommunikationsaufwand zwischen Teams</a:t>
            </a:r>
          </a:p>
          <a:p>
            <a:r>
              <a:rPr lang="de-DE" dirty="0"/>
              <a:t>Moderne </a:t>
            </a:r>
            <a:r>
              <a:rPr lang="de-DE" dirty="0" err="1"/>
              <a:t>DevOps</a:t>
            </a:r>
            <a:r>
              <a:rPr lang="de-DE" dirty="0"/>
              <a:t> Pipeline erforderlich, Stichwort: </a:t>
            </a:r>
            <a:r>
              <a:rPr lang="de-DE" dirty="0" err="1"/>
              <a:t>Contineous</a:t>
            </a:r>
            <a:r>
              <a:rPr lang="de-DE" dirty="0"/>
              <a:t> Integration and </a:t>
            </a:r>
            <a:r>
              <a:rPr lang="de-DE" dirty="0" err="1"/>
              <a:t>Delivery</a:t>
            </a:r>
            <a:endParaRPr lang="de-DE" dirty="0"/>
          </a:p>
          <a:p>
            <a:r>
              <a:rPr lang="de-DE" dirty="0"/>
              <a:t>Technologien entwickeln sich schnell weiter</a:t>
            </a:r>
          </a:p>
          <a:p>
            <a:r>
              <a:rPr lang="de-DE" dirty="0"/>
              <a:t>Architektur resultiert in ein verteiltes System mit all seinen Vor- und Nachteilen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C665A6-BFCE-4120-A764-E5DB8226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5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7AEB9-0D8D-4A27-9B73-510E665F2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Bisher: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Die </a:t>
            </a:r>
            <a:r>
              <a:rPr lang="de-DE" dirty="0" smtClean="0"/>
              <a:t>Extreme </a:t>
            </a:r>
            <a:r>
              <a:rPr lang="de-DE" dirty="0"/>
              <a:t>bzgl. Kopplung von Subsystemen sind nun bekannt. Jetzt: </a:t>
            </a:r>
          </a:p>
          <a:p>
            <a:pPr lvl="1"/>
            <a:r>
              <a:rPr lang="de-DE" dirty="0"/>
              <a:t>Welche Abstufungen sind dazwischen möglich?</a:t>
            </a:r>
          </a:p>
          <a:p>
            <a:pPr lvl="1"/>
            <a:r>
              <a:rPr lang="de-DE" dirty="0"/>
              <a:t>Welche Kommunikationsformen und Granularitäten?</a:t>
            </a:r>
          </a:p>
          <a:p>
            <a:pPr lvl="1"/>
            <a:r>
              <a:rPr lang="de-DE" dirty="0"/>
              <a:t>Welche Einsatzszenarien für welche Architektur?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310D85-BA02-4BA0-B906-C8EA9D1B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5CFAAF-F094-483F-8E80-931F70D9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vs. </a:t>
            </a:r>
            <a:r>
              <a:rPr lang="en-US" dirty="0" err="1"/>
              <a:t>MicroServices</a:t>
            </a:r>
            <a:endParaRPr lang="en-US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3EFB816-BE62-4AEB-8E09-19A7B2F5FD24}"/>
              </a:ext>
            </a:extLst>
          </p:cNvPr>
          <p:cNvCxnSpPr/>
          <p:nvPr/>
        </p:nvCxnSpPr>
        <p:spPr>
          <a:xfrm>
            <a:off x="2927648" y="3140968"/>
            <a:ext cx="597666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978990F-835F-4D95-80D1-358994206D3F}"/>
              </a:ext>
            </a:extLst>
          </p:cNvPr>
          <p:cNvSpPr txBox="1"/>
          <p:nvPr/>
        </p:nvSpPr>
        <p:spPr>
          <a:xfrm>
            <a:off x="2423593" y="2564904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Monolith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E75EF8-F9DF-45AC-BBF6-3B393B07D665}"/>
              </a:ext>
            </a:extLst>
          </p:cNvPr>
          <p:cNvSpPr txBox="1"/>
          <p:nvPr/>
        </p:nvSpPr>
        <p:spPr>
          <a:xfrm>
            <a:off x="8330276" y="2568270"/>
            <a:ext cx="1543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MicroService</a:t>
            </a:r>
            <a:endParaRPr lang="en-US" sz="2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BA434D-DA34-4C6E-A71A-27B7E3195B98}"/>
              </a:ext>
            </a:extLst>
          </p:cNvPr>
          <p:cNvSpPr txBox="1"/>
          <p:nvPr/>
        </p:nvSpPr>
        <p:spPr>
          <a:xfrm>
            <a:off x="3647728" y="3323531"/>
            <a:ext cx="166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Komponenten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9E53CCA-1EA8-4863-8EA8-5E0461256A07}"/>
              </a:ext>
            </a:extLst>
          </p:cNvPr>
          <p:cNvSpPr txBox="1"/>
          <p:nvPr/>
        </p:nvSpPr>
        <p:spPr>
          <a:xfrm>
            <a:off x="6460051" y="3323531"/>
            <a:ext cx="1036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96788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A7DA629-8A6F-4039-8FC1-DE5D181B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Kriterien zur Auswahl von Architekturmustern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7C361B-885F-4424-A57E-A87EB9D60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Struktur des Softwaresystems?</a:t>
            </a:r>
          </a:p>
          <a:p>
            <a:pPr lvl="1"/>
            <a:r>
              <a:rPr lang="de-DE" dirty="0"/>
              <a:t>Komponenten-orientiert, monolithisch, Schichten, Pipes and Filters</a:t>
            </a:r>
          </a:p>
          <a:p>
            <a:endParaRPr lang="de-DE" dirty="0"/>
          </a:p>
          <a:p>
            <a:r>
              <a:rPr lang="de-DE" dirty="0"/>
              <a:t>Wie kommunizieren die Sub-Systeme?</a:t>
            </a:r>
          </a:p>
          <a:p>
            <a:pPr lvl="1"/>
            <a:r>
              <a:rPr lang="de-DE" dirty="0"/>
              <a:t>Ereignis-basiert, Publish-</a:t>
            </a:r>
            <a:r>
              <a:rPr lang="de-DE" dirty="0" err="1"/>
              <a:t>Subscribe</a:t>
            </a:r>
            <a:r>
              <a:rPr lang="de-DE" dirty="0"/>
              <a:t> , </a:t>
            </a:r>
            <a:r>
              <a:rPr lang="de-DE" dirty="0" err="1"/>
              <a:t>ansynchrone</a:t>
            </a:r>
            <a:r>
              <a:rPr lang="de-DE" dirty="0"/>
              <a:t> Nachrichten</a:t>
            </a:r>
          </a:p>
          <a:p>
            <a:endParaRPr lang="de-DE" dirty="0"/>
          </a:p>
          <a:p>
            <a:r>
              <a:rPr lang="de-DE" dirty="0"/>
              <a:t>Wie sind die Sub-Systeme verteilt?</a:t>
            </a:r>
          </a:p>
          <a:p>
            <a:pPr lvl="1"/>
            <a:r>
              <a:rPr lang="de-DE" dirty="0"/>
              <a:t>Client-Server,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, Peer2Peer, service-orientiert, Cloud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086E67-B2AA-47D4-AD17-0957752B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0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66518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Client-Server 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Architecture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http://www.wildbunny.co.uk/blog/wp-content/uploads/2012/10/clientServ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1" y="3573016"/>
            <a:ext cx="4048125" cy="2371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/>
              <a:t>Four-Tier Architectures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85</a:t>
            </a:fld>
            <a:endParaRPr lang="de-DE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4601"/>
            <a:ext cx="7024688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981201" y="6308726"/>
            <a:ext cx="1752403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sz="1200">
                <a:solidFill>
                  <a:srgbClr val="A7A7A7"/>
                </a:solidFill>
                <a:latin typeface="Gill Sans" pitchFamily="-110" charset="0"/>
                <a:ea typeface="ＭＳ Ｐゴシック" pitchFamily="34" charset="-128"/>
              </a:rPr>
              <a:t>© </a:t>
            </a:r>
            <a:r>
              <a:rPr lang="en-US" sz="1200">
                <a:solidFill>
                  <a:srgbClr val="A7A7A7"/>
                </a:solidFill>
                <a:latin typeface="Gill Sans" pitchFamily="-110" charset="0"/>
                <a:ea typeface="ＭＳ Ｐゴシック" pitchFamily="34" charset="-128"/>
              </a:rPr>
              <a:t>D'Souza, Wills, 1999</a:t>
            </a:r>
          </a:p>
        </p:txBody>
      </p:sp>
    </p:spTree>
    <p:extLst>
      <p:ext uri="{BB962C8B-B14F-4D97-AF65-F5344CB8AC3E}">
        <p14:creationId xmlns:p14="http://schemas.microsoft.com/office/powerpoint/2010/main" val="2488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425039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prstClr val="white"/>
                </a:solidFill>
                <a:latin typeface="Calibri" pitchFamily="34" charset="0"/>
              </a:rPr>
              <a:t>Pipes 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and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 Filters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386" name="Picture 2" descr="https://markorodriguez.files.wordpress.com/2011/08/pipes-mario-6.png?w=4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2886794"/>
            <a:ext cx="4667250" cy="3638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Pipe: Verbindungsglied, welches Daten von einem Filter zu einem anderen weiterleitet</a:t>
            </a:r>
          </a:p>
          <a:p>
            <a:r>
              <a:rPr lang="de-DE" dirty="0"/>
              <a:t>Filter: Transformiert Daten, die es durch eine Pipe bekommen hat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Vorteile: </a:t>
            </a:r>
          </a:p>
          <a:p>
            <a:pPr lvl="1"/>
            <a:r>
              <a:rPr lang="de-DE" dirty="0"/>
              <a:t>Filter können einfach hinzugefügt und herausgenommen werden</a:t>
            </a:r>
          </a:p>
          <a:p>
            <a:pPr lvl="1"/>
            <a:r>
              <a:rPr lang="de-DE" dirty="0"/>
              <a:t>Robust, performant, skalierbar, gute Wartbarkeit!</a:t>
            </a:r>
          </a:p>
        </p:txBody>
      </p:sp>
      <p:sp>
        <p:nvSpPr>
          <p:cNvPr id="5" name="Ellipse 4"/>
          <p:cNvSpPr/>
          <p:nvPr/>
        </p:nvSpPr>
        <p:spPr>
          <a:xfrm>
            <a:off x="1919536" y="3645024"/>
            <a:ext cx="936104" cy="792088"/>
          </a:xfrm>
          <a:prstGeom prst="ellipse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sp>
        <p:nvSpPr>
          <p:cNvPr id="6" name="Abgerundetes Rechteck 5"/>
          <p:cNvSpPr/>
          <p:nvPr/>
        </p:nvSpPr>
        <p:spPr>
          <a:xfrm>
            <a:off x="3863752" y="3645024"/>
            <a:ext cx="1728192" cy="792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6600056" y="3645024"/>
            <a:ext cx="1728192" cy="792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9336360" y="3645024"/>
            <a:ext cx="936104" cy="792088"/>
          </a:xfrm>
          <a:prstGeom prst="ellipse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5" idx="6"/>
            <a:endCxn id="6" idx="1"/>
          </p:cNvCxnSpPr>
          <p:nvPr/>
        </p:nvCxnSpPr>
        <p:spPr>
          <a:xfrm>
            <a:off x="2855640" y="4041068"/>
            <a:ext cx="10081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5591944" y="4005064"/>
            <a:ext cx="10081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8328248" y="4041626"/>
            <a:ext cx="10081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975552" y="3856960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Source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315813" y="3857575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Filter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7131016" y="3857575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Filter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9471275" y="382039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79189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gure 3 - Load-balancing components in a pip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95" y="2534790"/>
            <a:ext cx="78200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Vor- und Nachteile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de-DE" dirty="0" err="1"/>
              <a:t>Parallelisierbar</a:t>
            </a:r>
            <a:r>
              <a:rPr lang="de-DE" dirty="0"/>
              <a:t> (Lastbalanciert)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Komplexität steigt</a:t>
            </a:r>
          </a:p>
          <a:p>
            <a:pPr lvl="1"/>
            <a:r>
              <a:rPr lang="de-DE" dirty="0" err="1"/>
              <a:t>Bufferoverflow</a:t>
            </a:r>
            <a:r>
              <a:rPr lang="de-DE" dirty="0"/>
              <a:t> möglich</a:t>
            </a:r>
          </a:p>
          <a:p>
            <a:r>
              <a:rPr lang="de-DE" dirty="0"/>
              <a:t>Wann anwendbar?</a:t>
            </a:r>
          </a:p>
          <a:p>
            <a:pPr lvl="1"/>
            <a:r>
              <a:rPr lang="de-DE" dirty="0"/>
              <a:t>Anwendung kann in mehrere unabhängige Teile zerlegt werden</a:t>
            </a:r>
          </a:p>
          <a:p>
            <a:pPr lvl="1"/>
            <a:r>
              <a:rPr lang="de-DE" dirty="0"/>
              <a:t>Wenn viele Transformationen auf Daten nötig sind</a:t>
            </a:r>
          </a:p>
          <a:p>
            <a:pPr lvl="1"/>
            <a:r>
              <a:rPr lang="de-DE" dirty="0"/>
              <a:t>Wenn Flexibilität notwendig ist (z.B. in der Cloud)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88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0836609" y="3955654"/>
            <a:ext cx="1079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© Microsoft</a:t>
            </a:r>
          </a:p>
        </p:txBody>
      </p:sp>
    </p:spTree>
    <p:extLst>
      <p:ext uri="{BB962C8B-B14F-4D97-AF65-F5344CB8AC3E}">
        <p14:creationId xmlns:p14="http://schemas.microsoft.com/office/powerpoint/2010/main" val="254497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89</a:t>
            </a:fld>
            <a:endParaRPr lang="de-DE"/>
          </a:p>
        </p:txBody>
      </p:sp>
      <p:graphicFrame>
        <p:nvGraphicFramePr>
          <p:cNvPr id="8" name="Group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725985"/>
              </p:ext>
            </p:extLst>
          </p:nvPr>
        </p:nvGraphicFramePr>
        <p:xfrm>
          <a:off x="2135560" y="1844824"/>
          <a:ext cx="8153400" cy="1097142"/>
        </p:xfrm>
        <a:graphic>
          <a:graphicData uri="http://schemas.openxmlformats.org/drawingml/2006/table">
            <a:tbl>
              <a:tblPr/>
              <a:tblGrid>
                <a:gridCol w="1452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Domain</a:t>
                      </a:r>
                    </a:p>
                  </a:txBody>
                  <a:tcPr marT="45697" marB="45697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Data source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Filter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Data sink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Unix</a:t>
                      </a:r>
                    </a:p>
                  </a:txBody>
                  <a:tcPr marT="45697" marB="45697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tar cf - .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gzip -9 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rsh picasso dd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CGI</a:t>
                      </a:r>
                    </a:p>
                  </a:txBody>
                  <a:tcPr marT="45697" marB="45697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HTML Form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CGI Script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generated HTML page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362" name="Picture 2" descr="http://csis.pace.edu/~marchese/SE616_New/L6/L6_files/image0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212977"/>
            <a:ext cx="69627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778213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Fünf Kriterien für gutes Design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http://lessdesigns.se/wp-content/uploads/2014/09/desig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716" y="3392487"/>
            <a:ext cx="4667181" cy="2916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814037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Model-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Driven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 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Architecture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				/ Engineering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0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Die Vision von MDA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91</a:t>
            </a:fld>
            <a:endParaRPr lang="de-DE"/>
          </a:p>
        </p:txBody>
      </p:sp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3248026" y="4351338"/>
            <a:ext cx="5026025" cy="2049462"/>
            <a:chOff x="716" y="2077"/>
            <a:chExt cx="4530" cy="1848"/>
          </a:xfrm>
        </p:grpSpPr>
        <p:pic>
          <p:nvPicPr>
            <p:cNvPr id="47380" name="Picture 4" descr="j019743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" y="2303"/>
              <a:ext cx="295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381" name="Group 5"/>
            <p:cNvGrpSpPr>
              <a:grpSpLocks/>
            </p:cNvGrpSpPr>
            <p:nvPr/>
          </p:nvGrpSpPr>
          <p:grpSpPr bwMode="auto">
            <a:xfrm>
              <a:off x="716" y="2786"/>
              <a:ext cx="384" cy="323"/>
              <a:chOff x="943" y="2820"/>
              <a:chExt cx="1130" cy="950"/>
            </a:xfrm>
          </p:grpSpPr>
          <p:sp>
            <p:nvSpPr>
              <p:cNvPr id="47550" name="AutoShape 6"/>
              <p:cNvSpPr>
                <a:spLocks noChangeAspect="1" noChangeArrowheads="1" noTextEdit="1"/>
              </p:cNvSpPr>
              <p:nvPr/>
            </p:nvSpPr>
            <p:spPr bwMode="auto">
              <a:xfrm>
                <a:off x="943" y="2820"/>
                <a:ext cx="1130" cy="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51" name="Freeform 7"/>
              <p:cNvSpPr>
                <a:spLocks/>
              </p:cNvSpPr>
              <p:nvPr/>
            </p:nvSpPr>
            <p:spPr bwMode="auto">
              <a:xfrm>
                <a:off x="1226" y="2820"/>
                <a:ext cx="847" cy="721"/>
              </a:xfrm>
              <a:custGeom>
                <a:avLst/>
                <a:gdLst>
                  <a:gd name="T0" fmla="*/ 180 w 1694"/>
                  <a:gd name="T1" fmla="*/ 181 h 1441"/>
                  <a:gd name="T2" fmla="*/ 212 w 1694"/>
                  <a:gd name="T3" fmla="*/ 149 h 1441"/>
                  <a:gd name="T4" fmla="*/ 212 w 1694"/>
                  <a:gd name="T5" fmla="*/ 110 h 1441"/>
                  <a:gd name="T6" fmla="*/ 197 w 1694"/>
                  <a:gd name="T7" fmla="*/ 110 h 1441"/>
                  <a:gd name="T8" fmla="*/ 197 w 1694"/>
                  <a:gd name="T9" fmla="*/ 0 h 1441"/>
                  <a:gd name="T10" fmla="*/ 63 w 1694"/>
                  <a:gd name="T11" fmla="*/ 0 h 1441"/>
                  <a:gd name="T12" fmla="*/ 25 w 1694"/>
                  <a:gd name="T13" fmla="*/ 32 h 1441"/>
                  <a:gd name="T14" fmla="*/ 25 w 1694"/>
                  <a:gd name="T15" fmla="*/ 121 h 1441"/>
                  <a:gd name="T16" fmla="*/ 0 w 1694"/>
                  <a:gd name="T17" fmla="*/ 142 h 1441"/>
                  <a:gd name="T18" fmla="*/ 0 w 1694"/>
                  <a:gd name="T19" fmla="*/ 181 h 1441"/>
                  <a:gd name="T20" fmla="*/ 180 w 1694"/>
                  <a:gd name="T21" fmla="*/ 181 h 14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94"/>
                  <a:gd name="T34" fmla="*/ 0 h 1441"/>
                  <a:gd name="T35" fmla="*/ 1694 w 1694"/>
                  <a:gd name="T36" fmla="*/ 1441 h 144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94" h="1441">
                    <a:moveTo>
                      <a:pt x="1436" y="1441"/>
                    </a:moveTo>
                    <a:lnTo>
                      <a:pt x="1694" y="1190"/>
                    </a:lnTo>
                    <a:lnTo>
                      <a:pt x="1694" y="880"/>
                    </a:lnTo>
                    <a:lnTo>
                      <a:pt x="1575" y="880"/>
                    </a:lnTo>
                    <a:lnTo>
                      <a:pt x="1575" y="0"/>
                    </a:lnTo>
                    <a:lnTo>
                      <a:pt x="501" y="0"/>
                    </a:lnTo>
                    <a:lnTo>
                      <a:pt x="199" y="256"/>
                    </a:lnTo>
                    <a:lnTo>
                      <a:pt x="199" y="962"/>
                    </a:lnTo>
                    <a:lnTo>
                      <a:pt x="0" y="1130"/>
                    </a:lnTo>
                    <a:lnTo>
                      <a:pt x="0" y="1441"/>
                    </a:lnTo>
                    <a:lnTo>
                      <a:pt x="1436" y="14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52" name="Freeform 8"/>
              <p:cNvSpPr>
                <a:spLocks/>
              </p:cNvSpPr>
              <p:nvPr/>
            </p:nvSpPr>
            <p:spPr bwMode="auto">
              <a:xfrm>
                <a:off x="1873" y="2875"/>
                <a:ext cx="94" cy="450"/>
              </a:xfrm>
              <a:custGeom>
                <a:avLst/>
                <a:gdLst>
                  <a:gd name="T0" fmla="*/ 23 w 189"/>
                  <a:gd name="T1" fmla="*/ 91 h 901"/>
                  <a:gd name="T2" fmla="*/ 0 w 189"/>
                  <a:gd name="T3" fmla="*/ 112 h 901"/>
                  <a:gd name="T4" fmla="*/ 0 w 189"/>
                  <a:gd name="T5" fmla="*/ 23 h 901"/>
                  <a:gd name="T6" fmla="*/ 23 w 189"/>
                  <a:gd name="T7" fmla="*/ 0 h 901"/>
                  <a:gd name="T8" fmla="*/ 23 w 189"/>
                  <a:gd name="T9" fmla="*/ 91 h 9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901"/>
                  <a:gd name="T17" fmla="*/ 189 w 189"/>
                  <a:gd name="T18" fmla="*/ 901 h 9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901">
                    <a:moveTo>
                      <a:pt x="189" y="734"/>
                    </a:moveTo>
                    <a:lnTo>
                      <a:pt x="0" y="901"/>
                    </a:lnTo>
                    <a:lnTo>
                      <a:pt x="0" y="188"/>
                    </a:lnTo>
                    <a:lnTo>
                      <a:pt x="189" y="0"/>
                    </a:lnTo>
                    <a:lnTo>
                      <a:pt x="189" y="7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53" name="Rectangle 9"/>
              <p:cNvSpPr>
                <a:spLocks noChangeArrowheads="1"/>
              </p:cNvSpPr>
              <p:nvPr/>
            </p:nvSpPr>
            <p:spPr bwMode="auto">
              <a:xfrm>
                <a:off x="1372" y="2974"/>
                <a:ext cx="482" cy="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 sz="2400">
                  <a:latin typeface="Helvetica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47554" name="Freeform 10"/>
              <p:cNvSpPr>
                <a:spLocks/>
              </p:cNvSpPr>
              <p:nvPr/>
            </p:nvSpPr>
            <p:spPr bwMode="auto">
              <a:xfrm>
                <a:off x="1297" y="3305"/>
                <a:ext cx="707" cy="81"/>
              </a:xfrm>
              <a:custGeom>
                <a:avLst/>
                <a:gdLst>
                  <a:gd name="T0" fmla="*/ 146 w 1415"/>
                  <a:gd name="T1" fmla="*/ 18 h 163"/>
                  <a:gd name="T2" fmla="*/ 167 w 1415"/>
                  <a:gd name="T3" fmla="*/ 0 h 163"/>
                  <a:gd name="T4" fmla="*/ 167 w 1415"/>
                  <a:gd name="T5" fmla="*/ 0 h 163"/>
                  <a:gd name="T6" fmla="*/ 176 w 1415"/>
                  <a:gd name="T7" fmla="*/ 0 h 163"/>
                  <a:gd name="T8" fmla="*/ 157 w 1415"/>
                  <a:gd name="T9" fmla="*/ 20 h 163"/>
                  <a:gd name="T10" fmla="*/ 0 w 1415"/>
                  <a:gd name="T11" fmla="*/ 20 h 163"/>
                  <a:gd name="T12" fmla="*/ 7 w 1415"/>
                  <a:gd name="T13" fmla="*/ 14 h 163"/>
                  <a:gd name="T14" fmla="*/ 7 w 1415"/>
                  <a:gd name="T15" fmla="*/ 18 h 163"/>
                  <a:gd name="T16" fmla="*/ 146 w 1415"/>
                  <a:gd name="T17" fmla="*/ 18 h 1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15"/>
                  <a:gd name="T28" fmla="*/ 0 h 163"/>
                  <a:gd name="T29" fmla="*/ 1415 w 1415"/>
                  <a:gd name="T30" fmla="*/ 163 h 16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15" h="163">
                    <a:moveTo>
                      <a:pt x="1168" y="151"/>
                    </a:moveTo>
                    <a:lnTo>
                      <a:pt x="1338" y="0"/>
                    </a:lnTo>
                    <a:lnTo>
                      <a:pt x="1338" y="4"/>
                    </a:lnTo>
                    <a:lnTo>
                      <a:pt x="1415" y="4"/>
                    </a:lnTo>
                    <a:lnTo>
                      <a:pt x="1256" y="163"/>
                    </a:lnTo>
                    <a:lnTo>
                      <a:pt x="0" y="163"/>
                    </a:lnTo>
                    <a:lnTo>
                      <a:pt x="58" y="114"/>
                    </a:lnTo>
                    <a:lnTo>
                      <a:pt x="58" y="151"/>
                    </a:lnTo>
                    <a:lnTo>
                      <a:pt x="1168" y="1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55" name="Freeform 11"/>
              <p:cNvSpPr>
                <a:spLocks/>
              </p:cNvSpPr>
              <p:nvPr/>
            </p:nvSpPr>
            <p:spPr bwMode="auto">
              <a:xfrm>
                <a:off x="1272" y="3405"/>
                <a:ext cx="647" cy="89"/>
              </a:xfrm>
              <a:custGeom>
                <a:avLst/>
                <a:gdLst>
                  <a:gd name="T0" fmla="*/ 0 w 1292"/>
                  <a:gd name="T1" fmla="*/ 1 h 177"/>
                  <a:gd name="T2" fmla="*/ 1 w 1292"/>
                  <a:gd name="T3" fmla="*/ 0 h 177"/>
                  <a:gd name="T4" fmla="*/ 162 w 1292"/>
                  <a:gd name="T5" fmla="*/ 0 h 177"/>
                  <a:gd name="T6" fmla="*/ 162 w 1292"/>
                  <a:gd name="T7" fmla="*/ 23 h 177"/>
                  <a:gd name="T8" fmla="*/ 0 w 1292"/>
                  <a:gd name="T9" fmla="*/ 23 h 177"/>
                  <a:gd name="T10" fmla="*/ 0 w 1292"/>
                  <a:gd name="T11" fmla="*/ 1 h 1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92"/>
                  <a:gd name="T19" fmla="*/ 0 h 177"/>
                  <a:gd name="T20" fmla="*/ 1292 w 1292"/>
                  <a:gd name="T21" fmla="*/ 177 h 1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92" h="177">
                    <a:moveTo>
                      <a:pt x="0" y="2"/>
                    </a:moveTo>
                    <a:lnTo>
                      <a:pt x="3" y="0"/>
                    </a:lnTo>
                    <a:lnTo>
                      <a:pt x="1292" y="0"/>
                    </a:lnTo>
                    <a:lnTo>
                      <a:pt x="1292" y="177"/>
                    </a:lnTo>
                    <a:lnTo>
                      <a:pt x="0" y="17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56" name="Freeform 12"/>
              <p:cNvSpPr>
                <a:spLocks/>
              </p:cNvSpPr>
              <p:nvPr/>
            </p:nvSpPr>
            <p:spPr bwMode="auto">
              <a:xfrm>
                <a:off x="1938" y="3311"/>
                <a:ext cx="88" cy="171"/>
              </a:xfrm>
              <a:custGeom>
                <a:avLst/>
                <a:gdLst>
                  <a:gd name="T0" fmla="*/ 0 w 178"/>
                  <a:gd name="T1" fmla="*/ 43 h 342"/>
                  <a:gd name="T2" fmla="*/ 0 w 178"/>
                  <a:gd name="T3" fmla="*/ 23 h 342"/>
                  <a:gd name="T4" fmla="*/ 22 w 178"/>
                  <a:gd name="T5" fmla="*/ 0 h 342"/>
                  <a:gd name="T6" fmla="*/ 22 w 178"/>
                  <a:gd name="T7" fmla="*/ 22 h 342"/>
                  <a:gd name="T8" fmla="*/ 0 w 178"/>
                  <a:gd name="T9" fmla="*/ 43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8"/>
                  <a:gd name="T16" fmla="*/ 0 h 342"/>
                  <a:gd name="T17" fmla="*/ 178 w 178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8" h="342">
                    <a:moveTo>
                      <a:pt x="0" y="342"/>
                    </a:moveTo>
                    <a:lnTo>
                      <a:pt x="0" y="177"/>
                    </a:lnTo>
                    <a:lnTo>
                      <a:pt x="178" y="0"/>
                    </a:lnTo>
                    <a:lnTo>
                      <a:pt x="178" y="169"/>
                    </a:lnTo>
                    <a:lnTo>
                      <a:pt x="0" y="3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57" name="Freeform 13"/>
              <p:cNvSpPr>
                <a:spLocks/>
              </p:cNvSpPr>
              <p:nvPr/>
            </p:nvSpPr>
            <p:spPr bwMode="auto">
              <a:xfrm>
                <a:off x="1389" y="2867"/>
                <a:ext cx="559" cy="88"/>
              </a:xfrm>
              <a:custGeom>
                <a:avLst/>
                <a:gdLst>
                  <a:gd name="T0" fmla="*/ 27 w 1118"/>
                  <a:gd name="T1" fmla="*/ 0 h 178"/>
                  <a:gd name="T2" fmla="*/ 140 w 1118"/>
                  <a:gd name="T3" fmla="*/ 0 h 178"/>
                  <a:gd name="T4" fmla="*/ 118 w 1118"/>
                  <a:gd name="T5" fmla="*/ 22 h 178"/>
                  <a:gd name="T6" fmla="*/ 0 w 1118"/>
                  <a:gd name="T7" fmla="*/ 22 h 178"/>
                  <a:gd name="T8" fmla="*/ 27 w 1118"/>
                  <a:gd name="T9" fmla="*/ 0 h 1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8"/>
                  <a:gd name="T16" fmla="*/ 0 h 178"/>
                  <a:gd name="T17" fmla="*/ 1118 w 1118"/>
                  <a:gd name="T18" fmla="*/ 178 h 1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8" h="178">
                    <a:moveTo>
                      <a:pt x="209" y="0"/>
                    </a:moveTo>
                    <a:lnTo>
                      <a:pt x="1118" y="0"/>
                    </a:lnTo>
                    <a:lnTo>
                      <a:pt x="941" y="178"/>
                    </a:lnTo>
                    <a:lnTo>
                      <a:pt x="0" y="178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58" name="Freeform 14"/>
              <p:cNvSpPr>
                <a:spLocks/>
              </p:cNvSpPr>
              <p:nvPr/>
            </p:nvSpPr>
            <p:spPr bwMode="auto">
              <a:xfrm>
                <a:off x="1405" y="2999"/>
                <a:ext cx="417" cy="308"/>
              </a:xfrm>
              <a:custGeom>
                <a:avLst/>
                <a:gdLst>
                  <a:gd name="T0" fmla="*/ 3 w 834"/>
                  <a:gd name="T1" fmla="*/ 75 h 617"/>
                  <a:gd name="T2" fmla="*/ 5 w 834"/>
                  <a:gd name="T3" fmla="*/ 75 h 617"/>
                  <a:gd name="T4" fmla="*/ 8 w 834"/>
                  <a:gd name="T5" fmla="*/ 75 h 617"/>
                  <a:gd name="T6" fmla="*/ 12 w 834"/>
                  <a:gd name="T7" fmla="*/ 75 h 617"/>
                  <a:gd name="T8" fmla="*/ 17 w 834"/>
                  <a:gd name="T9" fmla="*/ 76 h 617"/>
                  <a:gd name="T10" fmla="*/ 24 w 834"/>
                  <a:gd name="T11" fmla="*/ 76 h 617"/>
                  <a:gd name="T12" fmla="*/ 32 w 834"/>
                  <a:gd name="T13" fmla="*/ 76 h 617"/>
                  <a:gd name="T14" fmla="*/ 40 w 834"/>
                  <a:gd name="T15" fmla="*/ 77 h 617"/>
                  <a:gd name="T16" fmla="*/ 49 w 834"/>
                  <a:gd name="T17" fmla="*/ 77 h 617"/>
                  <a:gd name="T18" fmla="*/ 58 w 834"/>
                  <a:gd name="T19" fmla="*/ 77 h 617"/>
                  <a:gd name="T20" fmla="*/ 67 w 834"/>
                  <a:gd name="T21" fmla="*/ 77 h 617"/>
                  <a:gd name="T22" fmla="*/ 75 w 834"/>
                  <a:gd name="T23" fmla="*/ 76 h 617"/>
                  <a:gd name="T24" fmla="*/ 82 w 834"/>
                  <a:gd name="T25" fmla="*/ 76 h 617"/>
                  <a:gd name="T26" fmla="*/ 89 w 834"/>
                  <a:gd name="T27" fmla="*/ 76 h 617"/>
                  <a:gd name="T28" fmla="*/ 94 w 834"/>
                  <a:gd name="T29" fmla="*/ 75 h 617"/>
                  <a:gd name="T30" fmla="*/ 97 w 834"/>
                  <a:gd name="T31" fmla="*/ 75 h 617"/>
                  <a:gd name="T32" fmla="*/ 100 w 834"/>
                  <a:gd name="T33" fmla="*/ 75 h 617"/>
                  <a:gd name="T34" fmla="*/ 102 w 834"/>
                  <a:gd name="T35" fmla="*/ 75 h 617"/>
                  <a:gd name="T36" fmla="*/ 102 w 834"/>
                  <a:gd name="T37" fmla="*/ 70 h 617"/>
                  <a:gd name="T38" fmla="*/ 104 w 834"/>
                  <a:gd name="T39" fmla="*/ 52 h 617"/>
                  <a:gd name="T40" fmla="*/ 104 w 834"/>
                  <a:gd name="T41" fmla="*/ 25 h 617"/>
                  <a:gd name="T42" fmla="*/ 102 w 834"/>
                  <a:gd name="T43" fmla="*/ 6 h 617"/>
                  <a:gd name="T44" fmla="*/ 102 w 834"/>
                  <a:gd name="T45" fmla="*/ 2 h 617"/>
                  <a:gd name="T46" fmla="*/ 100 w 834"/>
                  <a:gd name="T47" fmla="*/ 1 h 617"/>
                  <a:gd name="T48" fmla="*/ 97 w 834"/>
                  <a:gd name="T49" fmla="*/ 1 h 617"/>
                  <a:gd name="T50" fmla="*/ 93 w 834"/>
                  <a:gd name="T51" fmla="*/ 1 h 617"/>
                  <a:gd name="T52" fmla="*/ 87 w 834"/>
                  <a:gd name="T53" fmla="*/ 1 h 617"/>
                  <a:gd name="T54" fmla="*/ 80 w 834"/>
                  <a:gd name="T55" fmla="*/ 0 h 617"/>
                  <a:gd name="T56" fmla="*/ 72 w 834"/>
                  <a:gd name="T57" fmla="*/ 0 h 617"/>
                  <a:gd name="T58" fmla="*/ 64 w 834"/>
                  <a:gd name="T59" fmla="*/ 0 h 617"/>
                  <a:gd name="T60" fmla="*/ 56 w 834"/>
                  <a:gd name="T61" fmla="*/ 0 h 617"/>
                  <a:gd name="T62" fmla="*/ 48 w 834"/>
                  <a:gd name="T63" fmla="*/ 0 h 617"/>
                  <a:gd name="T64" fmla="*/ 40 w 834"/>
                  <a:gd name="T65" fmla="*/ 0 h 617"/>
                  <a:gd name="T66" fmla="*/ 32 w 834"/>
                  <a:gd name="T67" fmla="*/ 0 h 617"/>
                  <a:gd name="T68" fmla="*/ 24 w 834"/>
                  <a:gd name="T69" fmla="*/ 0 h 617"/>
                  <a:gd name="T70" fmla="*/ 17 w 834"/>
                  <a:gd name="T71" fmla="*/ 1 h 617"/>
                  <a:gd name="T72" fmla="*/ 12 w 834"/>
                  <a:gd name="T73" fmla="*/ 1 h 617"/>
                  <a:gd name="T74" fmla="*/ 8 w 834"/>
                  <a:gd name="T75" fmla="*/ 1 h 617"/>
                  <a:gd name="T76" fmla="*/ 5 w 834"/>
                  <a:gd name="T77" fmla="*/ 1 h 617"/>
                  <a:gd name="T78" fmla="*/ 3 w 834"/>
                  <a:gd name="T79" fmla="*/ 2 h 617"/>
                  <a:gd name="T80" fmla="*/ 3 w 834"/>
                  <a:gd name="T81" fmla="*/ 8 h 617"/>
                  <a:gd name="T82" fmla="*/ 1 w 834"/>
                  <a:gd name="T83" fmla="*/ 29 h 617"/>
                  <a:gd name="T84" fmla="*/ 1 w 834"/>
                  <a:gd name="T85" fmla="*/ 49 h 617"/>
                  <a:gd name="T86" fmla="*/ 3 w 834"/>
                  <a:gd name="T87" fmla="*/ 69 h 61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34"/>
                  <a:gd name="T133" fmla="*/ 0 h 617"/>
                  <a:gd name="T134" fmla="*/ 834 w 834"/>
                  <a:gd name="T135" fmla="*/ 617 h 61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34" h="617">
                    <a:moveTo>
                      <a:pt x="21" y="585"/>
                    </a:moveTo>
                    <a:lnTo>
                      <a:pt x="23" y="601"/>
                    </a:lnTo>
                    <a:lnTo>
                      <a:pt x="38" y="602"/>
                    </a:lnTo>
                    <a:lnTo>
                      <a:pt x="40" y="602"/>
                    </a:lnTo>
                    <a:lnTo>
                      <a:pt x="47" y="603"/>
                    </a:lnTo>
                    <a:lnTo>
                      <a:pt x="59" y="603"/>
                    </a:lnTo>
                    <a:lnTo>
                      <a:pt x="74" y="604"/>
                    </a:lnTo>
                    <a:lnTo>
                      <a:pt x="91" y="605"/>
                    </a:lnTo>
                    <a:lnTo>
                      <a:pt x="113" y="606"/>
                    </a:lnTo>
                    <a:lnTo>
                      <a:pt x="136" y="608"/>
                    </a:lnTo>
                    <a:lnTo>
                      <a:pt x="162" y="609"/>
                    </a:lnTo>
                    <a:lnTo>
                      <a:pt x="191" y="611"/>
                    </a:lnTo>
                    <a:lnTo>
                      <a:pt x="221" y="612"/>
                    </a:lnTo>
                    <a:lnTo>
                      <a:pt x="253" y="613"/>
                    </a:lnTo>
                    <a:lnTo>
                      <a:pt x="287" y="614"/>
                    </a:lnTo>
                    <a:lnTo>
                      <a:pt x="320" y="616"/>
                    </a:lnTo>
                    <a:lnTo>
                      <a:pt x="355" y="616"/>
                    </a:lnTo>
                    <a:lnTo>
                      <a:pt x="390" y="617"/>
                    </a:lnTo>
                    <a:lnTo>
                      <a:pt x="425" y="617"/>
                    </a:lnTo>
                    <a:lnTo>
                      <a:pt x="460" y="617"/>
                    </a:lnTo>
                    <a:lnTo>
                      <a:pt x="494" y="616"/>
                    </a:lnTo>
                    <a:lnTo>
                      <a:pt x="529" y="616"/>
                    </a:lnTo>
                    <a:lnTo>
                      <a:pt x="561" y="614"/>
                    </a:lnTo>
                    <a:lnTo>
                      <a:pt x="593" y="613"/>
                    </a:lnTo>
                    <a:lnTo>
                      <a:pt x="624" y="612"/>
                    </a:lnTo>
                    <a:lnTo>
                      <a:pt x="653" y="611"/>
                    </a:lnTo>
                    <a:lnTo>
                      <a:pt x="680" y="609"/>
                    </a:lnTo>
                    <a:lnTo>
                      <a:pt x="705" y="608"/>
                    </a:lnTo>
                    <a:lnTo>
                      <a:pt x="727" y="606"/>
                    </a:lnTo>
                    <a:lnTo>
                      <a:pt x="746" y="605"/>
                    </a:lnTo>
                    <a:lnTo>
                      <a:pt x="764" y="604"/>
                    </a:lnTo>
                    <a:lnTo>
                      <a:pt x="776" y="603"/>
                    </a:lnTo>
                    <a:lnTo>
                      <a:pt x="787" y="603"/>
                    </a:lnTo>
                    <a:lnTo>
                      <a:pt x="794" y="602"/>
                    </a:lnTo>
                    <a:lnTo>
                      <a:pt x="796" y="602"/>
                    </a:lnTo>
                    <a:lnTo>
                      <a:pt x="810" y="601"/>
                    </a:lnTo>
                    <a:lnTo>
                      <a:pt x="812" y="586"/>
                    </a:lnTo>
                    <a:lnTo>
                      <a:pt x="815" y="564"/>
                    </a:lnTo>
                    <a:lnTo>
                      <a:pt x="824" y="507"/>
                    </a:lnTo>
                    <a:lnTo>
                      <a:pt x="830" y="422"/>
                    </a:lnTo>
                    <a:lnTo>
                      <a:pt x="834" y="315"/>
                    </a:lnTo>
                    <a:lnTo>
                      <a:pt x="830" y="205"/>
                    </a:lnTo>
                    <a:lnTo>
                      <a:pt x="824" y="116"/>
                    </a:lnTo>
                    <a:lnTo>
                      <a:pt x="815" y="54"/>
                    </a:lnTo>
                    <a:lnTo>
                      <a:pt x="812" y="31"/>
                    </a:lnTo>
                    <a:lnTo>
                      <a:pt x="810" y="16"/>
                    </a:lnTo>
                    <a:lnTo>
                      <a:pt x="796" y="15"/>
                    </a:lnTo>
                    <a:lnTo>
                      <a:pt x="794" y="15"/>
                    </a:lnTo>
                    <a:lnTo>
                      <a:pt x="786" y="14"/>
                    </a:lnTo>
                    <a:lnTo>
                      <a:pt x="774" y="14"/>
                    </a:lnTo>
                    <a:lnTo>
                      <a:pt x="758" y="13"/>
                    </a:lnTo>
                    <a:lnTo>
                      <a:pt x="739" y="12"/>
                    </a:lnTo>
                    <a:lnTo>
                      <a:pt x="716" y="11"/>
                    </a:lnTo>
                    <a:lnTo>
                      <a:pt x="692" y="10"/>
                    </a:lnTo>
                    <a:lnTo>
                      <a:pt x="665" y="7"/>
                    </a:lnTo>
                    <a:lnTo>
                      <a:pt x="636" y="6"/>
                    </a:lnTo>
                    <a:lnTo>
                      <a:pt x="605" y="5"/>
                    </a:lnTo>
                    <a:lnTo>
                      <a:pt x="574" y="4"/>
                    </a:lnTo>
                    <a:lnTo>
                      <a:pt x="540" y="3"/>
                    </a:lnTo>
                    <a:lnTo>
                      <a:pt x="508" y="1"/>
                    </a:lnTo>
                    <a:lnTo>
                      <a:pt x="475" y="1"/>
                    </a:lnTo>
                    <a:lnTo>
                      <a:pt x="442" y="0"/>
                    </a:lnTo>
                    <a:lnTo>
                      <a:pt x="410" y="0"/>
                    </a:lnTo>
                    <a:lnTo>
                      <a:pt x="378" y="0"/>
                    </a:lnTo>
                    <a:lnTo>
                      <a:pt x="347" y="1"/>
                    </a:lnTo>
                    <a:lnTo>
                      <a:pt x="314" y="1"/>
                    </a:lnTo>
                    <a:lnTo>
                      <a:pt x="282" y="3"/>
                    </a:lnTo>
                    <a:lnTo>
                      <a:pt x="250" y="4"/>
                    </a:lnTo>
                    <a:lnTo>
                      <a:pt x="220" y="5"/>
                    </a:lnTo>
                    <a:lnTo>
                      <a:pt x="190" y="6"/>
                    </a:lnTo>
                    <a:lnTo>
                      <a:pt x="162" y="7"/>
                    </a:lnTo>
                    <a:lnTo>
                      <a:pt x="136" y="10"/>
                    </a:lnTo>
                    <a:lnTo>
                      <a:pt x="113" y="11"/>
                    </a:lnTo>
                    <a:lnTo>
                      <a:pt x="92" y="12"/>
                    </a:lnTo>
                    <a:lnTo>
                      <a:pt x="74" y="13"/>
                    </a:lnTo>
                    <a:lnTo>
                      <a:pt x="59" y="14"/>
                    </a:lnTo>
                    <a:lnTo>
                      <a:pt x="48" y="14"/>
                    </a:lnTo>
                    <a:lnTo>
                      <a:pt x="40" y="15"/>
                    </a:lnTo>
                    <a:lnTo>
                      <a:pt x="38" y="15"/>
                    </a:lnTo>
                    <a:lnTo>
                      <a:pt x="23" y="16"/>
                    </a:lnTo>
                    <a:lnTo>
                      <a:pt x="21" y="33"/>
                    </a:lnTo>
                    <a:lnTo>
                      <a:pt x="17" y="67"/>
                    </a:lnTo>
                    <a:lnTo>
                      <a:pt x="10" y="141"/>
                    </a:lnTo>
                    <a:lnTo>
                      <a:pt x="3" y="232"/>
                    </a:lnTo>
                    <a:lnTo>
                      <a:pt x="0" y="313"/>
                    </a:lnTo>
                    <a:lnTo>
                      <a:pt x="3" y="392"/>
                    </a:lnTo>
                    <a:lnTo>
                      <a:pt x="10" y="480"/>
                    </a:lnTo>
                    <a:lnTo>
                      <a:pt x="17" y="552"/>
                    </a:lnTo>
                    <a:lnTo>
                      <a:pt x="21" y="5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59" name="Freeform 15"/>
              <p:cNvSpPr>
                <a:spLocks/>
              </p:cNvSpPr>
              <p:nvPr/>
            </p:nvSpPr>
            <p:spPr bwMode="auto">
              <a:xfrm>
                <a:off x="1424" y="3018"/>
                <a:ext cx="380" cy="271"/>
              </a:xfrm>
              <a:custGeom>
                <a:avLst/>
                <a:gdLst>
                  <a:gd name="T0" fmla="*/ 4 w 760"/>
                  <a:gd name="T1" fmla="*/ 1 h 543"/>
                  <a:gd name="T2" fmla="*/ 8 w 760"/>
                  <a:gd name="T3" fmla="*/ 1 h 543"/>
                  <a:gd name="T4" fmla="*/ 12 w 760"/>
                  <a:gd name="T5" fmla="*/ 1 h 543"/>
                  <a:gd name="T6" fmla="*/ 18 w 760"/>
                  <a:gd name="T7" fmla="*/ 0 h 543"/>
                  <a:gd name="T8" fmla="*/ 24 w 760"/>
                  <a:gd name="T9" fmla="*/ 0 h 543"/>
                  <a:gd name="T10" fmla="*/ 30 w 760"/>
                  <a:gd name="T11" fmla="*/ 0 h 543"/>
                  <a:gd name="T12" fmla="*/ 37 w 760"/>
                  <a:gd name="T13" fmla="*/ 0 h 543"/>
                  <a:gd name="T14" fmla="*/ 44 w 760"/>
                  <a:gd name="T15" fmla="*/ 0 h 543"/>
                  <a:gd name="T16" fmla="*/ 50 w 760"/>
                  <a:gd name="T17" fmla="*/ 0 h 543"/>
                  <a:gd name="T18" fmla="*/ 57 w 760"/>
                  <a:gd name="T19" fmla="*/ 0 h 543"/>
                  <a:gd name="T20" fmla="*/ 64 w 760"/>
                  <a:gd name="T21" fmla="*/ 0 h 543"/>
                  <a:gd name="T22" fmla="*/ 71 w 760"/>
                  <a:gd name="T23" fmla="*/ 0 h 543"/>
                  <a:gd name="T24" fmla="*/ 77 w 760"/>
                  <a:gd name="T25" fmla="*/ 0 h 543"/>
                  <a:gd name="T26" fmla="*/ 83 w 760"/>
                  <a:gd name="T27" fmla="*/ 1 h 543"/>
                  <a:gd name="T28" fmla="*/ 88 w 760"/>
                  <a:gd name="T29" fmla="*/ 1 h 543"/>
                  <a:gd name="T30" fmla="*/ 92 w 760"/>
                  <a:gd name="T31" fmla="*/ 1 h 543"/>
                  <a:gd name="T32" fmla="*/ 94 w 760"/>
                  <a:gd name="T33" fmla="*/ 6 h 543"/>
                  <a:gd name="T34" fmla="*/ 95 w 760"/>
                  <a:gd name="T35" fmla="*/ 23 h 543"/>
                  <a:gd name="T36" fmla="*/ 95 w 760"/>
                  <a:gd name="T37" fmla="*/ 45 h 543"/>
                  <a:gd name="T38" fmla="*/ 94 w 760"/>
                  <a:gd name="T39" fmla="*/ 61 h 543"/>
                  <a:gd name="T40" fmla="*/ 92 w 760"/>
                  <a:gd name="T41" fmla="*/ 66 h 543"/>
                  <a:gd name="T42" fmla="*/ 88 w 760"/>
                  <a:gd name="T43" fmla="*/ 66 h 543"/>
                  <a:gd name="T44" fmla="*/ 84 w 760"/>
                  <a:gd name="T45" fmla="*/ 66 h 543"/>
                  <a:gd name="T46" fmla="*/ 79 w 760"/>
                  <a:gd name="T47" fmla="*/ 67 h 543"/>
                  <a:gd name="T48" fmla="*/ 73 w 760"/>
                  <a:gd name="T49" fmla="*/ 67 h 543"/>
                  <a:gd name="T50" fmla="*/ 67 w 760"/>
                  <a:gd name="T51" fmla="*/ 67 h 543"/>
                  <a:gd name="T52" fmla="*/ 60 w 760"/>
                  <a:gd name="T53" fmla="*/ 67 h 543"/>
                  <a:gd name="T54" fmla="*/ 53 w 760"/>
                  <a:gd name="T55" fmla="*/ 67 h 543"/>
                  <a:gd name="T56" fmla="*/ 45 w 760"/>
                  <a:gd name="T57" fmla="*/ 67 h 543"/>
                  <a:gd name="T58" fmla="*/ 38 w 760"/>
                  <a:gd name="T59" fmla="*/ 67 h 543"/>
                  <a:gd name="T60" fmla="*/ 31 w 760"/>
                  <a:gd name="T61" fmla="*/ 67 h 543"/>
                  <a:gd name="T62" fmla="*/ 24 w 760"/>
                  <a:gd name="T63" fmla="*/ 67 h 543"/>
                  <a:gd name="T64" fmla="*/ 18 w 760"/>
                  <a:gd name="T65" fmla="*/ 67 h 543"/>
                  <a:gd name="T66" fmla="*/ 13 w 760"/>
                  <a:gd name="T67" fmla="*/ 66 h 543"/>
                  <a:gd name="T68" fmla="*/ 8 w 760"/>
                  <a:gd name="T69" fmla="*/ 66 h 543"/>
                  <a:gd name="T70" fmla="*/ 4 w 760"/>
                  <a:gd name="T71" fmla="*/ 66 h 543"/>
                  <a:gd name="T72" fmla="*/ 2 w 760"/>
                  <a:gd name="T73" fmla="*/ 60 h 543"/>
                  <a:gd name="T74" fmla="*/ 1 w 760"/>
                  <a:gd name="T75" fmla="*/ 42 h 543"/>
                  <a:gd name="T76" fmla="*/ 1 w 760"/>
                  <a:gd name="T77" fmla="*/ 26 h 543"/>
                  <a:gd name="T78" fmla="*/ 2 w 760"/>
                  <a:gd name="T79" fmla="*/ 8 h 54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760"/>
                  <a:gd name="T121" fmla="*/ 0 h 543"/>
                  <a:gd name="T122" fmla="*/ 760 w 760"/>
                  <a:gd name="T123" fmla="*/ 543 h 54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760" h="543">
                    <a:moveTo>
                      <a:pt x="19" y="15"/>
                    </a:moveTo>
                    <a:lnTo>
                      <a:pt x="30" y="14"/>
                    </a:lnTo>
                    <a:lnTo>
                      <a:pt x="44" y="14"/>
                    </a:lnTo>
                    <a:lnTo>
                      <a:pt x="59" y="13"/>
                    </a:lnTo>
                    <a:lnTo>
                      <a:pt x="77" y="12"/>
                    </a:lnTo>
                    <a:lnTo>
                      <a:pt x="95" y="11"/>
                    </a:lnTo>
                    <a:lnTo>
                      <a:pt x="117" y="9"/>
                    </a:lnTo>
                    <a:lnTo>
                      <a:pt x="139" y="7"/>
                    </a:lnTo>
                    <a:lnTo>
                      <a:pt x="163" y="6"/>
                    </a:lnTo>
                    <a:lnTo>
                      <a:pt x="188" y="5"/>
                    </a:lnTo>
                    <a:lnTo>
                      <a:pt x="213" y="4"/>
                    </a:lnTo>
                    <a:lnTo>
                      <a:pt x="239" y="3"/>
                    </a:lnTo>
                    <a:lnTo>
                      <a:pt x="266" y="3"/>
                    </a:lnTo>
                    <a:lnTo>
                      <a:pt x="294" y="1"/>
                    </a:lnTo>
                    <a:lnTo>
                      <a:pt x="320" y="0"/>
                    </a:lnTo>
                    <a:lnTo>
                      <a:pt x="347" y="0"/>
                    </a:lnTo>
                    <a:lnTo>
                      <a:pt x="373" y="0"/>
                    </a:lnTo>
                    <a:lnTo>
                      <a:pt x="400" y="0"/>
                    </a:lnTo>
                    <a:lnTo>
                      <a:pt x="427" y="0"/>
                    </a:lnTo>
                    <a:lnTo>
                      <a:pt x="455" y="1"/>
                    </a:lnTo>
                    <a:lnTo>
                      <a:pt x="482" y="3"/>
                    </a:lnTo>
                    <a:lnTo>
                      <a:pt x="510" y="3"/>
                    </a:lnTo>
                    <a:lnTo>
                      <a:pt x="538" y="4"/>
                    </a:lnTo>
                    <a:lnTo>
                      <a:pt x="564" y="5"/>
                    </a:lnTo>
                    <a:lnTo>
                      <a:pt x="591" y="6"/>
                    </a:lnTo>
                    <a:lnTo>
                      <a:pt x="615" y="7"/>
                    </a:lnTo>
                    <a:lnTo>
                      <a:pt x="639" y="9"/>
                    </a:lnTo>
                    <a:lnTo>
                      <a:pt x="661" y="11"/>
                    </a:lnTo>
                    <a:lnTo>
                      <a:pt x="682" y="12"/>
                    </a:lnTo>
                    <a:lnTo>
                      <a:pt x="700" y="13"/>
                    </a:lnTo>
                    <a:lnTo>
                      <a:pt x="716" y="14"/>
                    </a:lnTo>
                    <a:lnTo>
                      <a:pt x="730" y="14"/>
                    </a:lnTo>
                    <a:lnTo>
                      <a:pt x="740" y="15"/>
                    </a:lnTo>
                    <a:lnTo>
                      <a:pt x="746" y="54"/>
                    </a:lnTo>
                    <a:lnTo>
                      <a:pt x="752" y="114"/>
                    </a:lnTo>
                    <a:lnTo>
                      <a:pt x="758" y="190"/>
                    </a:lnTo>
                    <a:lnTo>
                      <a:pt x="760" y="278"/>
                    </a:lnTo>
                    <a:lnTo>
                      <a:pt x="758" y="363"/>
                    </a:lnTo>
                    <a:lnTo>
                      <a:pt x="752" y="436"/>
                    </a:lnTo>
                    <a:lnTo>
                      <a:pt x="746" y="491"/>
                    </a:lnTo>
                    <a:lnTo>
                      <a:pt x="740" y="528"/>
                    </a:lnTo>
                    <a:lnTo>
                      <a:pt x="730" y="529"/>
                    </a:lnTo>
                    <a:lnTo>
                      <a:pt x="719" y="529"/>
                    </a:lnTo>
                    <a:lnTo>
                      <a:pt x="704" y="530"/>
                    </a:lnTo>
                    <a:lnTo>
                      <a:pt x="688" y="531"/>
                    </a:lnTo>
                    <a:lnTo>
                      <a:pt x="669" y="533"/>
                    </a:lnTo>
                    <a:lnTo>
                      <a:pt x="649" y="534"/>
                    </a:lnTo>
                    <a:lnTo>
                      <a:pt x="629" y="536"/>
                    </a:lnTo>
                    <a:lnTo>
                      <a:pt x="606" y="537"/>
                    </a:lnTo>
                    <a:lnTo>
                      <a:pt x="582" y="538"/>
                    </a:lnTo>
                    <a:lnTo>
                      <a:pt x="556" y="539"/>
                    </a:lnTo>
                    <a:lnTo>
                      <a:pt x="530" y="541"/>
                    </a:lnTo>
                    <a:lnTo>
                      <a:pt x="502" y="541"/>
                    </a:lnTo>
                    <a:lnTo>
                      <a:pt x="474" y="542"/>
                    </a:lnTo>
                    <a:lnTo>
                      <a:pt x="446" y="543"/>
                    </a:lnTo>
                    <a:lnTo>
                      <a:pt x="417" y="543"/>
                    </a:lnTo>
                    <a:lnTo>
                      <a:pt x="388" y="543"/>
                    </a:lnTo>
                    <a:lnTo>
                      <a:pt x="359" y="543"/>
                    </a:lnTo>
                    <a:lnTo>
                      <a:pt x="330" y="543"/>
                    </a:lnTo>
                    <a:lnTo>
                      <a:pt x="300" y="542"/>
                    </a:lnTo>
                    <a:lnTo>
                      <a:pt x="273" y="541"/>
                    </a:lnTo>
                    <a:lnTo>
                      <a:pt x="244" y="541"/>
                    </a:lnTo>
                    <a:lnTo>
                      <a:pt x="216" y="539"/>
                    </a:lnTo>
                    <a:lnTo>
                      <a:pt x="190" y="538"/>
                    </a:lnTo>
                    <a:lnTo>
                      <a:pt x="165" y="537"/>
                    </a:lnTo>
                    <a:lnTo>
                      <a:pt x="140" y="536"/>
                    </a:lnTo>
                    <a:lnTo>
                      <a:pt x="117" y="534"/>
                    </a:lnTo>
                    <a:lnTo>
                      <a:pt x="97" y="533"/>
                    </a:lnTo>
                    <a:lnTo>
                      <a:pt x="77" y="531"/>
                    </a:lnTo>
                    <a:lnTo>
                      <a:pt x="59" y="530"/>
                    </a:lnTo>
                    <a:lnTo>
                      <a:pt x="44" y="529"/>
                    </a:lnTo>
                    <a:lnTo>
                      <a:pt x="30" y="529"/>
                    </a:lnTo>
                    <a:lnTo>
                      <a:pt x="19" y="528"/>
                    </a:lnTo>
                    <a:lnTo>
                      <a:pt x="15" y="480"/>
                    </a:lnTo>
                    <a:lnTo>
                      <a:pt x="8" y="412"/>
                    </a:lnTo>
                    <a:lnTo>
                      <a:pt x="2" y="339"/>
                    </a:lnTo>
                    <a:lnTo>
                      <a:pt x="0" y="276"/>
                    </a:lnTo>
                    <a:lnTo>
                      <a:pt x="2" y="210"/>
                    </a:lnTo>
                    <a:lnTo>
                      <a:pt x="8" y="135"/>
                    </a:lnTo>
                    <a:lnTo>
                      <a:pt x="15" y="65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0" name="Freeform 16"/>
              <p:cNvSpPr>
                <a:spLocks/>
              </p:cNvSpPr>
              <p:nvPr/>
            </p:nvSpPr>
            <p:spPr bwMode="auto">
              <a:xfrm>
                <a:off x="1692" y="3426"/>
                <a:ext cx="164" cy="48"/>
              </a:xfrm>
              <a:custGeom>
                <a:avLst/>
                <a:gdLst>
                  <a:gd name="T0" fmla="*/ 41 w 329"/>
                  <a:gd name="T1" fmla="*/ 5 h 96"/>
                  <a:gd name="T2" fmla="*/ 26 w 329"/>
                  <a:gd name="T3" fmla="*/ 5 h 96"/>
                  <a:gd name="T4" fmla="*/ 26 w 329"/>
                  <a:gd name="T5" fmla="*/ 4 h 96"/>
                  <a:gd name="T6" fmla="*/ 25 w 329"/>
                  <a:gd name="T7" fmla="*/ 3 h 96"/>
                  <a:gd name="T8" fmla="*/ 24 w 329"/>
                  <a:gd name="T9" fmla="*/ 2 h 96"/>
                  <a:gd name="T10" fmla="*/ 24 w 329"/>
                  <a:gd name="T11" fmla="*/ 2 h 96"/>
                  <a:gd name="T12" fmla="*/ 23 w 329"/>
                  <a:gd name="T13" fmla="*/ 1 h 96"/>
                  <a:gd name="T14" fmla="*/ 22 w 329"/>
                  <a:gd name="T15" fmla="*/ 1 h 96"/>
                  <a:gd name="T16" fmla="*/ 21 w 329"/>
                  <a:gd name="T17" fmla="*/ 1 h 96"/>
                  <a:gd name="T18" fmla="*/ 20 w 329"/>
                  <a:gd name="T19" fmla="*/ 0 h 96"/>
                  <a:gd name="T20" fmla="*/ 19 w 329"/>
                  <a:gd name="T21" fmla="*/ 1 h 96"/>
                  <a:gd name="T22" fmla="*/ 18 w 329"/>
                  <a:gd name="T23" fmla="*/ 1 h 96"/>
                  <a:gd name="T24" fmla="*/ 17 w 329"/>
                  <a:gd name="T25" fmla="*/ 1 h 96"/>
                  <a:gd name="T26" fmla="*/ 16 w 329"/>
                  <a:gd name="T27" fmla="*/ 2 h 96"/>
                  <a:gd name="T28" fmla="*/ 16 w 329"/>
                  <a:gd name="T29" fmla="*/ 2 h 96"/>
                  <a:gd name="T30" fmla="*/ 15 w 329"/>
                  <a:gd name="T31" fmla="*/ 3 h 96"/>
                  <a:gd name="T32" fmla="*/ 15 w 329"/>
                  <a:gd name="T33" fmla="*/ 4 h 96"/>
                  <a:gd name="T34" fmla="*/ 14 w 329"/>
                  <a:gd name="T35" fmla="*/ 5 h 96"/>
                  <a:gd name="T36" fmla="*/ 0 w 329"/>
                  <a:gd name="T37" fmla="*/ 5 h 96"/>
                  <a:gd name="T38" fmla="*/ 0 w 329"/>
                  <a:gd name="T39" fmla="*/ 8 h 96"/>
                  <a:gd name="T40" fmla="*/ 14 w 329"/>
                  <a:gd name="T41" fmla="*/ 8 h 96"/>
                  <a:gd name="T42" fmla="*/ 15 w 329"/>
                  <a:gd name="T43" fmla="*/ 9 h 96"/>
                  <a:gd name="T44" fmla="*/ 15 w 329"/>
                  <a:gd name="T45" fmla="*/ 10 h 96"/>
                  <a:gd name="T46" fmla="*/ 16 w 329"/>
                  <a:gd name="T47" fmla="*/ 11 h 96"/>
                  <a:gd name="T48" fmla="*/ 16 w 329"/>
                  <a:gd name="T49" fmla="*/ 11 h 96"/>
                  <a:gd name="T50" fmla="*/ 17 w 329"/>
                  <a:gd name="T51" fmla="*/ 12 h 96"/>
                  <a:gd name="T52" fmla="*/ 18 w 329"/>
                  <a:gd name="T53" fmla="*/ 12 h 96"/>
                  <a:gd name="T54" fmla="*/ 19 w 329"/>
                  <a:gd name="T55" fmla="*/ 12 h 96"/>
                  <a:gd name="T56" fmla="*/ 20 w 329"/>
                  <a:gd name="T57" fmla="*/ 12 h 96"/>
                  <a:gd name="T58" fmla="*/ 21 w 329"/>
                  <a:gd name="T59" fmla="*/ 12 h 96"/>
                  <a:gd name="T60" fmla="*/ 22 w 329"/>
                  <a:gd name="T61" fmla="*/ 12 h 96"/>
                  <a:gd name="T62" fmla="*/ 23 w 329"/>
                  <a:gd name="T63" fmla="*/ 12 h 96"/>
                  <a:gd name="T64" fmla="*/ 24 w 329"/>
                  <a:gd name="T65" fmla="*/ 11 h 96"/>
                  <a:gd name="T66" fmla="*/ 24 w 329"/>
                  <a:gd name="T67" fmla="*/ 11 h 96"/>
                  <a:gd name="T68" fmla="*/ 25 w 329"/>
                  <a:gd name="T69" fmla="*/ 10 h 96"/>
                  <a:gd name="T70" fmla="*/ 26 w 329"/>
                  <a:gd name="T71" fmla="*/ 9 h 96"/>
                  <a:gd name="T72" fmla="*/ 26 w 329"/>
                  <a:gd name="T73" fmla="*/ 8 h 96"/>
                  <a:gd name="T74" fmla="*/ 41 w 329"/>
                  <a:gd name="T75" fmla="*/ 8 h 96"/>
                  <a:gd name="T76" fmla="*/ 41 w 329"/>
                  <a:gd name="T77" fmla="*/ 5 h 9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29"/>
                  <a:gd name="T118" fmla="*/ 0 h 96"/>
                  <a:gd name="T119" fmla="*/ 329 w 329"/>
                  <a:gd name="T120" fmla="*/ 96 h 9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29" h="96">
                    <a:moveTo>
                      <a:pt x="329" y="35"/>
                    </a:moveTo>
                    <a:lnTo>
                      <a:pt x="210" y="35"/>
                    </a:lnTo>
                    <a:lnTo>
                      <a:pt x="208" y="28"/>
                    </a:lnTo>
                    <a:lnTo>
                      <a:pt x="203" y="21"/>
                    </a:lnTo>
                    <a:lnTo>
                      <a:pt x="199" y="15"/>
                    </a:lnTo>
                    <a:lnTo>
                      <a:pt x="194" y="10"/>
                    </a:lnTo>
                    <a:lnTo>
                      <a:pt x="187" y="6"/>
                    </a:lnTo>
                    <a:lnTo>
                      <a:pt x="180" y="2"/>
                    </a:lnTo>
                    <a:lnTo>
                      <a:pt x="172" y="1"/>
                    </a:lnTo>
                    <a:lnTo>
                      <a:pt x="164" y="0"/>
                    </a:lnTo>
                    <a:lnTo>
                      <a:pt x="156" y="1"/>
                    </a:lnTo>
                    <a:lnTo>
                      <a:pt x="148" y="2"/>
                    </a:lnTo>
                    <a:lnTo>
                      <a:pt x="141" y="6"/>
                    </a:lnTo>
                    <a:lnTo>
                      <a:pt x="135" y="10"/>
                    </a:lnTo>
                    <a:lnTo>
                      <a:pt x="129" y="15"/>
                    </a:lnTo>
                    <a:lnTo>
                      <a:pt x="125" y="21"/>
                    </a:lnTo>
                    <a:lnTo>
                      <a:pt x="120" y="28"/>
                    </a:lnTo>
                    <a:lnTo>
                      <a:pt x="118" y="35"/>
                    </a:lnTo>
                    <a:lnTo>
                      <a:pt x="0" y="35"/>
                    </a:lnTo>
                    <a:lnTo>
                      <a:pt x="0" y="60"/>
                    </a:lnTo>
                    <a:lnTo>
                      <a:pt x="118" y="60"/>
                    </a:lnTo>
                    <a:lnTo>
                      <a:pt x="120" y="67"/>
                    </a:lnTo>
                    <a:lnTo>
                      <a:pt x="125" y="74"/>
                    </a:lnTo>
                    <a:lnTo>
                      <a:pt x="129" y="81"/>
                    </a:lnTo>
                    <a:lnTo>
                      <a:pt x="135" y="85"/>
                    </a:lnTo>
                    <a:lnTo>
                      <a:pt x="141" y="90"/>
                    </a:lnTo>
                    <a:lnTo>
                      <a:pt x="148" y="93"/>
                    </a:lnTo>
                    <a:lnTo>
                      <a:pt x="156" y="95"/>
                    </a:lnTo>
                    <a:lnTo>
                      <a:pt x="164" y="96"/>
                    </a:lnTo>
                    <a:lnTo>
                      <a:pt x="172" y="95"/>
                    </a:lnTo>
                    <a:lnTo>
                      <a:pt x="180" y="93"/>
                    </a:lnTo>
                    <a:lnTo>
                      <a:pt x="187" y="90"/>
                    </a:lnTo>
                    <a:lnTo>
                      <a:pt x="194" y="85"/>
                    </a:lnTo>
                    <a:lnTo>
                      <a:pt x="199" y="81"/>
                    </a:lnTo>
                    <a:lnTo>
                      <a:pt x="203" y="74"/>
                    </a:lnTo>
                    <a:lnTo>
                      <a:pt x="208" y="67"/>
                    </a:lnTo>
                    <a:lnTo>
                      <a:pt x="210" y="60"/>
                    </a:lnTo>
                    <a:lnTo>
                      <a:pt x="329" y="60"/>
                    </a:lnTo>
                    <a:lnTo>
                      <a:pt x="32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1" name="Freeform 17"/>
              <p:cNvSpPr>
                <a:spLocks/>
              </p:cNvSpPr>
              <p:nvPr/>
            </p:nvSpPr>
            <p:spPr bwMode="auto">
              <a:xfrm>
                <a:off x="943" y="3499"/>
                <a:ext cx="1057" cy="271"/>
              </a:xfrm>
              <a:custGeom>
                <a:avLst/>
                <a:gdLst>
                  <a:gd name="T0" fmla="*/ 48 w 2114"/>
                  <a:gd name="T1" fmla="*/ 0 h 543"/>
                  <a:gd name="T2" fmla="*/ 31 w 2114"/>
                  <a:gd name="T3" fmla="*/ 7 h 543"/>
                  <a:gd name="T4" fmla="*/ 0 w 2114"/>
                  <a:gd name="T5" fmla="*/ 45 h 543"/>
                  <a:gd name="T6" fmla="*/ 0 w 2114"/>
                  <a:gd name="T7" fmla="*/ 67 h 543"/>
                  <a:gd name="T8" fmla="*/ 218 w 2114"/>
                  <a:gd name="T9" fmla="*/ 67 h 543"/>
                  <a:gd name="T10" fmla="*/ 265 w 2114"/>
                  <a:gd name="T11" fmla="*/ 27 h 543"/>
                  <a:gd name="T12" fmla="*/ 265 w 2114"/>
                  <a:gd name="T13" fmla="*/ 0 h 543"/>
                  <a:gd name="T14" fmla="*/ 48 w 2114"/>
                  <a:gd name="T15" fmla="*/ 0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14"/>
                  <a:gd name="T25" fmla="*/ 0 h 543"/>
                  <a:gd name="T26" fmla="*/ 2114 w 2114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14" h="543">
                    <a:moveTo>
                      <a:pt x="379" y="0"/>
                    </a:moveTo>
                    <a:lnTo>
                      <a:pt x="245" y="63"/>
                    </a:lnTo>
                    <a:lnTo>
                      <a:pt x="0" y="364"/>
                    </a:lnTo>
                    <a:lnTo>
                      <a:pt x="0" y="543"/>
                    </a:lnTo>
                    <a:lnTo>
                      <a:pt x="1743" y="543"/>
                    </a:lnTo>
                    <a:lnTo>
                      <a:pt x="2114" y="223"/>
                    </a:lnTo>
                    <a:lnTo>
                      <a:pt x="2114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2" name="Freeform 18"/>
              <p:cNvSpPr>
                <a:spLocks/>
              </p:cNvSpPr>
              <p:nvPr/>
            </p:nvSpPr>
            <p:spPr bwMode="auto">
              <a:xfrm>
                <a:off x="1009" y="3545"/>
                <a:ext cx="910" cy="136"/>
              </a:xfrm>
              <a:custGeom>
                <a:avLst/>
                <a:gdLst>
                  <a:gd name="T0" fmla="*/ 21 w 1820"/>
                  <a:gd name="T1" fmla="*/ 6 h 272"/>
                  <a:gd name="T2" fmla="*/ 34 w 1820"/>
                  <a:gd name="T3" fmla="*/ 0 h 272"/>
                  <a:gd name="T4" fmla="*/ 228 w 1820"/>
                  <a:gd name="T5" fmla="*/ 0 h 272"/>
                  <a:gd name="T6" fmla="*/ 221 w 1820"/>
                  <a:gd name="T7" fmla="*/ 5 h 272"/>
                  <a:gd name="T8" fmla="*/ 198 w 1820"/>
                  <a:gd name="T9" fmla="*/ 34 h 272"/>
                  <a:gd name="T10" fmla="*/ 0 w 1820"/>
                  <a:gd name="T11" fmla="*/ 34 h 272"/>
                  <a:gd name="T12" fmla="*/ 21 w 1820"/>
                  <a:gd name="T13" fmla="*/ 6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0"/>
                  <a:gd name="T22" fmla="*/ 0 h 272"/>
                  <a:gd name="T23" fmla="*/ 1820 w 1820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0" h="272">
                    <a:moveTo>
                      <a:pt x="168" y="46"/>
                    </a:moveTo>
                    <a:lnTo>
                      <a:pt x="269" y="0"/>
                    </a:lnTo>
                    <a:lnTo>
                      <a:pt x="1820" y="0"/>
                    </a:lnTo>
                    <a:lnTo>
                      <a:pt x="1768" y="33"/>
                    </a:lnTo>
                    <a:lnTo>
                      <a:pt x="1581" y="272"/>
                    </a:lnTo>
                    <a:lnTo>
                      <a:pt x="0" y="272"/>
                    </a:lnTo>
                    <a:lnTo>
                      <a:pt x="168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3" name="Freeform 19"/>
              <p:cNvSpPr>
                <a:spLocks/>
              </p:cNvSpPr>
              <p:nvPr/>
            </p:nvSpPr>
            <p:spPr bwMode="auto">
              <a:xfrm>
                <a:off x="990" y="3700"/>
                <a:ext cx="804" cy="23"/>
              </a:xfrm>
              <a:custGeom>
                <a:avLst/>
                <a:gdLst>
                  <a:gd name="T0" fmla="*/ 0 w 1609"/>
                  <a:gd name="T1" fmla="*/ 0 h 48"/>
                  <a:gd name="T2" fmla="*/ 0 w 1609"/>
                  <a:gd name="T3" fmla="*/ 0 h 48"/>
                  <a:gd name="T4" fmla="*/ 201 w 1609"/>
                  <a:gd name="T5" fmla="*/ 0 h 48"/>
                  <a:gd name="T6" fmla="*/ 201 w 1609"/>
                  <a:gd name="T7" fmla="*/ 5 h 48"/>
                  <a:gd name="T8" fmla="*/ 0 w 1609"/>
                  <a:gd name="T9" fmla="*/ 5 h 48"/>
                  <a:gd name="T10" fmla="*/ 0 w 1609"/>
                  <a:gd name="T11" fmla="*/ 0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9"/>
                  <a:gd name="T19" fmla="*/ 0 h 48"/>
                  <a:gd name="T20" fmla="*/ 1609 w 1609"/>
                  <a:gd name="T21" fmla="*/ 48 h 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9" h="48">
                    <a:moveTo>
                      <a:pt x="0" y="2"/>
                    </a:moveTo>
                    <a:lnTo>
                      <a:pt x="1" y="0"/>
                    </a:lnTo>
                    <a:lnTo>
                      <a:pt x="1609" y="0"/>
                    </a:lnTo>
                    <a:lnTo>
                      <a:pt x="1609" y="48"/>
                    </a:lnTo>
                    <a:lnTo>
                      <a:pt x="0" y="48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4" name="Freeform 20"/>
              <p:cNvSpPr>
                <a:spLocks/>
              </p:cNvSpPr>
              <p:nvPr/>
            </p:nvSpPr>
            <p:spPr bwMode="auto">
              <a:xfrm>
                <a:off x="1813" y="3546"/>
                <a:ext cx="140" cy="164"/>
              </a:xfrm>
              <a:custGeom>
                <a:avLst/>
                <a:gdLst>
                  <a:gd name="T0" fmla="*/ 0 w 281"/>
                  <a:gd name="T1" fmla="*/ 41 h 328"/>
                  <a:gd name="T2" fmla="*/ 0 w 281"/>
                  <a:gd name="T3" fmla="*/ 37 h 328"/>
                  <a:gd name="T4" fmla="*/ 23 w 281"/>
                  <a:gd name="T5" fmla="*/ 8 h 328"/>
                  <a:gd name="T6" fmla="*/ 35 w 281"/>
                  <a:gd name="T7" fmla="*/ 0 h 328"/>
                  <a:gd name="T8" fmla="*/ 35 w 281"/>
                  <a:gd name="T9" fmla="*/ 11 h 328"/>
                  <a:gd name="T10" fmla="*/ 0 w 281"/>
                  <a:gd name="T11" fmla="*/ 41 h 3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1"/>
                  <a:gd name="T19" fmla="*/ 0 h 328"/>
                  <a:gd name="T20" fmla="*/ 281 w 281"/>
                  <a:gd name="T21" fmla="*/ 328 h 3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1" h="328">
                    <a:moveTo>
                      <a:pt x="0" y="328"/>
                    </a:moveTo>
                    <a:lnTo>
                      <a:pt x="0" y="296"/>
                    </a:lnTo>
                    <a:lnTo>
                      <a:pt x="186" y="60"/>
                    </a:lnTo>
                    <a:lnTo>
                      <a:pt x="281" y="0"/>
                    </a:lnTo>
                    <a:lnTo>
                      <a:pt x="281" y="85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5" name="Freeform 21"/>
              <p:cNvSpPr>
                <a:spLocks/>
              </p:cNvSpPr>
              <p:nvPr/>
            </p:nvSpPr>
            <p:spPr bwMode="auto">
              <a:xfrm>
                <a:off x="1294" y="3577"/>
                <a:ext cx="39" cy="16"/>
              </a:xfrm>
              <a:custGeom>
                <a:avLst/>
                <a:gdLst>
                  <a:gd name="T0" fmla="*/ 6 w 80"/>
                  <a:gd name="T1" fmla="*/ 4 h 31"/>
                  <a:gd name="T2" fmla="*/ 9 w 80"/>
                  <a:gd name="T3" fmla="*/ 0 h 31"/>
                  <a:gd name="T4" fmla="*/ 3 w 80"/>
                  <a:gd name="T5" fmla="*/ 0 h 31"/>
                  <a:gd name="T6" fmla="*/ 0 w 80"/>
                  <a:gd name="T7" fmla="*/ 4 h 31"/>
                  <a:gd name="T8" fmla="*/ 6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6" name="Freeform 22"/>
              <p:cNvSpPr>
                <a:spLocks/>
              </p:cNvSpPr>
              <p:nvPr/>
            </p:nvSpPr>
            <p:spPr bwMode="auto">
              <a:xfrm>
                <a:off x="1736" y="3577"/>
                <a:ext cx="40" cy="16"/>
              </a:xfrm>
              <a:custGeom>
                <a:avLst/>
                <a:gdLst>
                  <a:gd name="T0" fmla="*/ 7 w 80"/>
                  <a:gd name="T1" fmla="*/ 4 h 31"/>
                  <a:gd name="T2" fmla="*/ 10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4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7" name="Freeform 23"/>
              <p:cNvSpPr>
                <a:spLocks/>
              </p:cNvSpPr>
              <p:nvPr/>
            </p:nvSpPr>
            <p:spPr bwMode="auto">
              <a:xfrm>
                <a:off x="1539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8" name="Freeform 24"/>
              <p:cNvSpPr>
                <a:spLocks/>
              </p:cNvSpPr>
              <p:nvPr/>
            </p:nvSpPr>
            <p:spPr bwMode="auto">
              <a:xfrm>
                <a:off x="1146" y="3577"/>
                <a:ext cx="40" cy="16"/>
              </a:xfrm>
              <a:custGeom>
                <a:avLst/>
                <a:gdLst>
                  <a:gd name="T0" fmla="*/ 7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69" name="Freeform 25"/>
              <p:cNvSpPr>
                <a:spLocks/>
              </p:cNvSpPr>
              <p:nvPr/>
            </p:nvSpPr>
            <p:spPr bwMode="auto">
              <a:xfrm>
                <a:off x="1195" y="3577"/>
                <a:ext cx="40" cy="16"/>
              </a:xfrm>
              <a:custGeom>
                <a:avLst/>
                <a:gdLst>
                  <a:gd name="T0" fmla="*/ 7 w 79"/>
                  <a:gd name="T1" fmla="*/ 4 h 31"/>
                  <a:gd name="T2" fmla="*/ 10 w 79"/>
                  <a:gd name="T3" fmla="*/ 0 h 31"/>
                  <a:gd name="T4" fmla="*/ 4 w 79"/>
                  <a:gd name="T5" fmla="*/ 0 h 31"/>
                  <a:gd name="T6" fmla="*/ 0 w 79"/>
                  <a:gd name="T7" fmla="*/ 4 h 31"/>
                  <a:gd name="T8" fmla="*/ 7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0" name="Freeform 26"/>
              <p:cNvSpPr>
                <a:spLocks/>
              </p:cNvSpPr>
              <p:nvPr/>
            </p:nvSpPr>
            <p:spPr bwMode="auto">
              <a:xfrm>
                <a:off x="1244" y="3577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1" name="Freeform 27"/>
              <p:cNvSpPr>
                <a:spLocks/>
              </p:cNvSpPr>
              <p:nvPr/>
            </p:nvSpPr>
            <p:spPr bwMode="auto">
              <a:xfrm>
                <a:off x="1638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2" name="Freeform 28"/>
              <p:cNvSpPr>
                <a:spLocks/>
              </p:cNvSpPr>
              <p:nvPr/>
            </p:nvSpPr>
            <p:spPr bwMode="auto">
              <a:xfrm>
                <a:off x="1491" y="3577"/>
                <a:ext cx="39" cy="16"/>
              </a:xfrm>
              <a:custGeom>
                <a:avLst/>
                <a:gdLst>
                  <a:gd name="T0" fmla="*/ 6 w 79"/>
                  <a:gd name="T1" fmla="*/ 4 h 31"/>
                  <a:gd name="T2" fmla="*/ 9 w 79"/>
                  <a:gd name="T3" fmla="*/ 0 h 31"/>
                  <a:gd name="T4" fmla="*/ 3 w 79"/>
                  <a:gd name="T5" fmla="*/ 0 h 31"/>
                  <a:gd name="T6" fmla="*/ 0 w 79"/>
                  <a:gd name="T7" fmla="*/ 4 h 31"/>
                  <a:gd name="T8" fmla="*/ 6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3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3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3" name="Freeform 29"/>
              <p:cNvSpPr>
                <a:spLocks/>
              </p:cNvSpPr>
              <p:nvPr/>
            </p:nvSpPr>
            <p:spPr bwMode="auto">
              <a:xfrm>
                <a:off x="1441" y="3577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4" name="Freeform 30"/>
              <p:cNvSpPr>
                <a:spLocks/>
              </p:cNvSpPr>
              <p:nvPr/>
            </p:nvSpPr>
            <p:spPr bwMode="auto">
              <a:xfrm>
                <a:off x="1588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7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5" name="Freeform 31"/>
              <p:cNvSpPr>
                <a:spLocks/>
              </p:cNvSpPr>
              <p:nvPr/>
            </p:nvSpPr>
            <p:spPr bwMode="auto">
              <a:xfrm>
                <a:off x="1687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6" name="Freeform 32"/>
              <p:cNvSpPr>
                <a:spLocks/>
              </p:cNvSpPr>
              <p:nvPr/>
            </p:nvSpPr>
            <p:spPr bwMode="auto">
              <a:xfrm>
                <a:off x="1392" y="3577"/>
                <a:ext cx="40" cy="16"/>
              </a:xfrm>
              <a:custGeom>
                <a:avLst/>
                <a:gdLst>
                  <a:gd name="T0" fmla="*/ 7 w 80"/>
                  <a:gd name="T1" fmla="*/ 4 h 31"/>
                  <a:gd name="T2" fmla="*/ 10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7" name="Freeform 33"/>
              <p:cNvSpPr>
                <a:spLocks/>
              </p:cNvSpPr>
              <p:nvPr/>
            </p:nvSpPr>
            <p:spPr bwMode="auto">
              <a:xfrm>
                <a:off x="1343" y="3577"/>
                <a:ext cx="40" cy="16"/>
              </a:xfrm>
              <a:custGeom>
                <a:avLst/>
                <a:gdLst>
                  <a:gd name="T0" fmla="*/ 7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8" name="Freeform 34"/>
              <p:cNvSpPr>
                <a:spLocks/>
              </p:cNvSpPr>
              <p:nvPr/>
            </p:nvSpPr>
            <p:spPr bwMode="auto">
              <a:xfrm>
                <a:off x="1470" y="3602"/>
                <a:ext cx="39" cy="16"/>
              </a:xfrm>
              <a:custGeom>
                <a:avLst/>
                <a:gdLst>
                  <a:gd name="T0" fmla="*/ 7 w 78"/>
                  <a:gd name="T1" fmla="*/ 4 h 31"/>
                  <a:gd name="T2" fmla="*/ 10 w 78"/>
                  <a:gd name="T3" fmla="*/ 0 h 31"/>
                  <a:gd name="T4" fmla="*/ 4 w 78"/>
                  <a:gd name="T5" fmla="*/ 0 h 31"/>
                  <a:gd name="T6" fmla="*/ 0 w 78"/>
                  <a:gd name="T7" fmla="*/ 4 h 31"/>
                  <a:gd name="T8" fmla="*/ 7 w 78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31"/>
                  <a:gd name="T17" fmla="*/ 78 w 78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31">
                    <a:moveTo>
                      <a:pt x="54" y="31"/>
                    </a:moveTo>
                    <a:lnTo>
                      <a:pt x="78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79" name="Freeform 35"/>
              <p:cNvSpPr>
                <a:spLocks/>
              </p:cNvSpPr>
              <p:nvPr/>
            </p:nvSpPr>
            <p:spPr bwMode="auto">
              <a:xfrm>
                <a:off x="1175" y="3602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0" name="Freeform 36"/>
              <p:cNvSpPr>
                <a:spLocks/>
              </p:cNvSpPr>
              <p:nvPr/>
            </p:nvSpPr>
            <p:spPr bwMode="auto">
              <a:xfrm>
                <a:off x="1223" y="3602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1" name="Freeform 37"/>
              <p:cNvSpPr>
                <a:spLocks/>
              </p:cNvSpPr>
              <p:nvPr/>
            </p:nvSpPr>
            <p:spPr bwMode="auto">
              <a:xfrm>
                <a:off x="1273" y="3602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2" name="Freeform 38"/>
              <p:cNvSpPr>
                <a:spLocks/>
              </p:cNvSpPr>
              <p:nvPr/>
            </p:nvSpPr>
            <p:spPr bwMode="auto">
              <a:xfrm>
                <a:off x="1322" y="3602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3" name="Freeform 39"/>
              <p:cNvSpPr>
                <a:spLocks/>
              </p:cNvSpPr>
              <p:nvPr/>
            </p:nvSpPr>
            <p:spPr bwMode="auto">
              <a:xfrm>
                <a:off x="1715" y="3602"/>
                <a:ext cx="41" cy="16"/>
              </a:xfrm>
              <a:custGeom>
                <a:avLst/>
                <a:gdLst>
                  <a:gd name="T0" fmla="*/ 0 w 80"/>
                  <a:gd name="T1" fmla="*/ 4 h 31"/>
                  <a:gd name="T2" fmla="*/ 7 w 80"/>
                  <a:gd name="T3" fmla="*/ 4 h 31"/>
                  <a:gd name="T4" fmla="*/ 11 w 80"/>
                  <a:gd name="T5" fmla="*/ 0 h 31"/>
                  <a:gd name="T6" fmla="*/ 4 w 80"/>
                  <a:gd name="T7" fmla="*/ 0 h 31"/>
                  <a:gd name="T8" fmla="*/ 0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0" y="31"/>
                    </a:move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4" name="Freeform 40"/>
              <p:cNvSpPr>
                <a:spLocks/>
              </p:cNvSpPr>
              <p:nvPr/>
            </p:nvSpPr>
            <p:spPr bwMode="auto">
              <a:xfrm>
                <a:off x="1126" y="3602"/>
                <a:ext cx="39" cy="16"/>
              </a:xfrm>
              <a:custGeom>
                <a:avLst/>
                <a:gdLst>
                  <a:gd name="T0" fmla="*/ 9 w 80"/>
                  <a:gd name="T1" fmla="*/ 0 h 31"/>
                  <a:gd name="T2" fmla="*/ 3 w 80"/>
                  <a:gd name="T3" fmla="*/ 0 h 31"/>
                  <a:gd name="T4" fmla="*/ 0 w 80"/>
                  <a:gd name="T5" fmla="*/ 4 h 31"/>
                  <a:gd name="T6" fmla="*/ 6 w 80"/>
                  <a:gd name="T7" fmla="*/ 4 h 31"/>
                  <a:gd name="T8" fmla="*/ 9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80" y="0"/>
                    </a:move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5" name="Freeform 41"/>
              <p:cNvSpPr>
                <a:spLocks/>
              </p:cNvSpPr>
              <p:nvPr/>
            </p:nvSpPr>
            <p:spPr bwMode="auto">
              <a:xfrm>
                <a:off x="1518" y="3602"/>
                <a:ext cx="41" cy="16"/>
              </a:xfrm>
              <a:custGeom>
                <a:avLst/>
                <a:gdLst>
                  <a:gd name="T0" fmla="*/ 7 w 80"/>
                  <a:gd name="T1" fmla="*/ 4 h 31"/>
                  <a:gd name="T2" fmla="*/ 11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6" name="Freeform 42"/>
              <p:cNvSpPr>
                <a:spLocks/>
              </p:cNvSpPr>
              <p:nvPr/>
            </p:nvSpPr>
            <p:spPr bwMode="auto">
              <a:xfrm>
                <a:off x="1617" y="3602"/>
                <a:ext cx="40" cy="16"/>
              </a:xfrm>
              <a:custGeom>
                <a:avLst/>
                <a:gdLst>
                  <a:gd name="T0" fmla="*/ 7 w 80"/>
                  <a:gd name="T1" fmla="*/ 4 h 31"/>
                  <a:gd name="T2" fmla="*/ 10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7" name="Freeform 43"/>
              <p:cNvSpPr>
                <a:spLocks/>
              </p:cNvSpPr>
              <p:nvPr/>
            </p:nvSpPr>
            <p:spPr bwMode="auto">
              <a:xfrm>
                <a:off x="1568" y="3602"/>
                <a:ext cx="40" cy="16"/>
              </a:xfrm>
              <a:custGeom>
                <a:avLst/>
                <a:gdLst>
                  <a:gd name="T0" fmla="*/ 7 w 79"/>
                  <a:gd name="T1" fmla="*/ 4 h 31"/>
                  <a:gd name="T2" fmla="*/ 10 w 79"/>
                  <a:gd name="T3" fmla="*/ 0 h 31"/>
                  <a:gd name="T4" fmla="*/ 4 w 79"/>
                  <a:gd name="T5" fmla="*/ 0 h 31"/>
                  <a:gd name="T6" fmla="*/ 0 w 79"/>
                  <a:gd name="T7" fmla="*/ 4 h 31"/>
                  <a:gd name="T8" fmla="*/ 7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8" name="Freeform 44"/>
              <p:cNvSpPr>
                <a:spLocks/>
              </p:cNvSpPr>
              <p:nvPr/>
            </p:nvSpPr>
            <p:spPr bwMode="auto">
              <a:xfrm>
                <a:off x="1372" y="3602"/>
                <a:ext cx="39" cy="16"/>
              </a:xfrm>
              <a:custGeom>
                <a:avLst/>
                <a:gdLst>
                  <a:gd name="T0" fmla="*/ 6 w 79"/>
                  <a:gd name="T1" fmla="*/ 4 h 31"/>
                  <a:gd name="T2" fmla="*/ 9 w 79"/>
                  <a:gd name="T3" fmla="*/ 0 h 31"/>
                  <a:gd name="T4" fmla="*/ 3 w 79"/>
                  <a:gd name="T5" fmla="*/ 0 h 31"/>
                  <a:gd name="T6" fmla="*/ 0 w 79"/>
                  <a:gd name="T7" fmla="*/ 4 h 31"/>
                  <a:gd name="T8" fmla="*/ 6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89" name="Freeform 45"/>
              <p:cNvSpPr>
                <a:spLocks/>
              </p:cNvSpPr>
              <p:nvPr/>
            </p:nvSpPr>
            <p:spPr bwMode="auto">
              <a:xfrm>
                <a:off x="1420" y="3602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0" name="Freeform 46"/>
              <p:cNvSpPr>
                <a:spLocks/>
              </p:cNvSpPr>
              <p:nvPr/>
            </p:nvSpPr>
            <p:spPr bwMode="auto">
              <a:xfrm>
                <a:off x="1666" y="3602"/>
                <a:ext cx="40" cy="16"/>
              </a:xfrm>
              <a:custGeom>
                <a:avLst/>
                <a:gdLst>
                  <a:gd name="T0" fmla="*/ 7 w 79"/>
                  <a:gd name="T1" fmla="*/ 4 h 31"/>
                  <a:gd name="T2" fmla="*/ 10 w 79"/>
                  <a:gd name="T3" fmla="*/ 0 h 31"/>
                  <a:gd name="T4" fmla="*/ 4 w 79"/>
                  <a:gd name="T5" fmla="*/ 0 h 31"/>
                  <a:gd name="T6" fmla="*/ 0 w 79"/>
                  <a:gd name="T7" fmla="*/ 4 h 31"/>
                  <a:gd name="T8" fmla="*/ 7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1" name="Freeform 47"/>
              <p:cNvSpPr>
                <a:spLocks/>
              </p:cNvSpPr>
              <p:nvPr/>
            </p:nvSpPr>
            <p:spPr bwMode="auto">
              <a:xfrm>
                <a:off x="1646" y="3628"/>
                <a:ext cx="39" cy="15"/>
              </a:xfrm>
              <a:custGeom>
                <a:avLst/>
                <a:gdLst>
                  <a:gd name="T0" fmla="*/ 3 w 80"/>
                  <a:gd name="T1" fmla="*/ 0 h 32"/>
                  <a:gd name="T2" fmla="*/ 0 w 80"/>
                  <a:gd name="T3" fmla="*/ 3 h 32"/>
                  <a:gd name="T4" fmla="*/ 6 w 80"/>
                  <a:gd name="T5" fmla="*/ 3 h 32"/>
                  <a:gd name="T6" fmla="*/ 9 w 80"/>
                  <a:gd name="T7" fmla="*/ 0 h 32"/>
                  <a:gd name="T8" fmla="*/ 3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2" name="Freeform 48"/>
              <p:cNvSpPr>
                <a:spLocks/>
              </p:cNvSpPr>
              <p:nvPr/>
            </p:nvSpPr>
            <p:spPr bwMode="auto">
              <a:xfrm>
                <a:off x="1154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3" name="Freeform 49"/>
              <p:cNvSpPr>
                <a:spLocks/>
              </p:cNvSpPr>
              <p:nvPr/>
            </p:nvSpPr>
            <p:spPr bwMode="auto">
              <a:xfrm>
                <a:off x="1547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4" name="Freeform 50"/>
              <p:cNvSpPr>
                <a:spLocks/>
              </p:cNvSpPr>
              <p:nvPr/>
            </p:nvSpPr>
            <p:spPr bwMode="auto">
              <a:xfrm>
                <a:off x="1596" y="3628"/>
                <a:ext cx="40" cy="15"/>
              </a:xfrm>
              <a:custGeom>
                <a:avLst/>
                <a:gdLst>
                  <a:gd name="T0" fmla="*/ 3 w 81"/>
                  <a:gd name="T1" fmla="*/ 0 h 32"/>
                  <a:gd name="T2" fmla="*/ 0 w 81"/>
                  <a:gd name="T3" fmla="*/ 3 h 32"/>
                  <a:gd name="T4" fmla="*/ 7 w 81"/>
                  <a:gd name="T5" fmla="*/ 3 h 32"/>
                  <a:gd name="T6" fmla="*/ 10 w 81"/>
                  <a:gd name="T7" fmla="*/ 0 h 32"/>
                  <a:gd name="T8" fmla="*/ 3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5" name="Freeform 51"/>
              <p:cNvSpPr>
                <a:spLocks/>
              </p:cNvSpPr>
              <p:nvPr/>
            </p:nvSpPr>
            <p:spPr bwMode="auto">
              <a:xfrm>
                <a:off x="1695" y="3628"/>
                <a:ext cx="40" cy="15"/>
              </a:xfrm>
              <a:custGeom>
                <a:avLst/>
                <a:gdLst>
                  <a:gd name="T0" fmla="*/ 0 w 81"/>
                  <a:gd name="T1" fmla="*/ 3 h 32"/>
                  <a:gd name="T2" fmla="*/ 7 w 81"/>
                  <a:gd name="T3" fmla="*/ 3 h 32"/>
                  <a:gd name="T4" fmla="*/ 10 w 81"/>
                  <a:gd name="T5" fmla="*/ 0 h 32"/>
                  <a:gd name="T6" fmla="*/ 3 w 81"/>
                  <a:gd name="T7" fmla="*/ 0 h 32"/>
                  <a:gd name="T8" fmla="*/ 0 w 81"/>
                  <a:gd name="T9" fmla="*/ 3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0" y="32"/>
                    </a:move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6" name="Freeform 52"/>
              <p:cNvSpPr>
                <a:spLocks/>
              </p:cNvSpPr>
              <p:nvPr/>
            </p:nvSpPr>
            <p:spPr bwMode="auto">
              <a:xfrm>
                <a:off x="1105" y="3628"/>
                <a:ext cx="40" cy="15"/>
              </a:xfrm>
              <a:custGeom>
                <a:avLst/>
                <a:gdLst>
                  <a:gd name="T0" fmla="*/ 10 w 79"/>
                  <a:gd name="T1" fmla="*/ 0 h 32"/>
                  <a:gd name="T2" fmla="*/ 4 w 79"/>
                  <a:gd name="T3" fmla="*/ 0 h 32"/>
                  <a:gd name="T4" fmla="*/ 0 w 79"/>
                  <a:gd name="T5" fmla="*/ 3 h 32"/>
                  <a:gd name="T6" fmla="*/ 7 w 79"/>
                  <a:gd name="T7" fmla="*/ 3 h 32"/>
                  <a:gd name="T8" fmla="*/ 1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79" y="0"/>
                    </a:moveTo>
                    <a:lnTo>
                      <a:pt x="25" y="0"/>
                    </a:ln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7" name="Freeform 53"/>
              <p:cNvSpPr>
                <a:spLocks/>
              </p:cNvSpPr>
              <p:nvPr/>
            </p:nvSpPr>
            <p:spPr bwMode="auto">
              <a:xfrm>
                <a:off x="1351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8" name="Freeform 54"/>
              <p:cNvSpPr>
                <a:spLocks/>
              </p:cNvSpPr>
              <p:nvPr/>
            </p:nvSpPr>
            <p:spPr bwMode="auto">
              <a:xfrm>
                <a:off x="1252" y="3628"/>
                <a:ext cx="41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1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99" name="Freeform 55"/>
              <p:cNvSpPr>
                <a:spLocks/>
              </p:cNvSpPr>
              <p:nvPr/>
            </p:nvSpPr>
            <p:spPr bwMode="auto">
              <a:xfrm>
                <a:off x="1301" y="3628"/>
                <a:ext cx="41" cy="15"/>
              </a:xfrm>
              <a:custGeom>
                <a:avLst/>
                <a:gdLst>
                  <a:gd name="T0" fmla="*/ 4 w 81"/>
                  <a:gd name="T1" fmla="*/ 0 h 32"/>
                  <a:gd name="T2" fmla="*/ 0 w 81"/>
                  <a:gd name="T3" fmla="*/ 3 h 32"/>
                  <a:gd name="T4" fmla="*/ 7 w 81"/>
                  <a:gd name="T5" fmla="*/ 3 h 32"/>
                  <a:gd name="T6" fmla="*/ 11 w 81"/>
                  <a:gd name="T7" fmla="*/ 0 h 32"/>
                  <a:gd name="T8" fmla="*/ 4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7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0" name="Freeform 56"/>
              <p:cNvSpPr>
                <a:spLocks/>
              </p:cNvSpPr>
              <p:nvPr/>
            </p:nvSpPr>
            <p:spPr bwMode="auto">
              <a:xfrm>
                <a:off x="1203" y="3628"/>
                <a:ext cx="40" cy="15"/>
              </a:xfrm>
              <a:custGeom>
                <a:avLst/>
                <a:gdLst>
                  <a:gd name="T0" fmla="*/ 4 w 79"/>
                  <a:gd name="T1" fmla="*/ 0 h 32"/>
                  <a:gd name="T2" fmla="*/ 0 w 79"/>
                  <a:gd name="T3" fmla="*/ 3 h 32"/>
                  <a:gd name="T4" fmla="*/ 7 w 79"/>
                  <a:gd name="T5" fmla="*/ 3 h 32"/>
                  <a:gd name="T6" fmla="*/ 10 w 79"/>
                  <a:gd name="T7" fmla="*/ 0 h 32"/>
                  <a:gd name="T8" fmla="*/ 4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1" name="Freeform 57"/>
              <p:cNvSpPr>
                <a:spLocks/>
              </p:cNvSpPr>
              <p:nvPr/>
            </p:nvSpPr>
            <p:spPr bwMode="auto">
              <a:xfrm>
                <a:off x="1449" y="3628"/>
                <a:ext cx="40" cy="15"/>
              </a:xfrm>
              <a:custGeom>
                <a:avLst/>
                <a:gdLst>
                  <a:gd name="T0" fmla="*/ 4 w 79"/>
                  <a:gd name="T1" fmla="*/ 0 h 32"/>
                  <a:gd name="T2" fmla="*/ 0 w 79"/>
                  <a:gd name="T3" fmla="*/ 3 h 32"/>
                  <a:gd name="T4" fmla="*/ 7 w 79"/>
                  <a:gd name="T5" fmla="*/ 3 h 32"/>
                  <a:gd name="T6" fmla="*/ 10 w 79"/>
                  <a:gd name="T7" fmla="*/ 0 h 32"/>
                  <a:gd name="T8" fmla="*/ 4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2" name="Freeform 58"/>
              <p:cNvSpPr>
                <a:spLocks/>
              </p:cNvSpPr>
              <p:nvPr/>
            </p:nvSpPr>
            <p:spPr bwMode="auto">
              <a:xfrm>
                <a:off x="1498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3" name="Freeform 59"/>
              <p:cNvSpPr>
                <a:spLocks/>
              </p:cNvSpPr>
              <p:nvPr/>
            </p:nvSpPr>
            <p:spPr bwMode="auto">
              <a:xfrm>
                <a:off x="1400" y="3628"/>
                <a:ext cx="40" cy="15"/>
              </a:xfrm>
              <a:custGeom>
                <a:avLst/>
                <a:gdLst>
                  <a:gd name="T0" fmla="*/ 3 w 81"/>
                  <a:gd name="T1" fmla="*/ 0 h 32"/>
                  <a:gd name="T2" fmla="*/ 0 w 81"/>
                  <a:gd name="T3" fmla="*/ 3 h 32"/>
                  <a:gd name="T4" fmla="*/ 7 w 81"/>
                  <a:gd name="T5" fmla="*/ 3 h 32"/>
                  <a:gd name="T6" fmla="*/ 10 w 81"/>
                  <a:gd name="T7" fmla="*/ 0 h 32"/>
                  <a:gd name="T8" fmla="*/ 3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4" name="Freeform 60"/>
              <p:cNvSpPr>
                <a:spLocks/>
              </p:cNvSpPr>
              <p:nvPr/>
            </p:nvSpPr>
            <p:spPr bwMode="auto">
              <a:xfrm>
                <a:off x="1183" y="3653"/>
                <a:ext cx="39" cy="16"/>
              </a:xfrm>
              <a:custGeom>
                <a:avLst/>
                <a:gdLst>
                  <a:gd name="T0" fmla="*/ 3 w 80"/>
                  <a:gd name="T1" fmla="*/ 0 h 31"/>
                  <a:gd name="T2" fmla="*/ 0 w 80"/>
                  <a:gd name="T3" fmla="*/ 4 h 31"/>
                  <a:gd name="T4" fmla="*/ 6 w 80"/>
                  <a:gd name="T5" fmla="*/ 4 h 31"/>
                  <a:gd name="T6" fmla="*/ 9 w 80"/>
                  <a:gd name="T7" fmla="*/ 0 h 31"/>
                  <a:gd name="T8" fmla="*/ 3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5" name="Freeform 61"/>
              <p:cNvSpPr>
                <a:spLocks/>
              </p:cNvSpPr>
              <p:nvPr/>
            </p:nvSpPr>
            <p:spPr bwMode="auto">
              <a:xfrm>
                <a:off x="1625" y="3653"/>
                <a:ext cx="40" cy="16"/>
              </a:xfrm>
              <a:custGeom>
                <a:avLst/>
                <a:gdLst>
                  <a:gd name="T0" fmla="*/ 4 w 79"/>
                  <a:gd name="T1" fmla="*/ 0 h 31"/>
                  <a:gd name="T2" fmla="*/ 0 w 79"/>
                  <a:gd name="T3" fmla="*/ 4 h 31"/>
                  <a:gd name="T4" fmla="*/ 7 w 79"/>
                  <a:gd name="T5" fmla="*/ 4 h 31"/>
                  <a:gd name="T6" fmla="*/ 10 w 79"/>
                  <a:gd name="T7" fmla="*/ 0 h 31"/>
                  <a:gd name="T8" fmla="*/ 4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6" name="Freeform 62"/>
              <p:cNvSpPr>
                <a:spLocks/>
              </p:cNvSpPr>
              <p:nvPr/>
            </p:nvSpPr>
            <p:spPr bwMode="auto">
              <a:xfrm>
                <a:off x="1575" y="3653"/>
                <a:ext cx="41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1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7" name="Freeform 63"/>
              <p:cNvSpPr>
                <a:spLocks/>
              </p:cNvSpPr>
              <p:nvPr/>
            </p:nvSpPr>
            <p:spPr bwMode="auto">
              <a:xfrm>
                <a:off x="1281" y="3653"/>
                <a:ext cx="40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0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8" name="Freeform 64"/>
              <p:cNvSpPr>
                <a:spLocks/>
              </p:cNvSpPr>
              <p:nvPr/>
            </p:nvSpPr>
            <p:spPr bwMode="auto">
              <a:xfrm>
                <a:off x="1232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09" name="Freeform 65"/>
              <p:cNvSpPr>
                <a:spLocks/>
              </p:cNvSpPr>
              <p:nvPr/>
            </p:nvSpPr>
            <p:spPr bwMode="auto">
              <a:xfrm>
                <a:off x="1674" y="3653"/>
                <a:ext cx="40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0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10" name="Freeform 66"/>
              <p:cNvSpPr>
                <a:spLocks/>
              </p:cNvSpPr>
              <p:nvPr/>
            </p:nvSpPr>
            <p:spPr bwMode="auto">
              <a:xfrm>
                <a:off x="1084" y="3653"/>
                <a:ext cx="40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0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11" name="Freeform 67"/>
              <p:cNvSpPr>
                <a:spLocks/>
              </p:cNvSpPr>
              <p:nvPr/>
            </p:nvSpPr>
            <p:spPr bwMode="auto">
              <a:xfrm>
                <a:off x="1133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12" name="Freeform 68"/>
              <p:cNvSpPr>
                <a:spLocks/>
              </p:cNvSpPr>
              <p:nvPr/>
            </p:nvSpPr>
            <p:spPr bwMode="auto">
              <a:xfrm>
                <a:off x="1330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13" name="Freeform 69"/>
              <p:cNvSpPr>
                <a:spLocks/>
              </p:cNvSpPr>
              <p:nvPr/>
            </p:nvSpPr>
            <p:spPr bwMode="auto">
              <a:xfrm>
                <a:off x="1380" y="3653"/>
                <a:ext cx="39" cy="16"/>
              </a:xfrm>
              <a:custGeom>
                <a:avLst/>
                <a:gdLst>
                  <a:gd name="T0" fmla="*/ 3 w 80"/>
                  <a:gd name="T1" fmla="*/ 0 h 31"/>
                  <a:gd name="T2" fmla="*/ 0 w 80"/>
                  <a:gd name="T3" fmla="*/ 4 h 31"/>
                  <a:gd name="T4" fmla="*/ 6 w 80"/>
                  <a:gd name="T5" fmla="*/ 4 h 31"/>
                  <a:gd name="T6" fmla="*/ 9 w 80"/>
                  <a:gd name="T7" fmla="*/ 0 h 31"/>
                  <a:gd name="T8" fmla="*/ 3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14" name="Freeform 70"/>
              <p:cNvSpPr>
                <a:spLocks/>
              </p:cNvSpPr>
              <p:nvPr/>
            </p:nvSpPr>
            <p:spPr bwMode="auto">
              <a:xfrm>
                <a:off x="1526" y="3653"/>
                <a:ext cx="40" cy="16"/>
              </a:xfrm>
              <a:custGeom>
                <a:avLst/>
                <a:gdLst>
                  <a:gd name="T0" fmla="*/ 4 w 79"/>
                  <a:gd name="T1" fmla="*/ 0 h 31"/>
                  <a:gd name="T2" fmla="*/ 0 w 79"/>
                  <a:gd name="T3" fmla="*/ 4 h 31"/>
                  <a:gd name="T4" fmla="*/ 7 w 79"/>
                  <a:gd name="T5" fmla="*/ 4 h 31"/>
                  <a:gd name="T6" fmla="*/ 10 w 79"/>
                  <a:gd name="T7" fmla="*/ 0 h 31"/>
                  <a:gd name="T8" fmla="*/ 4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15" name="Freeform 71"/>
              <p:cNvSpPr>
                <a:spLocks/>
              </p:cNvSpPr>
              <p:nvPr/>
            </p:nvSpPr>
            <p:spPr bwMode="auto">
              <a:xfrm>
                <a:off x="1429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16" name="Freeform 72"/>
              <p:cNvSpPr>
                <a:spLocks/>
              </p:cNvSpPr>
              <p:nvPr/>
            </p:nvSpPr>
            <p:spPr bwMode="auto">
              <a:xfrm>
                <a:off x="1477" y="3653"/>
                <a:ext cx="40" cy="16"/>
              </a:xfrm>
              <a:custGeom>
                <a:avLst/>
                <a:gdLst>
                  <a:gd name="T0" fmla="*/ 4 w 79"/>
                  <a:gd name="T1" fmla="*/ 0 h 31"/>
                  <a:gd name="T2" fmla="*/ 0 w 79"/>
                  <a:gd name="T3" fmla="*/ 4 h 31"/>
                  <a:gd name="T4" fmla="*/ 7 w 79"/>
                  <a:gd name="T5" fmla="*/ 4 h 31"/>
                  <a:gd name="T6" fmla="*/ 10 w 79"/>
                  <a:gd name="T7" fmla="*/ 0 h 31"/>
                  <a:gd name="T8" fmla="*/ 4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82" name="Group 73"/>
            <p:cNvGrpSpPr>
              <a:grpSpLocks/>
            </p:cNvGrpSpPr>
            <p:nvPr/>
          </p:nvGrpSpPr>
          <p:grpSpPr bwMode="auto">
            <a:xfrm>
              <a:off x="4886" y="2332"/>
              <a:ext cx="360" cy="303"/>
              <a:chOff x="943" y="2820"/>
              <a:chExt cx="1130" cy="950"/>
            </a:xfrm>
          </p:grpSpPr>
          <p:sp>
            <p:nvSpPr>
              <p:cNvPr id="47483" name="AutoShape 74"/>
              <p:cNvSpPr>
                <a:spLocks noChangeAspect="1" noChangeArrowheads="1" noTextEdit="1"/>
              </p:cNvSpPr>
              <p:nvPr/>
            </p:nvSpPr>
            <p:spPr bwMode="auto">
              <a:xfrm>
                <a:off x="943" y="2820"/>
                <a:ext cx="1130" cy="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84" name="Freeform 75"/>
              <p:cNvSpPr>
                <a:spLocks/>
              </p:cNvSpPr>
              <p:nvPr/>
            </p:nvSpPr>
            <p:spPr bwMode="auto">
              <a:xfrm>
                <a:off x="1226" y="2820"/>
                <a:ext cx="847" cy="721"/>
              </a:xfrm>
              <a:custGeom>
                <a:avLst/>
                <a:gdLst>
                  <a:gd name="T0" fmla="*/ 180 w 1694"/>
                  <a:gd name="T1" fmla="*/ 181 h 1441"/>
                  <a:gd name="T2" fmla="*/ 212 w 1694"/>
                  <a:gd name="T3" fmla="*/ 149 h 1441"/>
                  <a:gd name="T4" fmla="*/ 212 w 1694"/>
                  <a:gd name="T5" fmla="*/ 110 h 1441"/>
                  <a:gd name="T6" fmla="*/ 197 w 1694"/>
                  <a:gd name="T7" fmla="*/ 110 h 1441"/>
                  <a:gd name="T8" fmla="*/ 197 w 1694"/>
                  <a:gd name="T9" fmla="*/ 0 h 1441"/>
                  <a:gd name="T10" fmla="*/ 63 w 1694"/>
                  <a:gd name="T11" fmla="*/ 0 h 1441"/>
                  <a:gd name="T12" fmla="*/ 25 w 1694"/>
                  <a:gd name="T13" fmla="*/ 32 h 1441"/>
                  <a:gd name="T14" fmla="*/ 25 w 1694"/>
                  <a:gd name="T15" fmla="*/ 121 h 1441"/>
                  <a:gd name="T16" fmla="*/ 0 w 1694"/>
                  <a:gd name="T17" fmla="*/ 142 h 1441"/>
                  <a:gd name="T18" fmla="*/ 0 w 1694"/>
                  <a:gd name="T19" fmla="*/ 181 h 1441"/>
                  <a:gd name="T20" fmla="*/ 180 w 1694"/>
                  <a:gd name="T21" fmla="*/ 181 h 14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94"/>
                  <a:gd name="T34" fmla="*/ 0 h 1441"/>
                  <a:gd name="T35" fmla="*/ 1694 w 1694"/>
                  <a:gd name="T36" fmla="*/ 1441 h 144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94" h="1441">
                    <a:moveTo>
                      <a:pt x="1436" y="1441"/>
                    </a:moveTo>
                    <a:lnTo>
                      <a:pt x="1694" y="1190"/>
                    </a:lnTo>
                    <a:lnTo>
                      <a:pt x="1694" y="880"/>
                    </a:lnTo>
                    <a:lnTo>
                      <a:pt x="1575" y="880"/>
                    </a:lnTo>
                    <a:lnTo>
                      <a:pt x="1575" y="0"/>
                    </a:lnTo>
                    <a:lnTo>
                      <a:pt x="501" y="0"/>
                    </a:lnTo>
                    <a:lnTo>
                      <a:pt x="199" y="256"/>
                    </a:lnTo>
                    <a:lnTo>
                      <a:pt x="199" y="962"/>
                    </a:lnTo>
                    <a:lnTo>
                      <a:pt x="0" y="1130"/>
                    </a:lnTo>
                    <a:lnTo>
                      <a:pt x="0" y="1441"/>
                    </a:lnTo>
                    <a:lnTo>
                      <a:pt x="1436" y="14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85" name="Freeform 76"/>
              <p:cNvSpPr>
                <a:spLocks/>
              </p:cNvSpPr>
              <p:nvPr/>
            </p:nvSpPr>
            <p:spPr bwMode="auto">
              <a:xfrm>
                <a:off x="1873" y="2875"/>
                <a:ext cx="94" cy="450"/>
              </a:xfrm>
              <a:custGeom>
                <a:avLst/>
                <a:gdLst>
                  <a:gd name="T0" fmla="*/ 23 w 189"/>
                  <a:gd name="T1" fmla="*/ 91 h 901"/>
                  <a:gd name="T2" fmla="*/ 0 w 189"/>
                  <a:gd name="T3" fmla="*/ 112 h 901"/>
                  <a:gd name="T4" fmla="*/ 0 w 189"/>
                  <a:gd name="T5" fmla="*/ 23 h 901"/>
                  <a:gd name="T6" fmla="*/ 23 w 189"/>
                  <a:gd name="T7" fmla="*/ 0 h 901"/>
                  <a:gd name="T8" fmla="*/ 23 w 189"/>
                  <a:gd name="T9" fmla="*/ 91 h 9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901"/>
                  <a:gd name="T17" fmla="*/ 189 w 189"/>
                  <a:gd name="T18" fmla="*/ 901 h 9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901">
                    <a:moveTo>
                      <a:pt x="189" y="734"/>
                    </a:moveTo>
                    <a:lnTo>
                      <a:pt x="0" y="901"/>
                    </a:lnTo>
                    <a:lnTo>
                      <a:pt x="0" y="188"/>
                    </a:lnTo>
                    <a:lnTo>
                      <a:pt x="189" y="0"/>
                    </a:lnTo>
                    <a:lnTo>
                      <a:pt x="189" y="7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86" name="Rectangle 77"/>
              <p:cNvSpPr>
                <a:spLocks noChangeArrowheads="1"/>
              </p:cNvSpPr>
              <p:nvPr/>
            </p:nvSpPr>
            <p:spPr bwMode="auto">
              <a:xfrm>
                <a:off x="1372" y="2974"/>
                <a:ext cx="482" cy="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 sz="2400">
                  <a:latin typeface="Helvetica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47487" name="Freeform 78"/>
              <p:cNvSpPr>
                <a:spLocks/>
              </p:cNvSpPr>
              <p:nvPr/>
            </p:nvSpPr>
            <p:spPr bwMode="auto">
              <a:xfrm>
                <a:off x="1297" y="3305"/>
                <a:ext cx="707" cy="81"/>
              </a:xfrm>
              <a:custGeom>
                <a:avLst/>
                <a:gdLst>
                  <a:gd name="T0" fmla="*/ 146 w 1415"/>
                  <a:gd name="T1" fmla="*/ 18 h 163"/>
                  <a:gd name="T2" fmla="*/ 167 w 1415"/>
                  <a:gd name="T3" fmla="*/ 0 h 163"/>
                  <a:gd name="T4" fmla="*/ 167 w 1415"/>
                  <a:gd name="T5" fmla="*/ 0 h 163"/>
                  <a:gd name="T6" fmla="*/ 176 w 1415"/>
                  <a:gd name="T7" fmla="*/ 0 h 163"/>
                  <a:gd name="T8" fmla="*/ 157 w 1415"/>
                  <a:gd name="T9" fmla="*/ 20 h 163"/>
                  <a:gd name="T10" fmla="*/ 0 w 1415"/>
                  <a:gd name="T11" fmla="*/ 20 h 163"/>
                  <a:gd name="T12" fmla="*/ 7 w 1415"/>
                  <a:gd name="T13" fmla="*/ 14 h 163"/>
                  <a:gd name="T14" fmla="*/ 7 w 1415"/>
                  <a:gd name="T15" fmla="*/ 18 h 163"/>
                  <a:gd name="T16" fmla="*/ 146 w 1415"/>
                  <a:gd name="T17" fmla="*/ 18 h 1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15"/>
                  <a:gd name="T28" fmla="*/ 0 h 163"/>
                  <a:gd name="T29" fmla="*/ 1415 w 1415"/>
                  <a:gd name="T30" fmla="*/ 163 h 16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15" h="163">
                    <a:moveTo>
                      <a:pt x="1168" y="151"/>
                    </a:moveTo>
                    <a:lnTo>
                      <a:pt x="1338" y="0"/>
                    </a:lnTo>
                    <a:lnTo>
                      <a:pt x="1338" y="4"/>
                    </a:lnTo>
                    <a:lnTo>
                      <a:pt x="1415" y="4"/>
                    </a:lnTo>
                    <a:lnTo>
                      <a:pt x="1256" y="163"/>
                    </a:lnTo>
                    <a:lnTo>
                      <a:pt x="0" y="163"/>
                    </a:lnTo>
                    <a:lnTo>
                      <a:pt x="58" y="114"/>
                    </a:lnTo>
                    <a:lnTo>
                      <a:pt x="58" y="151"/>
                    </a:lnTo>
                    <a:lnTo>
                      <a:pt x="1168" y="1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88" name="Freeform 79"/>
              <p:cNvSpPr>
                <a:spLocks/>
              </p:cNvSpPr>
              <p:nvPr/>
            </p:nvSpPr>
            <p:spPr bwMode="auto">
              <a:xfrm>
                <a:off x="1272" y="3405"/>
                <a:ext cx="647" cy="89"/>
              </a:xfrm>
              <a:custGeom>
                <a:avLst/>
                <a:gdLst>
                  <a:gd name="T0" fmla="*/ 0 w 1292"/>
                  <a:gd name="T1" fmla="*/ 1 h 177"/>
                  <a:gd name="T2" fmla="*/ 1 w 1292"/>
                  <a:gd name="T3" fmla="*/ 0 h 177"/>
                  <a:gd name="T4" fmla="*/ 162 w 1292"/>
                  <a:gd name="T5" fmla="*/ 0 h 177"/>
                  <a:gd name="T6" fmla="*/ 162 w 1292"/>
                  <a:gd name="T7" fmla="*/ 23 h 177"/>
                  <a:gd name="T8" fmla="*/ 0 w 1292"/>
                  <a:gd name="T9" fmla="*/ 23 h 177"/>
                  <a:gd name="T10" fmla="*/ 0 w 1292"/>
                  <a:gd name="T11" fmla="*/ 1 h 1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92"/>
                  <a:gd name="T19" fmla="*/ 0 h 177"/>
                  <a:gd name="T20" fmla="*/ 1292 w 1292"/>
                  <a:gd name="T21" fmla="*/ 177 h 1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92" h="177">
                    <a:moveTo>
                      <a:pt x="0" y="2"/>
                    </a:moveTo>
                    <a:lnTo>
                      <a:pt x="3" y="0"/>
                    </a:lnTo>
                    <a:lnTo>
                      <a:pt x="1292" y="0"/>
                    </a:lnTo>
                    <a:lnTo>
                      <a:pt x="1292" y="177"/>
                    </a:lnTo>
                    <a:lnTo>
                      <a:pt x="0" y="17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89" name="Freeform 80"/>
              <p:cNvSpPr>
                <a:spLocks/>
              </p:cNvSpPr>
              <p:nvPr/>
            </p:nvSpPr>
            <p:spPr bwMode="auto">
              <a:xfrm>
                <a:off x="1938" y="3311"/>
                <a:ext cx="88" cy="171"/>
              </a:xfrm>
              <a:custGeom>
                <a:avLst/>
                <a:gdLst>
                  <a:gd name="T0" fmla="*/ 0 w 178"/>
                  <a:gd name="T1" fmla="*/ 43 h 342"/>
                  <a:gd name="T2" fmla="*/ 0 w 178"/>
                  <a:gd name="T3" fmla="*/ 23 h 342"/>
                  <a:gd name="T4" fmla="*/ 22 w 178"/>
                  <a:gd name="T5" fmla="*/ 0 h 342"/>
                  <a:gd name="T6" fmla="*/ 22 w 178"/>
                  <a:gd name="T7" fmla="*/ 22 h 342"/>
                  <a:gd name="T8" fmla="*/ 0 w 178"/>
                  <a:gd name="T9" fmla="*/ 43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8"/>
                  <a:gd name="T16" fmla="*/ 0 h 342"/>
                  <a:gd name="T17" fmla="*/ 178 w 178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8" h="342">
                    <a:moveTo>
                      <a:pt x="0" y="342"/>
                    </a:moveTo>
                    <a:lnTo>
                      <a:pt x="0" y="177"/>
                    </a:lnTo>
                    <a:lnTo>
                      <a:pt x="178" y="0"/>
                    </a:lnTo>
                    <a:lnTo>
                      <a:pt x="178" y="169"/>
                    </a:lnTo>
                    <a:lnTo>
                      <a:pt x="0" y="3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0" name="Freeform 81"/>
              <p:cNvSpPr>
                <a:spLocks/>
              </p:cNvSpPr>
              <p:nvPr/>
            </p:nvSpPr>
            <p:spPr bwMode="auto">
              <a:xfrm>
                <a:off x="1389" y="2867"/>
                <a:ext cx="559" cy="88"/>
              </a:xfrm>
              <a:custGeom>
                <a:avLst/>
                <a:gdLst>
                  <a:gd name="T0" fmla="*/ 27 w 1118"/>
                  <a:gd name="T1" fmla="*/ 0 h 178"/>
                  <a:gd name="T2" fmla="*/ 140 w 1118"/>
                  <a:gd name="T3" fmla="*/ 0 h 178"/>
                  <a:gd name="T4" fmla="*/ 118 w 1118"/>
                  <a:gd name="T5" fmla="*/ 22 h 178"/>
                  <a:gd name="T6" fmla="*/ 0 w 1118"/>
                  <a:gd name="T7" fmla="*/ 22 h 178"/>
                  <a:gd name="T8" fmla="*/ 27 w 1118"/>
                  <a:gd name="T9" fmla="*/ 0 h 1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8"/>
                  <a:gd name="T16" fmla="*/ 0 h 178"/>
                  <a:gd name="T17" fmla="*/ 1118 w 1118"/>
                  <a:gd name="T18" fmla="*/ 178 h 1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8" h="178">
                    <a:moveTo>
                      <a:pt x="209" y="0"/>
                    </a:moveTo>
                    <a:lnTo>
                      <a:pt x="1118" y="0"/>
                    </a:lnTo>
                    <a:lnTo>
                      <a:pt x="941" y="178"/>
                    </a:lnTo>
                    <a:lnTo>
                      <a:pt x="0" y="178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1" name="Freeform 82"/>
              <p:cNvSpPr>
                <a:spLocks/>
              </p:cNvSpPr>
              <p:nvPr/>
            </p:nvSpPr>
            <p:spPr bwMode="auto">
              <a:xfrm>
                <a:off x="1405" y="2999"/>
                <a:ext cx="417" cy="308"/>
              </a:xfrm>
              <a:custGeom>
                <a:avLst/>
                <a:gdLst>
                  <a:gd name="T0" fmla="*/ 3 w 834"/>
                  <a:gd name="T1" fmla="*/ 75 h 617"/>
                  <a:gd name="T2" fmla="*/ 5 w 834"/>
                  <a:gd name="T3" fmla="*/ 75 h 617"/>
                  <a:gd name="T4" fmla="*/ 8 w 834"/>
                  <a:gd name="T5" fmla="*/ 75 h 617"/>
                  <a:gd name="T6" fmla="*/ 12 w 834"/>
                  <a:gd name="T7" fmla="*/ 75 h 617"/>
                  <a:gd name="T8" fmla="*/ 17 w 834"/>
                  <a:gd name="T9" fmla="*/ 76 h 617"/>
                  <a:gd name="T10" fmla="*/ 24 w 834"/>
                  <a:gd name="T11" fmla="*/ 76 h 617"/>
                  <a:gd name="T12" fmla="*/ 32 w 834"/>
                  <a:gd name="T13" fmla="*/ 76 h 617"/>
                  <a:gd name="T14" fmla="*/ 40 w 834"/>
                  <a:gd name="T15" fmla="*/ 77 h 617"/>
                  <a:gd name="T16" fmla="*/ 49 w 834"/>
                  <a:gd name="T17" fmla="*/ 77 h 617"/>
                  <a:gd name="T18" fmla="*/ 58 w 834"/>
                  <a:gd name="T19" fmla="*/ 77 h 617"/>
                  <a:gd name="T20" fmla="*/ 67 w 834"/>
                  <a:gd name="T21" fmla="*/ 77 h 617"/>
                  <a:gd name="T22" fmla="*/ 75 w 834"/>
                  <a:gd name="T23" fmla="*/ 76 h 617"/>
                  <a:gd name="T24" fmla="*/ 82 w 834"/>
                  <a:gd name="T25" fmla="*/ 76 h 617"/>
                  <a:gd name="T26" fmla="*/ 89 w 834"/>
                  <a:gd name="T27" fmla="*/ 76 h 617"/>
                  <a:gd name="T28" fmla="*/ 94 w 834"/>
                  <a:gd name="T29" fmla="*/ 75 h 617"/>
                  <a:gd name="T30" fmla="*/ 97 w 834"/>
                  <a:gd name="T31" fmla="*/ 75 h 617"/>
                  <a:gd name="T32" fmla="*/ 100 w 834"/>
                  <a:gd name="T33" fmla="*/ 75 h 617"/>
                  <a:gd name="T34" fmla="*/ 102 w 834"/>
                  <a:gd name="T35" fmla="*/ 75 h 617"/>
                  <a:gd name="T36" fmla="*/ 102 w 834"/>
                  <a:gd name="T37" fmla="*/ 70 h 617"/>
                  <a:gd name="T38" fmla="*/ 104 w 834"/>
                  <a:gd name="T39" fmla="*/ 52 h 617"/>
                  <a:gd name="T40" fmla="*/ 104 w 834"/>
                  <a:gd name="T41" fmla="*/ 25 h 617"/>
                  <a:gd name="T42" fmla="*/ 102 w 834"/>
                  <a:gd name="T43" fmla="*/ 6 h 617"/>
                  <a:gd name="T44" fmla="*/ 102 w 834"/>
                  <a:gd name="T45" fmla="*/ 2 h 617"/>
                  <a:gd name="T46" fmla="*/ 100 w 834"/>
                  <a:gd name="T47" fmla="*/ 1 h 617"/>
                  <a:gd name="T48" fmla="*/ 97 w 834"/>
                  <a:gd name="T49" fmla="*/ 1 h 617"/>
                  <a:gd name="T50" fmla="*/ 93 w 834"/>
                  <a:gd name="T51" fmla="*/ 1 h 617"/>
                  <a:gd name="T52" fmla="*/ 87 w 834"/>
                  <a:gd name="T53" fmla="*/ 1 h 617"/>
                  <a:gd name="T54" fmla="*/ 80 w 834"/>
                  <a:gd name="T55" fmla="*/ 0 h 617"/>
                  <a:gd name="T56" fmla="*/ 72 w 834"/>
                  <a:gd name="T57" fmla="*/ 0 h 617"/>
                  <a:gd name="T58" fmla="*/ 64 w 834"/>
                  <a:gd name="T59" fmla="*/ 0 h 617"/>
                  <a:gd name="T60" fmla="*/ 56 w 834"/>
                  <a:gd name="T61" fmla="*/ 0 h 617"/>
                  <a:gd name="T62" fmla="*/ 48 w 834"/>
                  <a:gd name="T63" fmla="*/ 0 h 617"/>
                  <a:gd name="T64" fmla="*/ 40 w 834"/>
                  <a:gd name="T65" fmla="*/ 0 h 617"/>
                  <a:gd name="T66" fmla="*/ 32 w 834"/>
                  <a:gd name="T67" fmla="*/ 0 h 617"/>
                  <a:gd name="T68" fmla="*/ 24 w 834"/>
                  <a:gd name="T69" fmla="*/ 0 h 617"/>
                  <a:gd name="T70" fmla="*/ 17 w 834"/>
                  <a:gd name="T71" fmla="*/ 1 h 617"/>
                  <a:gd name="T72" fmla="*/ 12 w 834"/>
                  <a:gd name="T73" fmla="*/ 1 h 617"/>
                  <a:gd name="T74" fmla="*/ 8 w 834"/>
                  <a:gd name="T75" fmla="*/ 1 h 617"/>
                  <a:gd name="T76" fmla="*/ 5 w 834"/>
                  <a:gd name="T77" fmla="*/ 1 h 617"/>
                  <a:gd name="T78" fmla="*/ 3 w 834"/>
                  <a:gd name="T79" fmla="*/ 2 h 617"/>
                  <a:gd name="T80" fmla="*/ 3 w 834"/>
                  <a:gd name="T81" fmla="*/ 8 h 617"/>
                  <a:gd name="T82" fmla="*/ 1 w 834"/>
                  <a:gd name="T83" fmla="*/ 29 h 617"/>
                  <a:gd name="T84" fmla="*/ 1 w 834"/>
                  <a:gd name="T85" fmla="*/ 49 h 617"/>
                  <a:gd name="T86" fmla="*/ 3 w 834"/>
                  <a:gd name="T87" fmla="*/ 69 h 61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34"/>
                  <a:gd name="T133" fmla="*/ 0 h 617"/>
                  <a:gd name="T134" fmla="*/ 834 w 834"/>
                  <a:gd name="T135" fmla="*/ 617 h 61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34" h="617">
                    <a:moveTo>
                      <a:pt x="21" y="585"/>
                    </a:moveTo>
                    <a:lnTo>
                      <a:pt x="23" y="601"/>
                    </a:lnTo>
                    <a:lnTo>
                      <a:pt x="38" y="602"/>
                    </a:lnTo>
                    <a:lnTo>
                      <a:pt x="40" y="602"/>
                    </a:lnTo>
                    <a:lnTo>
                      <a:pt x="47" y="603"/>
                    </a:lnTo>
                    <a:lnTo>
                      <a:pt x="59" y="603"/>
                    </a:lnTo>
                    <a:lnTo>
                      <a:pt x="74" y="604"/>
                    </a:lnTo>
                    <a:lnTo>
                      <a:pt x="91" y="605"/>
                    </a:lnTo>
                    <a:lnTo>
                      <a:pt x="113" y="606"/>
                    </a:lnTo>
                    <a:lnTo>
                      <a:pt x="136" y="608"/>
                    </a:lnTo>
                    <a:lnTo>
                      <a:pt x="162" y="609"/>
                    </a:lnTo>
                    <a:lnTo>
                      <a:pt x="191" y="611"/>
                    </a:lnTo>
                    <a:lnTo>
                      <a:pt x="221" y="612"/>
                    </a:lnTo>
                    <a:lnTo>
                      <a:pt x="253" y="613"/>
                    </a:lnTo>
                    <a:lnTo>
                      <a:pt x="287" y="614"/>
                    </a:lnTo>
                    <a:lnTo>
                      <a:pt x="320" y="616"/>
                    </a:lnTo>
                    <a:lnTo>
                      <a:pt x="355" y="616"/>
                    </a:lnTo>
                    <a:lnTo>
                      <a:pt x="390" y="617"/>
                    </a:lnTo>
                    <a:lnTo>
                      <a:pt x="425" y="617"/>
                    </a:lnTo>
                    <a:lnTo>
                      <a:pt x="460" y="617"/>
                    </a:lnTo>
                    <a:lnTo>
                      <a:pt x="494" y="616"/>
                    </a:lnTo>
                    <a:lnTo>
                      <a:pt x="529" y="616"/>
                    </a:lnTo>
                    <a:lnTo>
                      <a:pt x="561" y="614"/>
                    </a:lnTo>
                    <a:lnTo>
                      <a:pt x="593" y="613"/>
                    </a:lnTo>
                    <a:lnTo>
                      <a:pt x="624" y="612"/>
                    </a:lnTo>
                    <a:lnTo>
                      <a:pt x="653" y="611"/>
                    </a:lnTo>
                    <a:lnTo>
                      <a:pt x="680" y="609"/>
                    </a:lnTo>
                    <a:lnTo>
                      <a:pt x="705" y="608"/>
                    </a:lnTo>
                    <a:lnTo>
                      <a:pt x="727" y="606"/>
                    </a:lnTo>
                    <a:lnTo>
                      <a:pt x="746" y="605"/>
                    </a:lnTo>
                    <a:lnTo>
                      <a:pt x="764" y="604"/>
                    </a:lnTo>
                    <a:lnTo>
                      <a:pt x="776" y="603"/>
                    </a:lnTo>
                    <a:lnTo>
                      <a:pt x="787" y="603"/>
                    </a:lnTo>
                    <a:lnTo>
                      <a:pt x="794" y="602"/>
                    </a:lnTo>
                    <a:lnTo>
                      <a:pt x="796" y="602"/>
                    </a:lnTo>
                    <a:lnTo>
                      <a:pt x="810" y="601"/>
                    </a:lnTo>
                    <a:lnTo>
                      <a:pt x="812" y="586"/>
                    </a:lnTo>
                    <a:lnTo>
                      <a:pt x="815" y="564"/>
                    </a:lnTo>
                    <a:lnTo>
                      <a:pt x="824" y="507"/>
                    </a:lnTo>
                    <a:lnTo>
                      <a:pt x="830" y="422"/>
                    </a:lnTo>
                    <a:lnTo>
                      <a:pt x="834" y="315"/>
                    </a:lnTo>
                    <a:lnTo>
                      <a:pt x="830" y="205"/>
                    </a:lnTo>
                    <a:lnTo>
                      <a:pt x="824" y="116"/>
                    </a:lnTo>
                    <a:lnTo>
                      <a:pt x="815" y="54"/>
                    </a:lnTo>
                    <a:lnTo>
                      <a:pt x="812" y="31"/>
                    </a:lnTo>
                    <a:lnTo>
                      <a:pt x="810" y="16"/>
                    </a:lnTo>
                    <a:lnTo>
                      <a:pt x="796" y="15"/>
                    </a:lnTo>
                    <a:lnTo>
                      <a:pt x="794" y="15"/>
                    </a:lnTo>
                    <a:lnTo>
                      <a:pt x="786" y="14"/>
                    </a:lnTo>
                    <a:lnTo>
                      <a:pt x="774" y="14"/>
                    </a:lnTo>
                    <a:lnTo>
                      <a:pt x="758" y="13"/>
                    </a:lnTo>
                    <a:lnTo>
                      <a:pt x="739" y="12"/>
                    </a:lnTo>
                    <a:lnTo>
                      <a:pt x="716" y="11"/>
                    </a:lnTo>
                    <a:lnTo>
                      <a:pt x="692" y="10"/>
                    </a:lnTo>
                    <a:lnTo>
                      <a:pt x="665" y="7"/>
                    </a:lnTo>
                    <a:lnTo>
                      <a:pt x="636" y="6"/>
                    </a:lnTo>
                    <a:lnTo>
                      <a:pt x="605" y="5"/>
                    </a:lnTo>
                    <a:lnTo>
                      <a:pt x="574" y="4"/>
                    </a:lnTo>
                    <a:lnTo>
                      <a:pt x="540" y="3"/>
                    </a:lnTo>
                    <a:lnTo>
                      <a:pt x="508" y="1"/>
                    </a:lnTo>
                    <a:lnTo>
                      <a:pt x="475" y="1"/>
                    </a:lnTo>
                    <a:lnTo>
                      <a:pt x="442" y="0"/>
                    </a:lnTo>
                    <a:lnTo>
                      <a:pt x="410" y="0"/>
                    </a:lnTo>
                    <a:lnTo>
                      <a:pt x="378" y="0"/>
                    </a:lnTo>
                    <a:lnTo>
                      <a:pt x="347" y="1"/>
                    </a:lnTo>
                    <a:lnTo>
                      <a:pt x="314" y="1"/>
                    </a:lnTo>
                    <a:lnTo>
                      <a:pt x="282" y="3"/>
                    </a:lnTo>
                    <a:lnTo>
                      <a:pt x="250" y="4"/>
                    </a:lnTo>
                    <a:lnTo>
                      <a:pt x="220" y="5"/>
                    </a:lnTo>
                    <a:lnTo>
                      <a:pt x="190" y="6"/>
                    </a:lnTo>
                    <a:lnTo>
                      <a:pt x="162" y="7"/>
                    </a:lnTo>
                    <a:lnTo>
                      <a:pt x="136" y="10"/>
                    </a:lnTo>
                    <a:lnTo>
                      <a:pt x="113" y="11"/>
                    </a:lnTo>
                    <a:lnTo>
                      <a:pt x="92" y="12"/>
                    </a:lnTo>
                    <a:lnTo>
                      <a:pt x="74" y="13"/>
                    </a:lnTo>
                    <a:lnTo>
                      <a:pt x="59" y="14"/>
                    </a:lnTo>
                    <a:lnTo>
                      <a:pt x="48" y="14"/>
                    </a:lnTo>
                    <a:lnTo>
                      <a:pt x="40" y="15"/>
                    </a:lnTo>
                    <a:lnTo>
                      <a:pt x="38" y="15"/>
                    </a:lnTo>
                    <a:lnTo>
                      <a:pt x="23" y="16"/>
                    </a:lnTo>
                    <a:lnTo>
                      <a:pt x="21" y="33"/>
                    </a:lnTo>
                    <a:lnTo>
                      <a:pt x="17" y="67"/>
                    </a:lnTo>
                    <a:lnTo>
                      <a:pt x="10" y="141"/>
                    </a:lnTo>
                    <a:lnTo>
                      <a:pt x="3" y="232"/>
                    </a:lnTo>
                    <a:lnTo>
                      <a:pt x="0" y="313"/>
                    </a:lnTo>
                    <a:lnTo>
                      <a:pt x="3" y="392"/>
                    </a:lnTo>
                    <a:lnTo>
                      <a:pt x="10" y="480"/>
                    </a:lnTo>
                    <a:lnTo>
                      <a:pt x="17" y="552"/>
                    </a:lnTo>
                    <a:lnTo>
                      <a:pt x="21" y="5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2" name="Freeform 83"/>
              <p:cNvSpPr>
                <a:spLocks/>
              </p:cNvSpPr>
              <p:nvPr/>
            </p:nvSpPr>
            <p:spPr bwMode="auto">
              <a:xfrm>
                <a:off x="1424" y="3018"/>
                <a:ext cx="380" cy="271"/>
              </a:xfrm>
              <a:custGeom>
                <a:avLst/>
                <a:gdLst>
                  <a:gd name="T0" fmla="*/ 4 w 760"/>
                  <a:gd name="T1" fmla="*/ 1 h 543"/>
                  <a:gd name="T2" fmla="*/ 8 w 760"/>
                  <a:gd name="T3" fmla="*/ 1 h 543"/>
                  <a:gd name="T4" fmla="*/ 12 w 760"/>
                  <a:gd name="T5" fmla="*/ 1 h 543"/>
                  <a:gd name="T6" fmla="*/ 18 w 760"/>
                  <a:gd name="T7" fmla="*/ 0 h 543"/>
                  <a:gd name="T8" fmla="*/ 24 w 760"/>
                  <a:gd name="T9" fmla="*/ 0 h 543"/>
                  <a:gd name="T10" fmla="*/ 30 w 760"/>
                  <a:gd name="T11" fmla="*/ 0 h 543"/>
                  <a:gd name="T12" fmla="*/ 37 w 760"/>
                  <a:gd name="T13" fmla="*/ 0 h 543"/>
                  <a:gd name="T14" fmla="*/ 44 w 760"/>
                  <a:gd name="T15" fmla="*/ 0 h 543"/>
                  <a:gd name="T16" fmla="*/ 50 w 760"/>
                  <a:gd name="T17" fmla="*/ 0 h 543"/>
                  <a:gd name="T18" fmla="*/ 57 w 760"/>
                  <a:gd name="T19" fmla="*/ 0 h 543"/>
                  <a:gd name="T20" fmla="*/ 64 w 760"/>
                  <a:gd name="T21" fmla="*/ 0 h 543"/>
                  <a:gd name="T22" fmla="*/ 71 w 760"/>
                  <a:gd name="T23" fmla="*/ 0 h 543"/>
                  <a:gd name="T24" fmla="*/ 77 w 760"/>
                  <a:gd name="T25" fmla="*/ 0 h 543"/>
                  <a:gd name="T26" fmla="*/ 83 w 760"/>
                  <a:gd name="T27" fmla="*/ 1 h 543"/>
                  <a:gd name="T28" fmla="*/ 88 w 760"/>
                  <a:gd name="T29" fmla="*/ 1 h 543"/>
                  <a:gd name="T30" fmla="*/ 92 w 760"/>
                  <a:gd name="T31" fmla="*/ 1 h 543"/>
                  <a:gd name="T32" fmla="*/ 94 w 760"/>
                  <a:gd name="T33" fmla="*/ 6 h 543"/>
                  <a:gd name="T34" fmla="*/ 95 w 760"/>
                  <a:gd name="T35" fmla="*/ 23 h 543"/>
                  <a:gd name="T36" fmla="*/ 95 w 760"/>
                  <a:gd name="T37" fmla="*/ 45 h 543"/>
                  <a:gd name="T38" fmla="*/ 94 w 760"/>
                  <a:gd name="T39" fmla="*/ 61 h 543"/>
                  <a:gd name="T40" fmla="*/ 92 w 760"/>
                  <a:gd name="T41" fmla="*/ 66 h 543"/>
                  <a:gd name="T42" fmla="*/ 88 w 760"/>
                  <a:gd name="T43" fmla="*/ 66 h 543"/>
                  <a:gd name="T44" fmla="*/ 84 w 760"/>
                  <a:gd name="T45" fmla="*/ 66 h 543"/>
                  <a:gd name="T46" fmla="*/ 79 w 760"/>
                  <a:gd name="T47" fmla="*/ 67 h 543"/>
                  <a:gd name="T48" fmla="*/ 73 w 760"/>
                  <a:gd name="T49" fmla="*/ 67 h 543"/>
                  <a:gd name="T50" fmla="*/ 67 w 760"/>
                  <a:gd name="T51" fmla="*/ 67 h 543"/>
                  <a:gd name="T52" fmla="*/ 60 w 760"/>
                  <a:gd name="T53" fmla="*/ 67 h 543"/>
                  <a:gd name="T54" fmla="*/ 53 w 760"/>
                  <a:gd name="T55" fmla="*/ 67 h 543"/>
                  <a:gd name="T56" fmla="*/ 45 w 760"/>
                  <a:gd name="T57" fmla="*/ 67 h 543"/>
                  <a:gd name="T58" fmla="*/ 38 w 760"/>
                  <a:gd name="T59" fmla="*/ 67 h 543"/>
                  <a:gd name="T60" fmla="*/ 31 w 760"/>
                  <a:gd name="T61" fmla="*/ 67 h 543"/>
                  <a:gd name="T62" fmla="*/ 24 w 760"/>
                  <a:gd name="T63" fmla="*/ 67 h 543"/>
                  <a:gd name="T64" fmla="*/ 18 w 760"/>
                  <a:gd name="T65" fmla="*/ 67 h 543"/>
                  <a:gd name="T66" fmla="*/ 13 w 760"/>
                  <a:gd name="T67" fmla="*/ 66 h 543"/>
                  <a:gd name="T68" fmla="*/ 8 w 760"/>
                  <a:gd name="T69" fmla="*/ 66 h 543"/>
                  <a:gd name="T70" fmla="*/ 4 w 760"/>
                  <a:gd name="T71" fmla="*/ 66 h 543"/>
                  <a:gd name="T72" fmla="*/ 2 w 760"/>
                  <a:gd name="T73" fmla="*/ 60 h 543"/>
                  <a:gd name="T74" fmla="*/ 1 w 760"/>
                  <a:gd name="T75" fmla="*/ 42 h 543"/>
                  <a:gd name="T76" fmla="*/ 1 w 760"/>
                  <a:gd name="T77" fmla="*/ 26 h 543"/>
                  <a:gd name="T78" fmla="*/ 2 w 760"/>
                  <a:gd name="T79" fmla="*/ 8 h 54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760"/>
                  <a:gd name="T121" fmla="*/ 0 h 543"/>
                  <a:gd name="T122" fmla="*/ 760 w 760"/>
                  <a:gd name="T123" fmla="*/ 543 h 54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760" h="543">
                    <a:moveTo>
                      <a:pt x="19" y="15"/>
                    </a:moveTo>
                    <a:lnTo>
                      <a:pt x="30" y="14"/>
                    </a:lnTo>
                    <a:lnTo>
                      <a:pt x="44" y="14"/>
                    </a:lnTo>
                    <a:lnTo>
                      <a:pt x="59" y="13"/>
                    </a:lnTo>
                    <a:lnTo>
                      <a:pt x="77" y="12"/>
                    </a:lnTo>
                    <a:lnTo>
                      <a:pt x="95" y="11"/>
                    </a:lnTo>
                    <a:lnTo>
                      <a:pt x="117" y="9"/>
                    </a:lnTo>
                    <a:lnTo>
                      <a:pt x="139" y="7"/>
                    </a:lnTo>
                    <a:lnTo>
                      <a:pt x="163" y="6"/>
                    </a:lnTo>
                    <a:lnTo>
                      <a:pt x="188" y="5"/>
                    </a:lnTo>
                    <a:lnTo>
                      <a:pt x="213" y="4"/>
                    </a:lnTo>
                    <a:lnTo>
                      <a:pt x="239" y="3"/>
                    </a:lnTo>
                    <a:lnTo>
                      <a:pt x="266" y="3"/>
                    </a:lnTo>
                    <a:lnTo>
                      <a:pt x="294" y="1"/>
                    </a:lnTo>
                    <a:lnTo>
                      <a:pt x="320" y="0"/>
                    </a:lnTo>
                    <a:lnTo>
                      <a:pt x="347" y="0"/>
                    </a:lnTo>
                    <a:lnTo>
                      <a:pt x="373" y="0"/>
                    </a:lnTo>
                    <a:lnTo>
                      <a:pt x="400" y="0"/>
                    </a:lnTo>
                    <a:lnTo>
                      <a:pt x="427" y="0"/>
                    </a:lnTo>
                    <a:lnTo>
                      <a:pt x="455" y="1"/>
                    </a:lnTo>
                    <a:lnTo>
                      <a:pt x="482" y="3"/>
                    </a:lnTo>
                    <a:lnTo>
                      <a:pt x="510" y="3"/>
                    </a:lnTo>
                    <a:lnTo>
                      <a:pt x="538" y="4"/>
                    </a:lnTo>
                    <a:lnTo>
                      <a:pt x="564" y="5"/>
                    </a:lnTo>
                    <a:lnTo>
                      <a:pt x="591" y="6"/>
                    </a:lnTo>
                    <a:lnTo>
                      <a:pt x="615" y="7"/>
                    </a:lnTo>
                    <a:lnTo>
                      <a:pt x="639" y="9"/>
                    </a:lnTo>
                    <a:lnTo>
                      <a:pt x="661" y="11"/>
                    </a:lnTo>
                    <a:lnTo>
                      <a:pt x="682" y="12"/>
                    </a:lnTo>
                    <a:lnTo>
                      <a:pt x="700" y="13"/>
                    </a:lnTo>
                    <a:lnTo>
                      <a:pt x="716" y="14"/>
                    </a:lnTo>
                    <a:lnTo>
                      <a:pt x="730" y="14"/>
                    </a:lnTo>
                    <a:lnTo>
                      <a:pt x="740" y="15"/>
                    </a:lnTo>
                    <a:lnTo>
                      <a:pt x="746" y="54"/>
                    </a:lnTo>
                    <a:lnTo>
                      <a:pt x="752" y="114"/>
                    </a:lnTo>
                    <a:lnTo>
                      <a:pt x="758" y="190"/>
                    </a:lnTo>
                    <a:lnTo>
                      <a:pt x="760" y="278"/>
                    </a:lnTo>
                    <a:lnTo>
                      <a:pt x="758" y="363"/>
                    </a:lnTo>
                    <a:lnTo>
                      <a:pt x="752" y="436"/>
                    </a:lnTo>
                    <a:lnTo>
                      <a:pt x="746" y="491"/>
                    </a:lnTo>
                    <a:lnTo>
                      <a:pt x="740" y="528"/>
                    </a:lnTo>
                    <a:lnTo>
                      <a:pt x="730" y="529"/>
                    </a:lnTo>
                    <a:lnTo>
                      <a:pt x="719" y="529"/>
                    </a:lnTo>
                    <a:lnTo>
                      <a:pt x="704" y="530"/>
                    </a:lnTo>
                    <a:lnTo>
                      <a:pt x="688" y="531"/>
                    </a:lnTo>
                    <a:lnTo>
                      <a:pt x="669" y="533"/>
                    </a:lnTo>
                    <a:lnTo>
                      <a:pt x="649" y="534"/>
                    </a:lnTo>
                    <a:lnTo>
                      <a:pt x="629" y="536"/>
                    </a:lnTo>
                    <a:lnTo>
                      <a:pt x="606" y="537"/>
                    </a:lnTo>
                    <a:lnTo>
                      <a:pt x="582" y="538"/>
                    </a:lnTo>
                    <a:lnTo>
                      <a:pt x="556" y="539"/>
                    </a:lnTo>
                    <a:lnTo>
                      <a:pt x="530" y="541"/>
                    </a:lnTo>
                    <a:lnTo>
                      <a:pt x="502" y="541"/>
                    </a:lnTo>
                    <a:lnTo>
                      <a:pt x="474" y="542"/>
                    </a:lnTo>
                    <a:lnTo>
                      <a:pt x="446" y="543"/>
                    </a:lnTo>
                    <a:lnTo>
                      <a:pt x="417" y="543"/>
                    </a:lnTo>
                    <a:lnTo>
                      <a:pt x="388" y="543"/>
                    </a:lnTo>
                    <a:lnTo>
                      <a:pt x="359" y="543"/>
                    </a:lnTo>
                    <a:lnTo>
                      <a:pt x="330" y="543"/>
                    </a:lnTo>
                    <a:lnTo>
                      <a:pt x="300" y="542"/>
                    </a:lnTo>
                    <a:lnTo>
                      <a:pt x="273" y="541"/>
                    </a:lnTo>
                    <a:lnTo>
                      <a:pt x="244" y="541"/>
                    </a:lnTo>
                    <a:lnTo>
                      <a:pt x="216" y="539"/>
                    </a:lnTo>
                    <a:lnTo>
                      <a:pt x="190" y="538"/>
                    </a:lnTo>
                    <a:lnTo>
                      <a:pt x="165" y="537"/>
                    </a:lnTo>
                    <a:lnTo>
                      <a:pt x="140" y="536"/>
                    </a:lnTo>
                    <a:lnTo>
                      <a:pt x="117" y="534"/>
                    </a:lnTo>
                    <a:lnTo>
                      <a:pt x="97" y="533"/>
                    </a:lnTo>
                    <a:lnTo>
                      <a:pt x="77" y="531"/>
                    </a:lnTo>
                    <a:lnTo>
                      <a:pt x="59" y="530"/>
                    </a:lnTo>
                    <a:lnTo>
                      <a:pt x="44" y="529"/>
                    </a:lnTo>
                    <a:lnTo>
                      <a:pt x="30" y="529"/>
                    </a:lnTo>
                    <a:lnTo>
                      <a:pt x="19" y="528"/>
                    </a:lnTo>
                    <a:lnTo>
                      <a:pt x="15" y="480"/>
                    </a:lnTo>
                    <a:lnTo>
                      <a:pt x="8" y="412"/>
                    </a:lnTo>
                    <a:lnTo>
                      <a:pt x="2" y="339"/>
                    </a:lnTo>
                    <a:lnTo>
                      <a:pt x="0" y="276"/>
                    </a:lnTo>
                    <a:lnTo>
                      <a:pt x="2" y="210"/>
                    </a:lnTo>
                    <a:lnTo>
                      <a:pt x="8" y="135"/>
                    </a:lnTo>
                    <a:lnTo>
                      <a:pt x="15" y="65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3" name="Freeform 84"/>
              <p:cNvSpPr>
                <a:spLocks/>
              </p:cNvSpPr>
              <p:nvPr/>
            </p:nvSpPr>
            <p:spPr bwMode="auto">
              <a:xfrm>
                <a:off x="1692" y="3426"/>
                <a:ext cx="164" cy="48"/>
              </a:xfrm>
              <a:custGeom>
                <a:avLst/>
                <a:gdLst>
                  <a:gd name="T0" fmla="*/ 41 w 329"/>
                  <a:gd name="T1" fmla="*/ 5 h 96"/>
                  <a:gd name="T2" fmla="*/ 26 w 329"/>
                  <a:gd name="T3" fmla="*/ 5 h 96"/>
                  <a:gd name="T4" fmla="*/ 26 w 329"/>
                  <a:gd name="T5" fmla="*/ 4 h 96"/>
                  <a:gd name="T6" fmla="*/ 25 w 329"/>
                  <a:gd name="T7" fmla="*/ 3 h 96"/>
                  <a:gd name="T8" fmla="*/ 24 w 329"/>
                  <a:gd name="T9" fmla="*/ 2 h 96"/>
                  <a:gd name="T10" fmla="*/ 24 w 329"/>
                  <a:gd name="T11" fmla="*/ 2 h 96"/>
                  <a:gd name="T12" fmla="*/ 23 w 329"/>
                  <a:gd name="T13" fmla="*/ 1 h 96"/>
                  <a:gd name="T14" fmla="*/ 22 w 329"/>
                  <a:gd name="T15" fmla="*/ 1 h 96"/>
                  <a:gd name="T16" fmla="*/ 21 w 329"/>
                  <a:gd name="T17" fmla="*/ 1 h 96"/>
                  <a:gd name="T18" fmla="*/ 20 w 329"/>
                  <a:gd name="T19" fmla="*/ 0 h 96"/>
                  <a:gd name="T20" fmla="*/ 19 w 329"/>
                  <a:gd name="T21" fmla="*/ 1 h 96"/>
                  <a:gd name="T22" fmla="*/ 18 w 329"/>
                  <a:gd name="T23" fmla="*/ 1 h 96"/>
                  <a:gd name="T24" fmla="*/ 17 w 329"/>
                  <a:gd name="T25" fmla="*/ 1 h 96"/>
                  <a:gd name="T26" fmla="*/ 16 w 329"/>
                  <a:gd name="T27" fmla="*/ 2 h 96"/>
                  <a:gd name="T28" fmla="*/ 16 w 329"/>
                  <a:gd name="T29" fmla="*/ 2 h 96"/>
                  <a:gd name="T30" fmla="*/ 15 w 329"/>
                  <a:gd name="T31" fmla="*/ 3 h 96"/>
                  <a:gd name="T32" fmla="*/ 15 w 329"/>
                  <a:gd name="T33" fmla="*/ 4 h 96"/>
                  <a:gd name="T34" fmla="*/ 14 w 329"/>
                  <a:gd name="T35" fmla="*/ 5 h 96"/>
                  <a:gd name="T36" fmla="*/ 0 w 329"/>
                  <a:gd name="T37" fmla="*/ 5 h 96"/>
                  <a:gd name="T38" fmla="*/ 0 w 329"/>
                  <a:gd name="T39" fmla="*/ 8 h 96"/>
                  <a:gd name="T40" fmla="*/ 14 w 329"/>
                  <a:gd name="T41" fmla="*/ 8 h 96"/>
                  <a:gd name="T42" fmla="*/ 15 w 329"/>
                  <a:gd name="T43" fmla="*/ 9 h 96"/>
                  <a:gd name="T44" fmla="*/ 15 w 329"/>
                  <a:gd name="T45" fmla="*/ 10 h 96"/>
                  <a:gd name="T46" fmla="*/ 16 w 329"/>
                  <a:gd name="T47" fmla="*/ 11 h 96"/>
                  <a:gd name="T48" fmla="*/ 16 w 329"/>
                  <a:gd name="T49" fmla="*/ 11 h 96"/>
                  <a:gd name="T50" fmla="*/ 17 w 329"/>
                  <a:gd name="T51" fmla="*/ 12 h 96"/>
                  <a:gd name="T52" fmla="*/ 18 w 329"/>
                  <a:gd name="T53" fmla="*/ 12 h 96"/>
                  <a:gd name="T54" fmla="*/ 19 w 329"/>
                  <a:gd name="T55" fmla="*/ 12 h 96"/>
                  <a:gd name="T56" fmla="*/ 20 w 329"/>
                  <a:gd name="T57" fmla="*/ 12 h 96"/>
                  <a:gd name="T58" fmla="*/ 21 w 329"/>
                  <a:gd name="T59" fmla="*/ 12 h 96"/>
                  <a:gd name="T60" fmla="*/ 22 w 329"/>
                  <a:gd name="T61" fmla="*/ 12 h 96"/>
                  <a:gd name="T62" fmla="*/ 23 w 329"/>
                  <a:gd name="T63" fmla="*/ 12 h 96"/>
                  <a:gd name="T64" fmla="*/ 24 w 329"/>
                  <a:gd name="T65" fmla="*/ 11 h 96"/>
                  <a:gd name="T66" fmla="*/ 24 w 329"/>
                  <a:gd name="T67" fmla="*/ 11 h 96"/>
                  <a:gd name="T68" fmla="*/ 25 w 329"/>
                  <a:gd name="T69" fmla="*/ 10 h 96"/>
                  <a:gd name="T70" fmla="*/ 26 w 329"/>
                  <a:gd name="T71" fmla="*/ 9 h 96"/>
                  <a:gd name="T72" fmla="*/ 26 w 329"/>
                  <a:gd name="T73" fmla="*/ 8 h 96"/>
                  <a:gd name="T74" fmla="*/ 41 w 329"/>
                  <a:gd name="T75" fmla="*/ 8 h 96"/>
                  <a:gd name="T76" fmla="*/ 41 w 329"/>
                  <a:gd name="T77" fmla="*/ 5 h 9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29"/>
                  <a:gd name="T118" fmla="*/ 0 h 96"/>
                  <a:gd name="T119" fmla="*/ 329 w 329"/>
                  <a:gd name="T120" fmla="*/ 96 h 9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29" h="96">
                    <a:moveTo>
                      <a:pt x="329" y="35"/>
                    </a:moveTo>
                    <a:lnTo>
                      <a:pt x="210" y="35"/>
                    </a:lnTo>
                    <a:lnTo>
                      <a:pt x="208" y="28"/>
                    </a:lnTo>
                    <a:lnTo>
                      <a:pt x="203" y="21"/>
                    </a:lnTo>
                    <a:lnTo>
                      <a:pt x="199" y="15"/>
                    </a:lnTo>
                    <a:lnTo>
                      <a:pt x="194" y="10"/>
                    </a:lnTo>
                    <a:lnTo>
                      <a:pt x="187" y="6"/>
                    </a:lnTo>
                    <a:lnTo>
                      <a:pt x="180" y="2"/>
                    </a:lnTo>
                    <a:lnTo>
                      <a:pt x="172" y="1"/>
                    </a:lnTo>
                    <a:lnTo>
                      <a:pt x="164" y="0"/>
                    </a:lnTo>
                    <a:lnTo>
                      <a:pt x="156" y="1"/>
                    </a:lnTo>
                    <a:lnTo>
                      <a:pt x="148" y="2"/>
                    </a:lnTo>
                    <a:lnTo>
                      <a:pt x="141" y="6"/>
                    </a:lnTo>
                    <a:lnTo>
                      <a:pt x="135" y="10"/>
                    </a:lnTo>
                    <a:lnTo>
                      <a:pt x="129" y="15"/>
                    </a:lnTo>
                    <a:lnTo>
                      <a:pt x="125" y="21"/>
                    </a:lnTo>
                    <a:lnTo>
                      <a:pt x="120" y="28"/>
                    </a:lnTo>
                    <a:lnTo>
                      <a:pt x="118" y="35"/>
                    </a:lnTo>
                    <a:lnTo>
                      <a:pt x="0" y="35"/>
                    </a:lnTo>
                    <a:lnTo>
                      <a:pt x="0" y="60"/>
                    </a:lnTo>
                    <a:lnTo>
                      <a:pt x="118" y="60"/>
                    </a:lnTo>
                    <a:lnTo>
                      <a:pt x="120" y="67"/>
                    </a:lnTo>
                    <a:lnTo>
                      <a:pt x="125" y="74"/>
                    </a:lnTo>
                    <a:lnTo>
                      <a:pt x="129" y="81"/>
                    </a:lnTo>
                    <a:lnTo>
                      <a:pt x="135" y="85"/>
                    </a:lnTo>
                    <a:lnTo>
                      <a:pt x="141" y="90"/>
                    </a:lnTo>
                    <a:lnTo>
                      <a:pt x="148" y="93"/>
                    </a:lnTo>
                    <a:lnTo>
                      <a:pt x="156" y="95"/>
                    </a:lnTo>
                    <a:lnTo>
                      <a:pt x="164" y="96"/>
                    </a:lnTo>
                    <a:lnTo>
                      <a:pt x="172" y="95"/>
                    </a:lnTo>
                    <a:lnTo>
                      <a:pt x="180" y="93"/>
                    </a:lnTo>
                    <a:lnTo>
                      <a:pt x="187" y="90"/>
                    </a:lnTo>
                    <a:lnTo>
                      <a:pt x="194" y="85"/>
                    </a:lnTo>
                    <a:lnTo>
                      <a:pt x="199" y="81"/>
                    </a:lnTo>
                    <a:lnTo>
                      <a:pt x="203" y="74"/>
                    </a:lnTo>
                    <a:lnTo>
                      <a:pt x="208" y="67"/>
                    </a:lnTo>
                    <a:lnTo>
                      <a:pt x="210" y="60"/>
                    </a:lnTo>
                    <a:lnTo>
                      <a:pt x="329" y="60"/>
                    </a:lnTo>
                    <a:lnTo>
                      <a:pt x="32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4" name="Freeform 85"/>
              <p:cNvSpPr>
                <a:spLocks/>
              </p:cNvSpPr>
              <p:nvPr/>
            </p:nvSpPr>
            <p:spPr bwMode="auto">
              <a:xfrm>
                <a:off x="943" y="3499"/>
                <a:ext cx="1057" cy="271"/>
              </a:xfrm>
              <a:custGeom>
                <a:avLst/>
                <a:gdLst>
                  <a:gd name="T0" fmla="*/ 48 w 2114"/>
                  <a:gd name="T1" fmla="*/ 0 h 543"/>
                  <a:gd name="T2" fmla="*/ 31 w 2114"/>
                  <a:gd name="T3" fmla="*/ 7 h 543"/>
                  <a:gd name="T4" fmla="*/ 0 w 2114"/>
                  <a:gd name="T5" fmla="*/ 45 h 543"/>
                  <a:gd name="T6" fmla="*/ 0 w 2114"/>
                  <a:gd name="T7" fmla="*/ 67 h 543"/>
                  <a:gd name="T8" fmla="*/ 218 w 2114"/>
                  <a:gd name="T9" fmla="*/ 67 h 543"/>
                  <a:gd name="T10" fmla="*/ 265 w 2114"/>
                  <a:gd name="T11" fmla="*/ 27 h 543"/>
                  <a:gd name="T12" fmla="*/ 265 w 2114"/>
                  <a:gd name="T13" fmla="*/ 0 h 543"/>
                  <a:gd name="T14" fmla="*/ 48 w 2114"/>
                  <a:gd name="T15" fmla="*/ 0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14"/>
                  <a:gd name="T25" fmla="*/ 0 h 543"/>
                  <a:gd name="T26" fmla="*/ 2114 w 2114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14" h="543">
                    <a:moveTo>
                      <a:pt x="379" y="0"/>
                    </a:moveTo>
                    <a:lnTo>
                      <a:pt x="245" y="63"/>
                    </a:lnTo>
                    <a:lnTo>
                      <a:pt x="0" y="364"/>
                    </a:lnTo>
                    <a:lnTo>
                      <a:pt x="0" y="543"/>
                    </a:lnTo>
                    <a:lnTo>
                      <a:pt x="1743" y="543"/>
                    </a:lnTo>
                    <a:lnTo>
                      <a:pt x="2114" y="223"/>
                    </a:lnTo>
                    <a:lnTo>
                      <a:pt x="2114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5" name="Freeform 86"/>
              <p:cNvSpPr>
                <a:spLocks/>
              </p:cNvSpPr>
              <p:nvPr/>
            </p:nvSpPr>
            <p:spPr bwMode="auto">
              <a:xfrm>
                <a:off x="1009" y="3545"/>
                <a:ext cx="910" cy="136"/>
              </a:xfrm>
              <a:custGeom>
                <a:avLst/>
                <a:gdLst>
                  <a:gd name="T0" fmla="*/ 21 w 1820"/>
                  <a:gd name="T1" fmla="*/ 6 h 272"/>
                  <a:gd name="T2" fmla="*/ 34 w 1820"/>
                  <a:gd name="T3" fmla="*/ 0 h 272"/>
                  <a:gd name="T4" fmla="*/ 228 w 1820"/>
                  <a:gd name="T5" fmla="*/ 0 h 272"/>
                  <a:gd name="T6" fmla="*/ 221 w 1820"/>
                  <a:gd name="T7" fmla="*/ 5 h 272"/>
                  <a:gd name="T8" fmla="*/ 198 w 1820"/>
                  <a:gd name="T9" fmla="*/ 34 h 272"/>
                  <a:gd name="T10" fmla="*/ 0 w 1820"/>
                  <a:gd name="T11" fmla="*/ 34 h 272"/>
                  <a:gd name="T12" fmla="*/ 21 w 1820"/>
                  <a:gd name="T13" fmla="*/ 6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0"/>
                  <a:gd name="T22" fmla="*/ 0 h 272"/>
                  <a:gd name="T23" fmla="*/ 1820 w 1820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0" h="272">
                    <a:moveTo>
                      <a:pt x="168" y="46"/>
                    </a:moveTo>
                    <a:lnTo>
                      <a:pt x="269" y="0"/>
                    </a:lnTo>
                    <a:lnTo>
                      <a:pt x="1820" y="0"/>
                    </a:lnTo>
                    <a:lnTo>
                      <a:pt x="1768" y="33"/>
                    </a:lnTo>
                    <a:lnTo>
                      <a:pt x="1581" y="272"/>
                    </a:lnTo>
                    <a:lnTo>
                      <a:pt x="0" y="272"/>
                    </a:lnTo>
                    <a:lnTo>
                      <a:pt x="168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6" name="Freeform 87"/>
              <p:cNvSpPr>
                <a:spLocks/>
              </p:cNvSpPr>
              <p:nvPr/>
            </p:nvSpPr>
            <p:spPr bwMode="auto">
              <a:xfrm>
                <a:off x="990" y="3700"/>
                <a:ext cx="804" cy="23"/>
              </a:xfrm>
              <a:custGeom>
                <a:avLst/>
                <a:gdLst>
                  <a:gd name="T0" fmla="*/ 0 w 1609"/>
                  <a:gd name="T1" fmla="*/ 0 h 48"/>
                  <a:gd name="T2" fmla="*/ 0 w 1609"/>
                  <a:gd name="T3" fmla="*/ 0 h 48"/>
                  <a:gd name="T4" fmla="*/ 201 w 1609"/>
                  <a:gd name="T5" fmla="*/ 0 h 48"/>
                  <a:gd name="T6" fmla="*/ 201 w 1609"/>
                  <a:gd name="T7" fmla="*/ 5 h 48"/>
                  <a:gd name="T8" fmla="*/ 0 w 1609"/>
                  <a:gd name="T9" fmla="*/ 5 h 48"/>
                  <a:gd name="T10" fmla="*/ 0 w 1609"/>
                  <a:gd name="T11" fmla="*/ 0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9"/>
                  <a:gd name="T19" fmla="*/ 0 h 48"/>
                  <a:gd name="T20" fmla="*/ 1609 w 1609"/>
                  <a:gd name="T21" fmla="*/ 48 h 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9" h="48">
                    <a:moveTo>
                      <a:pt x="0" y="2"/>
                    </a:moveTo>
                    <a:lnTo>
                      <a:pt x="1" y="0"/>
                    </a:lnTo>
                    <a:lnTo>
                      <a:pt x="1609" y="0"/>
                    </a:lnTo>
                    <a:lnTo>
                      <a:pt x="1609" y="48"/>
                    </a:lnTo>
                    <a:lnTo>
                      <a:pt x="0" y="48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7" name="Freeform 88"/>
              <p:cNvSpPr>
                <a:spLocks/>
              </p:cNvSpPr>
              <p:nvPr/>
            </p:nvSpPr>
            <p:spPr bwMode="auto">
              <a:xfrm>
                <a:off x="1813" y="3546"/>
                <a:ext cx="140" cy="164"/>
              </a:xfrm>
              <a:custGeom>
                <a:avLst/>
                <a:gdLst>
                  <a:gd name="T0" fmla="*/ 0 w 281"/>
                  <a:gd name="T1" fmla="*/ 41 h 328"/>
                  <a:gd name="T2" fmla="*/ 0 w 281"/>
                  <a:gd name="T3" fmla="*/ 37 h 328"/>
                  <a:gd name="T4" fmla="*/ 23 w 281"/>
                  <a:gd name="T5" fmla="*/ 8 h 328"/>
                  <a:gd name="T6" fmla="*/ 35 w 281"/>
                  <a:gd name="T7" fmla="*/ 0 h 328"/>
                  <a:gd name="T8" fmla="*/ 35 w 281"/>
                  <a:gd name="T9" fmla="*/ 11 h 328"/>
                  <a:gd name="T10" fmla="*/ 0 w 281"/>
                  <a:gd name="T11" fmla="*/ 41 h 3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1"/>
                  <a:gd name="T19" fmla="*/ 0 h 328"/>
                  <a:gd name="T20" fmla="*/ 281 w 281"/>
                  <a:gd name="T21" fmla="*/ 328 h 3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1" h="328">
                    <a:moveTo>
                      <a:pt x="0" y="328"/>
                    </a:moveTo>
                    <a:lnTo>
                      <a:pt x="0" y="296"/>
                    </a:lnTo>
                    <a:lnTo>
                      <a:pt x="186" y="60"/>
                    </a:lnTo>
                    <a:lnTo>
                      <a:pt x="281" y="0"/>
                    </a:lnTo>
                    <a:lnTo>
                      <a:pt x="281" y="85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8" name="Freeform 89"/>
              <p:cNvSpPr>
                <a:spLocks/>
              </p:cNvSpPr>
              <p:nvPr/>
            </p:nvSpPr>
            <p:spPr bwMode="auto">
              <a:xfrm>
                <a:off x="1294" y="3577"/>
                <a:ext cx="39" cy="16"/>
              </a:xfrm>
              <a:custGeom>
                <a:avLst/>
                <a:gdLst>
                  <a:gd name="T0" fmla="*/ 6 w 80"/>
                  <a:gd name="T1" fmla="*/ 4 h 31"/>
                  <a:gd name="T2" fmla="*/ 9 w 80"/>
                  <a:gd name="T3" fmla="*/ 0 h 31"/>
                  <a:gd name="T4" fmla="*/ 3 w 80"/>
                  <a:gd name="T5" fmla="*/ 0 h 31"/>
                  <a:gd name="T6" fmla="*/ 0 w 80"/>
                  <a:gd name="T7" fmla="*/ 4 h 31"/>
                  <a:gd name="T8" fmla="*/ 6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99" name="Freeform 90"/>
              <p:cNvSpPr>
                <a:spLocks/>
              </p:cNvSpPr>
              <p:nvPr/>
            </p:nvSpPr>
            <p:spPr bwMode="auto">
              <a:xfrm>
                <a:off x="1736" y="3577"/>
                <a:ext cx="40" cy="16"/>
              </a:xfrm>
              <a:custGeom>
                <a:avLst/>
                <a:gdLst>
                  <a:gd name="T0" fmla="*/ 7 w 80"/>
                  <a:gd name="T1" fmla="*/ 4 h 31"/>
                  <a:gd name="T2" fmla="*/ 10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4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0" name="Freeform 91"/>
              <p:cNvSpPr>
                <a:spLocks/>
              </p:cNvSpPr>
              <p:nvPr/>
            </p:nvSpPr>
            <p:spPr bwMode="auto">
              <a:xfrm>
                <a:off x="1539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1" name="Freeform 92"/>
              <p:cNvSpPr>
                <a:spLocks/>
              </p:cNvSpPr>
              <p:nvPr/>
            </p:nvSpPr>
            <p:spPr bwMode="auto">
              <a:xfrm>
                <a:off x="1146" y="3577"/>
                <a:ext cx="40" cy="16"/>
              </a:xfrm>
              <a:custGeom>
                <a:avLst/>
                <a:gdLst>
                  <a:gd name="T0" fmla="*/ 7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2" name="Freeform 93"/>
              <p:cNvSpPr>
                <a:spLocks/>
              </p:cNvSpPr>
              <p:nvPr/>
            </p:nvSpPr>
            <p:spPr bwMode="auto">
              <a:xfrm>
                <a:off x="1195" y="3577"/>
                <a:ext cx="40" cy="16"/>
              </a:xfrm>
              <a:custGeom>
                <a:avLst/>
                <a:gdLst>
                  <a:gd name="T0" fmla="*/ 7 w 79"/>
                  <a:gd name="T1" fmla="*/ 4 h 31"/>
                  <a:gd name="T2" fmla="*/ 10 w 79"/>
                  <a:gd name="T3" fmla="*/ 0 h 31"/>
                  <a:gd name="T4" fmla="*/ 4 w 79"/>
                  <a:gd name="T5" fmla="*/ 0 h 31"/>
                  <a:gd name="T6" fmla="*/ 0 w 79"/>
                  <a:gd name="T7" fmla="*/ 4 h 31"/>
                  <a:gd name="T8" fmla="*/ 7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3" name="Freeform 94"/>
              <p:cNvSpPr>
                <a:spLocks/>
              </p:cNvSpPr>
              <p:nvPr/>
            </p:nvSpPr>
            <p:spPr bwMode="auto">
              <a:xfrm>
                <a:off x="1244" y="3577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4" name="Freeform 95"/>
              <p:cNvSpPr>
                <a:spLocks/>
              </p:cNvSpPr>
              <p:nvPr/>
            </p:nvSpPr>
            <p:spPr bwMode="auto">
              <a:xfrm>
                <a:off x="1638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5" name="Freeform 96"/>
              <p:cNvSpPr>
                <a:spLocks/>
              </p:cNvSpPr>
              <p:nvPr/>
            </p:nvSpPr>
            <p:spPr bwMode="auto">
              <a:xfrm>
                <a:off x="1491" y="3577"/>
                <a:ext cx="39" cy="16"/>
              </a:xfrm>
              <a:custGeom>
                <a:avLst/>
                <a:gdLst>
                  <a:gd name="T0" fmla="*/ 6 w 79"/>
                  <a:gd name="T1" fmla="*/ 4 h 31"/>
                  <a:gd name="T2" fmla="*/ 9 w 79"/>
                  <a:gd name="T3" fmla="*/ 0 h 31"/>
                  <a:gd name="T4" fmla="*/ 3 w 79"/>
                  <a:gd name="T5" fmla="*/ 0 h 31"/>
                  <a:gd name="T6" fmla="*/ 0 w 79"/>
                  <a:gd name="T7" fmla="*/ 4 h 31"/>
                  <a:gd name="T8" fmla="*/ 6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3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3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6" name="Freeform 97"/>
              <p:cNvSpPr>
                <a:spLocks/>
              </p:cNvSpPr>
              <p:nvPr/>
            </p:nvSpPr>
            <p:spPr bwMode="auto">
              <a:xfrm>
                <a:off x="1441" y="3577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7" name="Freeform 98"/>
              <p:cNvSpPr>
                <a:spLocks/>
              </p:cNvSpPr>
              <p:nvPr/>
            </p:nvSpPr>
            <p:spPr bwMode="auto">
              <a:xfrm>
                <a:off x="1588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7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8" name="Freeform 99"/>
              <p:cNvSpPr>
                <a:spLocks/>
              </p:cNvSpPr>
              <p:nvPr/>
            </p:nvSpPr>
            <p:spPr bwMode="auto">
              <a:xfrm>
                <a:off x="1687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09" name="Freeform 100"/>
              <p:cNvSpPr>
                <a:spLocks/>
              </p:cNvSpPr>
              <p:nvPr/>
            </p:nvSpPr>
            <p:spPr bwMode="auto">
              <a:xfrm>
                <a:off x="1392" y="3577"/>
                <a:ext cx="40" cy="16"/>
              </a:xfrm>
              <a:custGeom>
                <a:avLst/>
                <a:gdLst>
                  <a:gd name="T0" fmla="*/ 7 w 80"/>
                  <a:gd name="T1" fmla="*/ 4 h 31"/>
                  <a:gd name="T2" fmla="*/ 10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0" name="Freeform 101"/>
              <p:cNvSpPr>
                <a:spLocks/>
              </p:cNvSpPr>
              <p:nvPr/>
            </p:nvSpPr>
            <p:spPr bwMode="auto">
              <a:xfrm>
                <a:off x="1343" y="3577"/>
                <a:ext cx="40" cy="16"/>
              </a:xfrm>
              <a:custGeom>
                <a:avLst/>
                <a:gdLst>
                  <a:gd name="T0" fmla="*/ 7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1" name="Freeform 102"/>
              <p:cNvSpPr>
                <a:spLocks/>
              </p:cNvSpPr>
              <p:nvPr/>
            </p:nvSpPr>
            <p:spPr bwMode="auto">
              <a:xfrm>
                <a:off x="1470" y="3602"/>
                <a:ext cx="39" cy="16"/>
              </a:xfrm>
              <a:custGeom>
                <a:avLst/>
                <a:gdLst>
                  <a:gd name="T0" fmla="*/ 7 w 78"/>
                  <a:gd name="T1" fmla="*/ 4 h 31"/>
                  <a:gd name="T2" fmla="*/ 10 w 78"/>
                  <a:gd name="T3" fmla="*/ 0 h 31"/>
                  <a:gd name="T4" fmla="*/ 4 w 78"/>
                  <a:gd name="T5" fmla="*/ 0 h 31"/>
                  <a:gd name="T6" fmla="*/ 0 w 78"/>
                  <a:gd name="T7" fmla="*/ 4 h 31"/>
                  <a:gd name="T8" fmla="*/ 7 w 78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31"/>
                  <a:gd name="T17" fmla="*/ 78 w 78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31">
                    <a:moveTo>
                      <a:pt x="54" y="31"/>
                    </a:moveTo>
                    <a:lnTo>
                      <a:pt x="78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2" name="Freeform 103"/>
              <p:cNvSpPr>
                <a:spLocks/>
              </p:cNvSpPr>
              <p:nvPr/>
            </p:nvSpPr>
            <p:spPr bwMode="auto">
              <a:xfrm>
                <a:off x="1175" y="3602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3" name="Freeform 104"/>
              <p:cNvSpPr>
                <a:spLocks/>
              </p:cNvSpPr>
              <p:nvPr/>
            </p:nvSpPr>
            <p:spPr bwMode="auto">
              <a:xfrm>
                <a:off x="1223" y="3602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4" name="Freeform 105"/>
              <p:cNvSpPr>
                <a:spLocks/>
              </p:cNvSpPr>
              <p:nvPr/>
            </p:nvSpPr>
            <p:spPr bwMode="auto">
              <a:xfrm>
                <a:off x="1273" y="3602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5" name="Freeform 106"/>
              <p:cNvSpPr>
                <a:spLocks/>
              </p:cNvSpPr>
              <p:nvPr/>
            </p:nvSpPr>
            <p:spPr bwMode="auto">
              <a:xfrm>
                <a:off x="1322" y="3602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6" name="Freeform 107"/>
              <p:cNvSpPr>
                <a:spLocks/>
              </p:cNvSpPr>
              <p:nvPr/>
            </p:nvSpPr>
            <p:spPr bwMode="auto">
              <a:xfrm>
                <a:off x="1715" y="3602"/>
                <a:ext cx="41" cy="16"/>
              </a:xfrm>
              <a:custGeom>
                <a:avLst/>
                <a:gdLst>
                  <a:gd name="T0" fmla="*/ 0 w 80"/>
                  <a:gd name="T1" fmla="*/ 4 h 31"/>
                  <a:gd name="T2" fmla="*/ 7 w 80"/>
                  <a:gd name="T3" fmla="*/ 4 h 31"/>
                  <a:gd name="T4" fmla="*/ 11 w 80"/>
                  <a:gd name="T5" fmla="*/ 0 h 31"/>
                  <a:gd name="T6" fmla="*/ 4 w 80"/>
                  <a:gd name="T7" fmla="*/ 0 h 31"/>
                  <a:gd name="T8" fmla="*/ 0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0" y="31"/>
                    </a:move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7" name="Freeform 108"/>
              <p:cNvSpPr>
                <a:spLocks/>
              </p:cNvSpPr>
              <p:nvPr/>
            </p:nvSpPr>
            <p:spPr bwMode="auto">
              <a:xfrm>
                <a:off x="1126" y="3602"/>
                <a:ext cx="39" cy="16"/>
              </a:xfrm>
              <a:custGeom>
                <a:avLst/>
                <a:gdLst>
                  <a:gd name="T0" fmla="*/ 9 w 80"/>
                  <a:gd name="T1" fmla="*/ 0 h 31"/>
                  <a:gd name="T2" fmla="*/ 3 w 80"/>
                  <a:gd name="T3" fmla="*/ 0 h 31"/>
                  <a:gd name="T4" fmla="*/ 0 w 80"/>
                  <a:gd name="T5" fmla="*/ 4 h 31"/>
                  <a:gd name="T6" fmla="*/ 6 w 80"/>
                  <a:gd name="T7" fmla="*/ 4 h 31"/>
                  <a:gd name="T8" fmla="*/ 9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80" y="0"/>
                    </a:move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8" name="Freeform 109"/>
              <p:cNvSpPr>
                <a:spLocks/>
              </p:cNvSpPr>
              <p:nvPr/>
            </p:nvSpPr>
            <p:spPr bwMode="auto">
              <a:xfrm>
                <a:off x="1518" y="3602"/>
                <a:ext cx="41" cy="16"/>
              </a:xfrm>
              <a:custGeom>
                <a:avLst/>
                <a:gdLst>
                  <a:gd name="T0" fmla="*/ 7 w 80"/>
                  <a:gd name="T1" fmla="*/ 4 h 31"/>
                  <a:gd name="T2" fmla="*/ 11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19" name="Freeform 110"/>
              <p:cNvSpPr>
                <a:spLocks/>
              </p:cNvSpPr>
              <p:nvPr/>
            </p:nvSpPr>
            <p:spPr bwMode="auto">
              <a:xfrm>
                <a:off x="1617" y="3602"/>
                <a:ext cx="40" cy="16"/>
              </a:xfrm>
              <a:custGeom>
                <a:avLst/>
                <a:gdLst>
                  <a:gd name="T0" fmla="*/ 7 w 80"/>
                  <a:gd name="T1" fmla="*/ 4 h 31"/>
                  <a:gd name="T2" fmla="*/ 10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0" name="Freeform 111"/>
              <p:cNvSpPr>
                <a:spLocks/>
              </p:cNvSpPr>
              <p:nvPr/>
            </p:nvSpPr>
            <p:spPr bwMode="auto">
              <a:xfrm>
                <a:off x="1568" y="3602"/>
                <a:ext cx="40" cy="16"/>
              </a:xfrm>
              <a:custGeom>
                <a:avLst/>
                <a:gdLst>
                  <a:gd name="T0" fmla="*/ 7 w 79"/>
                  <a:gd name="T1" fmla="*/ 4 h 31"/>
                  <a:gd name="T2" fmla="*/ 10 w 79"/>
                  <a:gd name="T3" fmla="*/ 0 h 31"/>
                  <a:gd name="T4" fmla="*/ 4 w 79"/>
                  <a:gd name="T5" fmla="*/ 0 h 31"/>
                  <a:gd name="T6" fmla="*/ 0 w 79"/>
                  <a:gd name="T7" fmla="*/ 4 h 31"/>
                  <a:gd name="T8" fmla="*/ 7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1" name="Freeform 112"/>
              <p:cNvSpPr>
                <a:spLocks/>
              </p:cNvSpPr>
              <p:nvPr/>
            </p:nvSpPr>
            <p:spPr bwMode="auto">
              <a:xfrm>
                <a:off x="1372" y="3602"/>
                <a:ext cx="39" cy="16"/>
              </a:xfrm>
              <a:custGeom>
                <a:avLst/>
                <a:gdLst>
                  <a:gd name="T0" fmla="*/ 6 w 79"/>
                  <a:gd name="T1" fmla="*/ 4 h 31"/>
                  <a:gd name="T2" fmla="*/ 9 w 79"/>
                  <a:gd name="T3" fmla="*/ 0 h 31"/>
                  <a:gd name="T4" fmla="*/ 3 w 79"/>
                  <a:gd name="T5" fmla="*/ 0 h 31"/>
                  <a:gd name="T6" fmla="*/ 0 w 79"/>
                  <a:gd name="T7" fmla="*/ 4 h 31"/>
                  <a:gd name="T8" fmla="*/ 6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2" name="Freeform 113"/>
              <p:cNvSpPr>
                <a:spLocks/>
              </p:cNvSpPr>
              <p:nvPr/>
            </p:nvSpPr>
            <p:spPr bwMode="auto">
              <a:xfrm>
                <a:off x="1420" y="3602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3" name="Freeform 114"/>
              <p:cNvSpPr>
                <a:spLocks/>
              </p:cNvSpPr>
              <p:nvPr/>
            </p:nvSpPr>
            <p:spPr bwMode="auto">
              <a:xfrm>
                <a:off x="1666" y="3602"/>
                <a:ext cx="40" cy="16"/>
              </a:xfrm>
              <a:custGeom>
                <a:avLst/>
                <a:gdLst>
                  <a:gd name="T0" fmla="*/ 7 w 79"/>
                  <a:gd name="T1" fmla="*/ 4 h 31"/>
                  <a:gd name="T2" fmla="*/ 10 w 79"/>
                  <a:gd name="T3" fmla="*/ 0 h 31"/>
                  <a:gd name="T4" fmla="*/ 4 w 79"/>
                  <a:gd name="T5" fmla="*/ 0 h 31"/>
                  <a:gd name="T6" fmla="*/ 0 w 79"/>
                  <a:gd name="T7" fmla="*/ 4 h 31"/>
                  <a:gd name="T8" fmla="*/ 7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4" name="Freeform 115"/>
              <p:cNvSpPr>
                <a:spLocks/>
              </p:cNvSpPr>
              <p:nvPr/>
            </p:nvSpPr>
            <p:spPr bwMode="auto">
              <a:xfrm>
                <a:off x="1646" y="3628"/>
                <a:ext cx="39" cy="15"/>
              </a:xfrm>
              <a:custGeom>
                <a:avLst/>
                <a:gdLst>
                  <a:gd name="T0" fmla="*/ 3 w 80"/>
                  <a:gd name="T1" fmla="*/ 0 h 32"/>
                  <a:gd name="T2" fmla="*/ 0 w 80"/>
                  <a:gd name="T3" fmla="*/ 3 h 32"/>
                  <a:gd name="T4" fmla="*/ 6 w 80"/>
                  <a:gd name="T5" fmla="*/ 3 h 32"/>
                  <a:gd name="T6" fmla="*/ 9 w 80"/>
                  <a:gd name="T7" fmla="*/ 0 h 32"/>
                  <a:gd name="T8" fmla="*/ 3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5" name="Freeform 116"/>
              <p:cNvSpPr>
                <a:spLocks/>
              </p:cNvSpPr>
              <p:nvPr/>
            </p:nvSpPr>
            <p:spPr bwMode="auto">
              <a:xfrm>
                <a:off x="1154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6" name="Freeform 117"/>
              <p:cNvSpPr>
                <a:spLocks/>
              </p:cNvSpPr>
              <p:nvPr/>
            </p:nvSpPr>
            <p:spPr bwMode="auto">
              <a:xfrm>
                <a:off x="1547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7" name="Freeform 118"/>
              <p:cNvSpPr>
                <a:spLocks/>
              </p:cNvSpPr>
              <p:nvPr/>
            </p:nvSpPr>
            <p:spPr bwMode="auto">
              <a:xfrm>
                <a:off x="1596" y="3628"/>
                <a:ext cx="40" cy="15"/>
              </a:xfrm>
              <a:custGeom>
                <a:avLst/>
                <a:gdLst>
                  <a:gd name="T0" fmla="*/ 3 w 81"/>
                  <a:gd name="T1" fmla="*/ 0 h 32"/>
                  <a:gd name="T2" fmla="*/ 0 w 81"/>
                  <a:gd name="T3" fmla="*/ 3 h 32"/>
                  <a:gd name="T4" fmla="*/ 7 w 81"/>
                  <a:gd name="T5" fmla="*/ 3 h 32"/>
                  <a:gd name="T6" fmla="*/ 10 w 81"/>
                  <a:gd name="T7" fmla="*/ 0 h 32"/>
                  <a:gd name="T8" fmla="*/ 3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8" name="Freeform 119"/>
              <p:cNvSpPr>
                <a:spLocks/>
              </p:cNvSpPr>
              <p:nvPr/>
            </p:nvSpPr>
            <p:spPr bwMode="auto">
              <a:xfrm>
                <a:off x="1695" y="3628"/>
                <a:ext cx="40" cy="15"/>
              </a:xfrm>
              <a:custGeom>
                <a:avLst/>
                <a:gdLst>
                  <a:gd name="T0" fmla="*/ 0 w 81"/>
                  <a:gd name="T1" fmla="*/ 3 h 32"/>
                  <a:gd name="T2" fmla="*/ 7 w 81"/>
                  <a:gd name="T3" fmla="*/ 3 h 32"/>
                  <a:gd name="T4" fmla="*/ 10 w 81"/>
                  <a:gd name="T5" fmla="*/ 0 h 32"/>
                  <a:gd name="T6" fmla="*/ 3 w 81"/>
                  <a:gd name="T7" fmla="*/ 0 h 32"/>
                  <a:gd name="T8" fmla="*/ 0 w 81"/>
                  <a:gd name="T9" fmla="*/ 3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0" y="32"/>
                    </a:move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29" name="Freeform 120"/>
              <p:cNvSpPr>
                <a:spLocks/>
              </p:cNvSpPr>
              <p:nvPr/>
            </p:nvSpPr>
            <p:spPr bwMode="auto">
              <a:xfrm>
                <a:off x="1105" y="3628"/>
                <a:ext cx="40" cy="15"/>
              </a:xfrm>
              <a:custGeom>
                <a:avLst/>
                <a:gdLst>
                  <a:gd name="T0" fmla="*/ 10 w 79"/>
                  <a:gd name="T1" fmla="*/ 0 h 32"/>
                  <a:gd name="T2" fmla="*/ 4 w 79"/>
                  <a:gd name="T3" fmla="*/ 0 h 32"/>
                  <a:gd name="T4" fmla="*/ 0 w 79"/>
                  <a:gd name="T5" fmla="*/ 3 h 32"/>
                  <a:gd name="T6" fmla="*/ 7 w 79"/>
                  <a:gd name="T7" fmla="*/ 3 h 32"/>
                  <a:gd name="T8" fmla="*/ 1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79" y="0"/>
                    </a:moveTo>
                    <a:lnTo>
                      <a:pt x="25" y="0"/>
                    </a:ln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0" name="Freeform 121"/>
              <p:cNvSpPr>
                <a:spLocks/>
              </p:cNvSpPr>
              <p:nvPr/>
            </p:nvSpPr>
            <p:spPr bwMode="auto">
              <a:xfrm>
                <a:off x="1351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1" name="Freeform 122"/>
              <p:cNvSpPr>
                <a:spLocks/>
              </p:cNvSpPr>
              <p:nvPr/>
            </p:nvSpPr>
            <p:spPr bwMode="auto">
              <a:xfrm>
                <a:off x="1252" y="3628"/>
                <a:ext cx="41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1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2" name="Freeform 123"/>
              <p:cNvSpPr>
                <a:spLocks/>
              </p:cNvSpPr>
              <p:nvPr/>
            </p:nvSpPr>
            <p:spPr bwMode="auto">
              <a:xfrm>
                <a:off x="1301" y="3628"/>
                <a:ext cx="41" cy="15"/>
              </a:xfrm>
              <a:custGeom>
                <a:avLst/>
                <a:gdLst>
                  <a:gd name="T0" fmla="*/ 4 w 81"/>
                  <a:gd name="T1" fmla="*/ 0 h 32"/>
                  <a:gd name="T2" fmla="*/ 0 w 81"/>
                  <a:gd name="T3" fmla="*/ 3 h 32"/>
                  <a:gd name="T4" fmla="*/ 7 w 81"/>
                  <a:gd name="T5" fmla="*/ 3 h 32"/>
                  <a:gd name="T6" fmla="*/ 11 w 81"/>
                  <a:gd name="T7" fmla="*/ 0 h 32"/>
                  <a:gd name="T8" fmla="*/ 4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7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3" name="Freeform 124"/>
              <p:cNvSpPr>
                <a:spLocks/>
              </p:cNvSpPr>
              <p:nvPr/>
            </p:nvSpPr>
            <p:spPr bwMode="auto">
              <a:xfrm>
                <a:off x="1203" y="3628"/>
                <a:ext cx="40" cy="15"/>
              </a:xfrm>
              <a:custGeom>
                <a:avLst/>
                <a:gdLst>
                  <a:gd name="T0" fmla="*/ 4 w 79"/>
                  <a:gd name="T1" fmla="*/ 0 h 32"/>
                  <a:gd name="T2" fmla="*/ 0 w 79"/>
                  <a:gd name="T3" fmla="*/ 3 h 32"/>
                  <a:gd name="T4" fmla="*/ 7 w 79"/>
                  <a:gd name="T5" fmla="*/ 3 h 32"/>
                  <a:gd name="T6" fmla="*/ 10 w 79"/>
                  <a:gd name="T7" fmla="*/ 0 h 32"/>
                  <a:gd name="T8" fmla="*/ 4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4" name="Freeform 125"/>
              <p:cNvSpPr>
                <a:spLocks/>
              </p:cNvSpPr>
              <p:nvPr/>
            </p:nvSpPr>
            <p:spPr bwMode="auto">
              <a:xfrm>
                <a:off x="1449" y="3628"/>
                <a:ext cx="40" cy="15"/>
              </a:xfrm>
              <a:custGeom>
                <a:avLst/>
                <a:gdLst>
                  <a:gd name="T0" fmla="*/ 4 w 79"/>
                  <a:gd name="T1" fmla="*/ 0 h 32"/>
                  <a:gd name="T2" fmla="*/ 0 w 79"/>
                  <a:gd name="T3" fmla="*/ 3 h 32"/>
                  <a:gd name="T4" fmla="*/ 7 w 79"/>
                  <a:gd name="T5" fmla="*/ 3 h 32"/>
                  <a:gd name="T6" fmla="*/ 10 w 79"/>
                  <a:gd name="T7" fmla="*/ 0 h 32"/>
                  <a:gd name="T8" fmla="*/ 4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5" name="Freeform 126"/>
              <p:cNvSpPr>
                <a:spLocks/>
              </p:cNvSpPr>
              <p:nvPr/>
            </p:nvSpPr>
            <p:spPr bwMode="auto">
              <a:xfrm>
                <a:off x="1498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6" name="Freeform 127"/>
              <p:cNvSpPr>
                <a:spLocks/>
              </p:cNvSpPr>
              <p:nvPr/>
            </p:nvSpPr>
            <p:spPr bwMode="auto">
              <a:xfrm>
                <a:off x="1400" y="3628"/>
                <a:ext cx="40" cy="15"/>
              </a:xfrm>
              <a:custGeom>
                <a:avLst/>
                <a:gdLst>
                  <a:gd name="T0" fmla="*/ 3 w 81"/>
                  <a:gd name="T1" fmla="*/ 0 h 32"/>
                  <a:gd name="T2" fmla="*/ 0 w 81"/>
                  <a:gd name="T3" fmla="*/ 3 h 32"/>
                  <a:gd name="T4" fmla="*/ 7 w 81"/>
                  <a:gd name="T5" fmla="*/ 3 h 32"/>
                  <a:gd name="T6" fmla="*/ 10 w 81"/>
                  <a:gd name="T7" fmla="*/ 0 h 32"/>
                  <a:gd name="T8" fmla="*/ 3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7" name="Freeform 128"/>
              <p:cNvSpPr>
                <a:spLocks/>
              </p:cNvSpPr>
              <p:nvPr/>
            </p:nvSpPr>
            <p:spPr bwMode="auto">
              <a:xfrm>
                <a:off x="1183" y="3653"/>
                <a:ext cx="39" cy="16"/>
              </a:xfrm>
              <a:custGeom>
                <a:avLst/>
                <a:gdLst>
                  <a:gd name="T0" fmla="*/ 3 w 80"/>
                  <a:gd name="T1" fmla="*/ 0 h 31"/>
                  <a:gd name="T2" fmla="*/ 0 w 80"/>
                  <a:gd name="T3" fmla="*/ 4 h 31"/>
                  <a:gd name="T4" fmla="*/ 6 w 80"/>
                  <a:gd name="T5" fmla="*/ 4 h 31"/>
                  <a:gd name="T6" fmla="*/ 9 w 80"/>
                  <a:gd name="T7" fmla="*/ 0 h 31"/>
                  <a:gd name="T8" fmla="*/ 3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8" name="Freeform 129"/>
              <p:cNvSpPr>
                <a:spLocks/>
              </p:cNvSpPr>
              <p:nvPr/>
            </p:nvSpPr>
            <p:spPr bwMode="auto">
              <a:xfrm>
                <a:off x="1625" y="3653"/>
                <a:ext cx="40" cy="16"/>
              </a:xfrm>
              <a:custGeom>
                <a:avLst/>
                <a:gdLst>
                  <a:gd name="T0" fmla="*/ 4 w 79"/>
                  <a:gd name="T1" fmla="*/ 0 h 31"/>
                  <a:gd name="T2" fmla="*/ 0 w 79"/>
                  <a:gd name="T3" fmla="*/ 4 h 31"/>
                  <a:gd name="T4" fmla="*/ 7 w 79"/>
                  <a:gd name="T5" fmla="*/ 4 h 31"/>
                  <a:gd name="T6" fmla="*/ 10 w 79"/>
                  <a:gd name="T7" fmla="*/ 0 h 31"/>
                  <a:gd name="T8" fmla="*/ 4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39" name="Freeform 130"/>
              <p:cNvSpPr>
                <a:spLocks/>
              </p:cNvSpPr>
              <p:nvPr/>
            </p:nvSpPr>
            <p:spPr bwMode="auto">
              <a:xfrm>
                <a:off x="1575" y="3653"/>
                <a:ext cx="41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1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0" name="Freeform 131"/>
              <p:cNvSpPr>
                <a:spLocks/>
              </p:cNvSpPr>
              <p:nvPr/>
            </p:nvSpPr>
            <p:spPr bwMode="auto">
              <a:xfrm>
                <a:off x="1281" y="3653"/>
                <a:ext cx="40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0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1" name="Freeform 132"/>
              <p:cNvSpPr>
                <a:spLocks/>
              </p:cNvSpPr>
              <p:nvPr/>
            </p:nvSpPr>
            <p:spPr bwMode="auto">
              <a:xfrm>
                <a:off x="1232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2" name="Freeform 133"/>
              <p:cNvSpPr>
                <a:spLocks/>
              </p:cNvSpPr>
              <p:nvPr/>
            </p:nvSpPr>
            <p:spPr bwMode="auto">
              <a:xfrm>
                <a:off x="1674" y="3653"/>
                <a:ext cx="40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0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3" name="Freeform 134"/>
              <p:cNvSpPr>
                <a:spLocks/>
              </p:cNvSpPr>
              <p:nvPr/>
            </p:nvSpPr>
            <p:spPr bwMode="auto">
              <a:xfrm>
                <a:off x="1084" y="3653"/>
                <a:ext cx="40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0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4" name="Freeform 135"/>
              <p:cNvSpPr>
                <a:spLocks/>
              </p:cNvSpPr>
              <p:nvPr/>
            </p:nvSpPr>
            <p:spPr bwMode="auto">
              <a:xfrm>
                <a:off x="1133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5" name="Freeform 136"/>
              <p:cNvSpPr>
                <a:spLocks/>
              </p:cNvSpPr>
              <p:nvPr/>
            </p:nvSpPr>
            <p:spPr bwMode="auto">
              <a:xfrm>
                <a:off x="1330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6" name="Freeform 137"/>
              <p:cNvSpPr>
                <a:spLocks/>
              </p:cNvSpPr>
              <p:nvPr/>
            </p:nvSpPr>
            <p:spPr bwMode="auto">
              <a:xfrm>
                <a:off x="1380" y="3653"/>
                <a:ext cx="39" cy="16"/>
              </a:xfrm>
              <a:custGeom>
                <a:avLst/>
                <a:gdLst>
                  <a:gd name="T0" fmla="*/ 3 w 80"/>
                  <a:gd name="T1" fmla="*/ 0 h 31"/>
                  <a:gd name="T2" fmla="*/ 0 w 80"/>
                  <a:gd name="T3" fmla="*/ 4 h 31"/>
                  <a:gd name="T4" fmla="*/ 6 w 80"/>
                  <a:gd name="T5" fmla="*/ 4 h 31"/>
                  <a:gd name="T6" fmla="*/ 9 w 80"/>
                  <a:gd name="T7" fmla="*/ 0 h 31"/>
                  <a:gd name="T8" fmla="*/ 3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7" name="Freeform 138"/>
              <p:cNvSpPr>
                <a:spLocks/>
              </p:cNvSpPr>
              <p:nvPr/>
            </p:nvSpPr>
            <p:spPr bwMode="auto">
              <a:xfrm>
                <a:off x="1526" y="3653"/>
                <a:ext cx="40" cy="16"/>
              </a:xfrm>
              <a:custGeom>
                <a:avLst/>
                <a:gdLst>
                  <a:gd name="T0" fmla="*/ 4 w 79"/>
                  <a:gd name="T1" fmla="*/ 0 h 31"/>
                  <a:gd name="T2" fmla="*/ 0 w 79"/>
                  <a:gd name="T3" fmla="*/ 4 h 31"/>
                  <a:gd name="T4" fmla="*/ 7 w 79"/>
                  <a:gd name="T5" fmla="*/ 4 h 31"/>
                  <a:gd name="T6" fmla="*/ 10 w 79"/>
                  <a:gd name="T7" fmla="*/ 0 h 31"/>
                  <a:gd name="T8" fmla="*/ 4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8" name="Freeform 139"/>
              <p:cNvSpPr>
                <a:spLocks/>
              </p:cNvSpPr>
              <p:nvPr/>
            </p:nvSpPr>
            <p:spPr bwMode="auto">
              <a:xfrm>
                <a:off x="1429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49" name="Freeform 140"/>
              <p:cNvSpPr>
                <a:spLocks/>
              </p:cNvSpPr>
              <p:nvPr/>
            </p:nvSpPr>
            <p:spPr bwMode="auto">
              <a:xfrm>
                <a:off x="1477" y="3653"/>
                <a:ext cx="40" cy="16"/>
              </a:xfrm>
              <a:custGeom>
                <a:avLst/>
                <a:gdLst>
                  <a:gd name="T0" fmla="*/ 4 w 79"/>
                  <a:gd name="T1" fmla="*/ 0 h 31"/>
                  <a:gd name="T2" fmla="*/ 0 w 79"/>
                  <a:gd name="T3" fmla="*/ 4 h 31"/>
                  <a:gd name="T4" fmla="*/ 7 w 79"/>
                  <a:gd name="T5" fmla="*/ 4 h 31"/>
                  <a:gd name="T6" fmla="*/ 10 w 79"/>
                  <a:gd name="T7" fmla="*/ 0 h 31"/>
                  <a:gd name="T8" fmla="*/ 4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83" name="Group 141"/>
            <p:cNvGrpSpPr>
              <a:grpSpLocks/>
            </p:cNvGrpSpPr>
            <p:nvPr/>
          </p:nvGrpSpPr>
          <p:grpSpPr bwMode="auto">
            <a:xfrm>
              <a:off x="4589" y="3602"/>
              <a:ext cx="384" cy="323"/>
              <a:chOff x="943" y="2820"/>
              <a:chExt cx="1130" cy="950"/>
            </a:xfrm>
          </p:grpSpPr>
          <p:sp>
            <p:nvSpPr>
              <p:cNvPr id="47416" name="AutoShape 142"/>
              <p:cNvSpPr>
                <a:spLocks noChangeAspect="1" noChangeArrowheads="1" noTextEdit="1"/>
              </p:cNvSpPr>
              <p:nvPr/>
            </p:nvSpPr>
            <p:spPr bwMode="auto">
              <a:xfrm>
                <a:off x="943" y="2820"/>
                <a:ext cx="1130" cy="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7" name="Freeform 143"/>
              <p:cNvSpPr>
                <a:spLocks/>
              </p:cNvSpPr>
              <p:nvPr/>
            </p:nvSpPr>
            <p:spPr bwMode="auto">
              <a:xfrm>
                <a:off x="1226" y="2820"/>
                <a:ext cx="847" cy="721"/>
              </a:xfrm>
              <a:custGeom>
                <a:avLst/>
                <a:gdLst>
                  <a:gd name="T0" fmla="*/ 180 w 1694"/>
                  <a:gd name="T1" fmla="*/ 181 h 1441"/>
                  <a:gd name="T2" fmla="*/ 212 w 1694"/>
                  <a:gd name="T3" fmla="*/ 149 h 1441"/>
                  <a:gd name="T4" fmla="*/ 212 w 1694"/>
                  <a:gd name="T5" fmla="*/ 110 h 1441"/>
                  <a:gd name="T6" fmla="*/ 197 w 1694"/>
                  <a:gd name="T7" fmla="*/ 110 h 1441"/>
                  <a:gd name="T8" fmla="*/ 197 w 1694"/>
                  <a:gd name="T9" fmla="*/ 0 h 1441"/>
                  <a:gd name="T10" fmla="*/ 63 w 1694"/>
                  <a:gd name="T11" fmla="*/ 0 h 1441"/>
                  <a:gd name="T12" fmla="*/ 25 w 1694"/>
                  <a:gd name="T13" fmla="*/ 32 h 1441"/>
                  <a:gd name="T14" fmla="*/ 25 w 1694"/>
                  <a:gd name="T15" fmla="*/ 121 h 1441"/>
                  <a:gd name="T16" fmla="*/ 0 w 1694"/>
                  <a:gd name="T17" fmla="*/ 142 h 1441"/>
                  <a:gd name="T18" fmla="*/ 0 w 1694"/>
                  <a:gd name="T19" fmla="*/ 181 h 1441"/>
                  <a:gd name="T20" fmla="*/ 180 w 1694"/>
                  <a:gd name="T21" fmla="*/ 181 h 14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94"/>
                  <a:gd name="T34" fmla="*/ 0 h 1441"/>
                  <a:gd name="T35" fmla="*/ 1694 w 1694"/>
                  <a:gd name="T36" fmla="*/ 1441 h 144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94" h="1441">
                    <a:moveTo>
                      <a:pt x="1436" y="1441"/>
                    </a:moveTo>
                    <a:lnTo>
                      <a:pt x="1694" y="1190"/>
                    </a:lnTo>
                    <a:lnTo>
                      <a:pt x="1694" y="880"/>
                    </a:lnTo>
                    <a:lnTo>
                      <a:pt x="1575" y="880"/>
                    </a:lnTo>
                    <a:lnTo>
                      <a:pt x="1575" y="0"/>
                    </a:lnTo>
                    <a:lnTo>
                      <a:pt x="501" y="0"/>
                    </a:lnTo>
                    <a:lnTo>
                      <a:pt x="199" y="256"/>
                    </a:lnTo>
                    <a:lnTo>
                      <a:pt x="199" y="962"/>
                    </a:lnTo>
                    <a:lnTo>
                      <a:pt x="0" y="1130"/>
                    </a:lnTo>
                    <a:lnTo>
                      <a:pt x="0" y="1441"/>
                    </a:lnTo>
                    <a:lnTo>
                      <a:pt x="1436" y="14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8" name="Freeform 144"/>
              <p:cNvSpPr>
                <a:spLocks/>
              </p:cNvSpPr>
              <p:nvPr/>
            </p:nvSpPr>
            <p:spPr bwMode="auto">
              <a:xfrm>
                <a:off x="1873" y="2875"/>
                <a:ext cx="94" cy="450"/>
              </a:xfrm>
              <a:custGeom>
                <a:avLst/>
                <a:gdLst>
                  <a:gd name="T0" fmla="*/ 23 w 189"/>
                  <a:gd name="T1" fmla="*/ 91 h 901"/>
                  <a:gd name="T2" fmla="*/ 0 w 189"/>
                  <a:gd name="T3" fmla="*/ 112 h 901"/>
                  <a:gd name="T4" fmla="*/ 0 w 189"/>
                  <a:gd name="T5" fmla="*/ 23 h 901"/>
                  <a:gd name="T6" fmla="*/ 23 w 189"/>
                  <a:gd name="T7" fmla="*/ 0 h 901"/>
                  <a:gd name="T8" fmla="*/ 23 w 189"/>
                  <a:gd name="T9" fmla="*/ 91 h 9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901"/>
                  <a:gd name="T17" fmla="*/ 189 w 189"/>
                  <a:gd name="T18" fmla="*/ 901 h 9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901">
                    <a:moveTo>
                      <a:pt x="189" y="734"/>
                    </a:moveTo>
                    <a:lnTo>
                      <a:pt x="0" y="901"/>
                    </a:lnTo>
                    <a:lnTo>
                      <a:pt x="0" y="188"/>
                    </a:lnTo>
                    <a:lnTo>
                      <a:pt x="189" y="0"/>
                    </a:lnTo>
                    <a:lnTo>
                      <a:pt x="189" y="7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9" name="Rectangle 145"/>
              <p:cNvSpPr>
                <a:spLocks noChangeArrowheads="1"/>
              </p:cNvSpPr>
              <p:nvPr/>
            </p:nvSpPr>
            <p:spPr bwMode="auto">
              <a:xfrm>
                <a:off x="1372" y="2974"/>
                <a:ext cx="482" cy="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US" sz="2400">
                  <a:latin typeface="Helvetica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47420" name="Freeform 146"/>
              <p:cNvSpPr>
                <a:spLocks/>
              </p:cNvSpPr>
              <p:nvPr/>
            </p:nvSpPr>
            <p:spPr bwMode="auto">
              <a:xfrm>
                <a:off x="1297" y="3305"/>
                <a:ext cx="707" cy="81"/>
              </a:xfrm>
              <a:custGeom>
                <a:avLst/>
                <a:gdLst>
                  <a:gd name="T0" fmla="*/ 146 w 1415"/>
                  <a:gd name="T1" fmla="*/ 18 h 163"/>
                  <a:gd name="T2" fmla="*/ 167 w 1415"/>
                  <a:gd name="T3" fmla="*/ 0 h 163"/>
                  <a:gd name="T4" fmla="*/ 167 w 1415"/>
                  <a:gd name="T5" fmla="*/ 0 h 163"/>
                  <a:gd name="T6" fmla="*/ 176 w 1415"/>
                  <a:gd name="T7" fmla="*/ 0 h 163"/>
                  <a:gd name="T8" fmla="*/ 157 w 1415"/>
                  <a:gd name="T9" fmla="*/ 20 h 163"/>
                  <a:gd name="T10" fmla="*/ 0 w 1415"/>
                  <a:gd name="T11" fmla="*/ 20 h 163"/>
                  <a:gd name="T12" fmla="*/ 7 w 1415"/>
                  <a:gd name="T13" fmla="*/ 14 h 163"/>
                  <a:gd name="T14" fmla="*/ 7 w 1415"/>
                  <a:gd name="T15" fmla="*/ 18 h 163"/>
                  <a:gd name="T16" fmla="*/ 146 w 1415"/>
                  <a:gd name="T17" fmla="*/ 18 h 1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15"/>
                  <a:gd name="T28" fmla="*/ 0 h 163"/>
                  <a:gd name="T29" fmla="*/ 1415 w 1415"/>
                  <a:gd name="T30" fmla="*/ 163 h 16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15" h="163">
                    <a:moveTo>
                      <a:pt x="1168" y="151"/>
                    </a:moveTo>
                    <a:lnTo>
                      <a:pt x="1338" y="0"/>
                    </a:lnTo>
                    <a:lnTo>
                      <a:pt x="1338" y="4"/>
                    </a:lnTo>
                    <a:lnTo>
                      <a:pt x="1415" y="4"/>
                    </a:lnTo>
                    <a:lnTo>
                      <a:pt x="1256" y="163"/>
                    </a:lnTo>
                    <a:lnTo>
                      <a:pt x="0" y="163"/>
                    </a:lnTo>
                    <a:lnTo>
                      <a:pt x="58" y="114"/>
                    </a:lnTo>
                    <a:lnTo>
                      <a:pt x="58" y="151"/>
                    </a:lnTo>
                    <a:lnTo>
                      <a:pt x="1168" y="1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1" name="Freeform 147"/>
              <p:cNvSpPr>
                <a:spLocks/>
              </p:cNvSpPr>
              <p:nvPr/>
            </p:nvSpPr>
            <p:spPr bwMode="auto">
              <a:xfrm>
                <a:off x="1272" y="3405"/>
                <a:ext cx="647" cy="89"/>
              </a:xfrm>
              <a:custGeom>
                <a:avLst/>
                <a:gdLst>
                  <a:gd name="T0" fmla="*/ 0 w 1292"/>
                  <a:gd name="T1" fmla="*/ 1 h 177"/>
                  <a:gd name="T2" fmla="*/ 1 w 1292"/>
                  <a:gd name="T3" fmla="*/ 0 h 177"/>
                  <a:gd name="T4" fmla="*/ 162 w 1292"/>
                  <a:gd name="T5" fmla="*/ 0 h 177"/>
                  <a:gd name="T6" fmla="*/ 162 w 1292"/>
                  <a:gd name="T7" fmla="*/ 23 h 177"/>
                  <a:gd name="T8" fmla="*/ 0 w 1292"/>
                  <a:gd name="T9" fmla="*/ 23 h 177"/>
                  <a:gd name="T10" fmla="*/ 0 w 1292"/>
                  <a:gd name="T11" fmla="*/ 1 h 1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92"/>
                  <a:gd name="T19" fmla="*/ 0 h 177"/>
                  <a:gd name="T20" fmla="*/ 1292 w 1292"/>
                  <a:gd name="T21" fmla="*/ 177 h 1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92" h="177">
                    <a:moveTo>
                      <a:pt x="0" y="2"/>
                    </a:moveTo>
                    <a:lnTo>
                      <a:pt x="3" y="0"/>
                    </a:lnTo>
                    <a:lnTo>
                      <a:pt x="1292" y="0"/>
                    </a:lnTo>
                    <a:lnTo>
                      <a:pt x="1292" y="177"/>
                    </a:lnTo>
                    <a:lnTo>
                      <a:pt x="0" y="17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2" name="Freeform 148"/>
              <p:cNvSpPr>
                <a:spLocks/>
              </p:cNvSpPr>
              <p:nvPr/>
            </p:nvSpPr>
            <p:spPr bwMode="auto">
              <a:xfrm>
                <a:off x="1938" y="3311"/>
                <a:ext cx="88" cy="171"/>
              </a:xfrm>
              <a:custGeom>
                <a:avLst/>
                <a:gdLst>
                  <a:gd name="T0" fmla="*/ 0 w 178"/>
                  <a:gd name="T1" fmla="*/ 43 h 342"/>
                  <a:gd name="T2" fmla="*/ 0 w 178"/>
                  <a:gd name="T3" fmla="*/ 23 h 342"/>
                  <a:gd name="T4" fmla="*/ 22 w 178"/>
                  <a:gd name="T5" fmla="*/ 0 h 342"/>
                  <a:gd name="T6" fmla="*/ 22 w 178"/>
                  <a:gd name="T7" fmla="*/ 22 h 342"/>
                  <a:gd name="T8" fmla="*/ 0 w 178"/>
                  <a:gd name="T9" fmla="*/ 43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8"/>
                  <a:gd name="T16" fmla="*/ 0 h 342"/>
                  <a:gd name="T17" fmla="*/ 178 w 178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8" h="342">
                    <a:moveTo>
                      <a:pt x="0" y="342"/>
                    </a:moveTo>
                    <a:lnTo>
                      <a:pt x="0" y="177"/>
                    </a:lnTo>
                    <a:lnTo>
                      <a:pt x="178" y="0"/>
                    </a:lnTo>
                    <a:lnTo>
                      <a:pt x="178" y="169"/>
                    </a:lnTo>
                    <a:lnTo>
                      <a:pt x="0" y="3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3" name="Freeform 149"/>
              <p:cNvSpPr>
                <a:spLocks/>
              </p:cNvSpPr>
              <p:nvPr/>
            </p:nvSpPr>
            <p:spPr bwMode="auto">
              <a:xfrm>
                <a:off x="1389" y="2867"/>
                <a:ext cx="559" cy="88"/>
              </a:xfrm>
              <a:custGeom>
                <a:avLst/>
                <a:gdLst>
                  <a:gd name="T0" fmla="*/ 27 w 1118"/>
                  <a:gd name="T1" fmla="*/ 0 h 178"/>
                  <a:gd name="T2" fmla="*/ 140 w 1118"/>
                  <a:gd name="T3" fmla="*/ 0 h 178"/>
                  <a:gd name="T4" fmla="*/ 118 w 1118"/>
                  <a:gd name="T5" fmla="*/ 22 h 178"/>
                  <a:gd name="T6" fmla="*/ 0 w 1118"/>
                  <a:gd name="T7" fmla="*/ 22 h 178"/>
                  <a:gd name="T8" fmla="*/ 27 w 1118"/>
                  <a:gd name="T9" fmla="*/ 0 h 1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8"/>
                  <a:gd name="T16" fmla="*/ 0 h 178"/>
                  <a:gd name="T17" fmla="*/ 1118 w 1118"/>
                  <a:gd name="T18" fmla="*/ 178 h 1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8" h="178">
                    <a:moveTo>
                      <a:pt x="209" y="0"/>
                    </a:moveTo>
                    <a:lnTo>
                      <a:pt x="1118" y="0"/>
                    </a:lnTo>
                    <a:lnTo>
                      <a:pt x="941" y="178"/>
                    </a:lnTo>
                    <a:lnTo>
                      <a:pt x="0" y="178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4" name="Freeform 150"/>
              <p:cNvSpPr>
                <a:spLocks/>
              </p:cNvSpPr>
              <p:nvPr/>
            </p:nvSpPr>
            <p:spPr bwMode="auto">
              <a:xfrm>
                <a:off x="1405" y="2999"/>
                <a:ext cx="417" cy="308"/>
              </a:xfrm>
              <a:custGeom>
                <a:avLst/>
                <a:gdLst>
                  <a:gd name="T0" fmla="*/ 3 w 834"/>
                  <a:gd name="T1" fmla="*/ 75 h 617"/>
                  <a:gd name="T2" fmla="*/ 5 w 834"/>
                  <a:gd name="T3" fmla="*/ 75 h 617"/>
                  <a:gd name="T4" fmla="*/ 8 w 834"/>
                  <a:gd name="T5" fmla="*/ 75 h 617"/>
                  <a:gd name="T6" fmla="*/ 12 w 834"/>
                  <a:gd name="T7" fmla="*/ 75 h 617"/>
                  <a:gd name="T8" fmla="*/ 17 w 834"/>
                  <a:gd name="T9" fmla="*/ 76 h 617"/>
                  <a:gd name="T10" fmla="*/ 24 w 834"/>
                  <a:gd name="T11" fmla="*/ 76 h 617"/>
                  <a:gd name="T12" fmla="*/ 32 w 834"/>
                  <a:gd name="T13" fmla="*/ 76 h 617"/>
                  <a:gd name="T14" fmla="*/ 40 w 834"/>
                  <a:gd name="T15" fmla="*/ 77 h 617"/>
                  <a:gd name="T16" fmla="*/ 49 w 834"/>
                  <a:gd name="T17" fmla="*/ 77 h 617"/>
                  <a:gd name="T18" fmla="*/ 58 w 834"/>
                  <a:gd name="T19" fmla="*/ 77 h 617"/>
                  <a:gd name="T20" fmla="*/ 67 w 834"/>
                  <a:gd name="T21" fmla="*/ 77 h 617"/>
                  <a:gd name="T22" fmla="*/ 75 w 834"/>
                  <a:gd name="T23" fmla="*/ 76 h 617"/>
                  <a:gd name="T24" fmla="*/ 82 w 834"/>
                  <a:gd name="T25" fmla="*/ 76 h 617"/>
                  <a:gd name="T26" fmla="*/ 89 w 834"/>
                  <a:gd name="T27" fmla="*/ 76 h 617"/>
                  <a:gd name="T28" fmla="*/ 94 w 834"/>
                  <a:gd name="T29" fmla="*/ 75 h 617"/>
                  <a:gd name="T30" fmla="*/ 97 w 834"/>
                  <a:gd name="T31" fmla="*/ 75 h 617"/>
                  <a:gd name="T32" fmla="*/ 100 w 834"/>
                  <a:gd name="T33" fmla="*/ 75 h 617"/>
                  <a:gd name="T34" fmla="*/ 102 w 834"/>
                  <a:gd name="T35" fmla="*/ 75 h 617"/>
                  <a:gd name="T36" fmla="*/ 102 w 834"/>
                  <a:gd name="T37" fmla="*/ 70 h 617"/>
                  <a:gd name="T38" fmla="*/ 104 w 834"/>
                  <a:gd name="T39" fmla="*/ 52 h 617"/>
                  <a:gd name="T40" fmla="*/ 104 w 834"/>
                  <a:gd name="T41" fmla="*/ 25 h 617"/>
                  <a:gd name="T42" fmla="*/ 102 w 834"/>
                  <a:gd name="T43" fmla="*/ 6 h 617"/>
                  <a:gd name="T44" fmla="*/ 102 w 834"/>
                  <a:gd name="T45" fmla="*/ 2 h 617"/>
                  <a:gd name="T46" fmla="*/ 100 w 834"/>
                  <a:gd name="T47" fmla="*/ 1 h 617"/>
                  <a:gd name="T48" fmla="*/ 97 w 834"/>
                  <a:gd name="T49" fmla="*/ 1 h 617"/>
                  <a:gd name="T50" fmla="*/ 93 w 834"/>
                  <a:gd name="T51" fmla="*/ 1 h 617"/>
                  <a:gd name="T52" fmla="*/ 87 w 834"/>
                  <a:gd name="T53" fmla="*/ 1 h 617"/>
                  <a:gd name="T54" fmla="*/ 80 w 834"/>
                  <a:gd name="T55" fmla="*/ 0 h 617"/>
                  <a:gd name="T56" fmla="*/ 72 w 834"/>
                  <a:gd name="T57" fmla="*/ 0 h 617"/>
                  <a:gd name="T58" fmla="*/ 64 w 834"/>
                  <a:gd name="T59" fmla="*/ 0 h 617"/>
                  <a:gd name="T60" fmla="*/ 56 w 834"/>
                  <a:gd name="T61" fmla="*/ 0 h 617"/>
                  <a:gd name="T62" fmla="*/ 48 w 834"/>
                  <a:gd name="T63" fmla="*/ 0 h 617"/>
                  <a:gd name="T64" fmla="*/ 40 w 834"/>
                  <a:gd name="T65" fmla="*/ 0 h 617"/>
                  <a:gd name="T66" fmla="*/ 32 w 834"/>
                  <a:gd name="T67" fmla="*/ 0 h 617"/>
                  <a:gd name="T68" fmla="*/ 24 w 834"/>
                  <a:gd name="T69" fmla="*/ 0 h 617"/>
                  <a:gd name="T70" fmla="*/ 17 w 834"/>
                  <a:gd name="T71" fmla="*/ 1 h 617"/>
                  <a:gd name="T72" fmla="*/ 12 w 834"/>
                  <a:gd name="T73" fmla="*/ 1 h 617"/>
                  <a:gd name="T74" fmla="*/ 8 w 834"/>
                  <a:gd name="T75" fmla="*/ 1 h 617"/>
                  <a:gd name="T76" fmla="*/ 5 w 834"/>
                  <a:gd name="T77" fmla="*/ 1 h 617"/>
                  <a:gd name="T78" fmla="*/ 3 w 834"/>
                  <a:gd name="T79" fmla="*/ 2 h 617"/>
                  <a:gd name="T80" fmla="*/ 3 w 834"/>
                  <a:gd name="T81" fmla="*/ 8 h 617"/>
                  <a:gd name="T82" fmla="*/ 1 w 834"/>
                  <a:gd name="T83" fmla="*/ 29 h 617"/>
                  <a:gd name="T84" fmla="*/ 1 w 834"/>
                  <a:gd name="T85" fmla="*/ 49 h 617"/>
                  <a:gd name="T86" fmla="*/ 3 w 834"/>
                  <a:gd name="T87" fmla="*/ 69 h 61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34"/>
                  <a:gd name="T133" fmla="*/ 0 h 617"/>
                  <a:gd name="T134" fmla="*/ 834 w 834"/>
                  <a:gd name="T135" fmla="*/ 617 h 61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34" h="617">
                    <a:moveTo>
                      <a:pt x="21" y="585"/>
                    </a:moveTo>
                    <a:lnTo>
                      <a:pt x="23" y="601"/>
                    </a:lnTo>
                    <a:lnTo>
                      <a:pt x="38" y="602"/>
                    </a:lnTo>
                    <a:lnTo>
                      <a:pt x="40" y="602"/>
                    </a:lnTo>
                    <a:lnTo>
                      <a:pt x="47" y="603"/>
                    </a:lnTo>
                    <a:lnTo>
                      <a:pt x="59" y="603"/>
                    </a:lnTo>
                    <a:lnTo>
                      <a:pt x="74" y="604"/>
                    </a:lnTo>
                    <a:lnTo>
                      <a:pt x="91" y="605"/>
                    </a:lnTo>
                    <a:lnTo>
                      <a:pt x="113" y="606"/>
                    </a:lnTo>
                    <a:lnTo>
                      <a:pt x="136" y="608"/>
                    </a:lnTo>
                    <a:lnTo>
                      <a:pt x="162" y="609"/>
                    </a:lnTo>
                    <a:lnTo>
                      <a:pt x="191" y="611"/>
                    </a:lnTo>
                    <a:lnTo>
                      <a:pt x="221" y="612"/>
                    </a:lnTo>
                    <a:lnTo>
                      <a:pt x="253" y="613"/>
                    </a:lnTo>
                    <a:lnTo>
                      <a:pt x="287" y="614"/>
                    </a:lnTo>
                    <a:lnTo>
                      <a:pt x="320" y="616"/>
                    </a:lnTo>
                    <a:lnTo>
                      <a:pt x="355" y="616"/>
                    </a:lnTo>
                    <a:lnTo>
                      <a:pt x="390" y="617"/>
                    </a:lnTo>
                    <a:lnTo>
                      <a:pt x="425" y="617"/>
                    </a:lnTo>
                    <a:lnTo>
                      <a:pt x="460" y="617"/>
                    </a:lnTo>
                    <a:lnTo>
                      <a:pt x="494" y="616"/>
                    </a:lnTo>
                    <a:lnTo>
                      <a:pt x="529" y="616"/>
                    </a:lnTo>
                    <a:lnTo>
                      <a:pt x="561" y="614"/>
                    </a:lnTo>
                    <a:lnTo>
                      <a:pt x="593" y="613"/>
                    </a:lnTo>
                    <a:lnTo>
                      <a:pt x="624" y="612"/>
                    </a:lnTo>
                    <a:lnTo>
                      <a:pt x="653" y="611"/>
                    </a:lnTo>
                    <a:lnTo>
                      <a:pt x="680" y="609"/>
                    </a:lnTo>
                    <a:lnTo>
                      <a:pt x="705" y="608"/>
                    </a:lnTo>
                    <a:lnTo>
                      <a:pt x="727" y="606"/>
                    </a:lnTo>
                    <a:lnTo>
                      <a:pt x="746" y="605"/>
                    </a:lnTo>
                    <a:lnTo>
                      <a:pt x="764" y="604"/>
                    </a:lnTo>
                    <a:lnTo>
                      <a:pt x="776" y="603"/>
                    </a:lnTo>
                    <a:lnTo>
                      <a:pt x="787" y="603"/>
                    </a:lnTo>
                    <a:lnTo>
                      <a:pt x="794" y="602"/>
                    </a:lnTo>
                    <a:lnTo>
                      <a:pt x="796" y="602"/>
                    </a:lnTo>
                    <a:lnTo>
                      <a:pt x="810" y="601"/>
                    </a:lnTo>
                    <a:lnTo>
                      <a:pt x="812" y="586"/>
                    </a:lnTo>
                    <a:lnTo>
                      <a:pt x="815" y="564"/>
                    </a:lnTo>
                    <a:lnTo>
                      <a:pt x="824" y="507"/>
                    </a:lnTo>
                    <a:lnTo>
                      <a:pt x="830" y="422"/>
                    </a:lnTo>
                    <a:lnTo>
                      <a:pt x="834" y="315"/>
                    </a:lnTo>
                    <a:lnTo>
                      <a:pt x="830" y="205"/>
                    </a:lnTo>
                    <a:lnTo>
                      <a:pt x="824" y="116"/>
                    </a:lnTo>
                    <a:lnTo>
                      <a:pt x="815" y="54"/>
                    </a:lnTo>
                    <a:lnTo>
                      <a:pt x="812" y="31"/>
                    </a:lnTo>
                    <a:lnTo>
                      <a:pt x="810" y="16"/>
                    </a:lnTo>
                    <a:lnTo>
                      <a:pt x="796" y="15"/>
                    </a:lnTo>
                    <a:lnTo>
                      <a:pt x="794" y="15"/>
                    </a:lnTo>
                    <a:lnTo>
                      <a:pt x="786" y="14"/>
                    </a:lnTo>
                    <a:lnTo>
                      <a:pt x="774" y="14"/>
                    </a:lnTo>
                    <a:lnTo>
                      <a:pt x="758" y="13"/>
                    </a:lnTo>
                    <a:lnTo>
                      <a:pt x="739" y="12"/>
                    </a:lnTo>
                    <a:lnTo>
                      <a:pt x="716" y="11"/>
                    </a:lnTo>
                    <a:lnTo>
                      <a:pt x="692" y="10"/>
                    </a:lnTo>
                    <a:lnTo>
                      <a:pt x="665" y="7"/>
                    </a:lnTo>
                    <a:lnTo>
                      <a:pt x="636" y="6"/>
                    </a:lnTo>
                    <a:lnTo>
                      <a:pt x="605" y="5"/>
                    </a:lnTo>
                    <a:lnTo>
                      <a:pt x="574" y="4"/>
                    </a:lnTo>
                    <a:lnTo>
                      <a:pt x="540" y="3"/>
                    </a:lnTo>
                    <a:lnTo>
                      <a:pt x="508" y="1"/>
                    </a:lnTo>
                    <a:lnTo>
                      <a:pt x="475" y="1"/>
                    </a:lnTo>
                    <a:lnTo>
                      <a:pt x="442" y="0"/>
                    </a:lnTo>
                    <a:lnTo>
                      <a:pt x="410" y="0"/>
                    </a:lnTo>
                    <a:lnTo>
                      <a:pt x="378" y="0"/>
                    </a:lnTo>
                    <a:lnTo>
                      <a:pt x="347" y="1"/>
                    </a:lnTo>
                    <a:lnTo>
                      <a:pt x="314" y="1"/>
                    </a:lnTo>
                    <a:lnTo>
                      <a:pt x="282" y="3"/>
                    </a:lnTo>
                    <a:lnTo>
                      <a:pt x="250" y="4"/>
                    </a:lnTo>
                    <a:lnTo>
                      <a:pt x="220" y="5"/>
                    </a:lnTo>
                    <a:lnTo>
                      <a:pt x="190" y="6"/>
                    </a:lnTo>
                    <a:lnTo>
                      <a:pt x="162" y="7"/>
                    </a:lnTo>
                    <a:lnTo>
                      <a:pt x="136" y="10"/>
                    </a:lnTo>
                    <a:lnTo>
                      <a:pt x="113" y="11"/>
                    </a:lnTo>
                    <a:lnTo>
                      <a:pt x="92" y="12"/>
                    </a:lnTo>
                    <a:lnTo>
                      <a:pt x="74" y="13"/>
                    </a:lnTo>
                    <a:lnTo>
                      <a:pt x="59" y="14"/>
                    </a:lnTo>
                    <a:lnTo>
                      <a:pt x="48" y="14"/>
                    </a:lnTo>
                    <a:lnTo>
                      <a:pt x="40" y="15"/>
                    </a:lnTo>
                    <a:lnTo>
                      <a:pt x="38" y="15"/>
                    </a:lnTo>
                    <a:lnTo>
                      <a:pt x="23" y="16"/>
                    </a:lnTo>
                    <a:lnTo>
                      <a:pt x="21" y="33"/>
                    </a:lnTo>
                    <a:lnTo>
                      <a:pt x="17" y="67"/>
                    </a:lnTo>
                    <a:lnTo>
                      <a:pt x="10" y="141"/>
                    </a:lnTo>
                    <a:lnTo>
                      <a:pt x="3" y="232"/>
                    </a:lnTo>
                    <a:lnTo>
                      <a:pt x="0" y="313"/>
                    </a:lnTo>
                    <a:lnTo>
                      <a:pt x="3" y="392"/>
                    </a:lnTo>
                    <a:lnTo>
                      <a:pt x="10" y="480"/>
                    </a:lnTo>
                    <a:lnTo>
                      <a:pt x="17" y="552"/>
                    </a:lnTo>
                    <a:lnTo>
                      <a:pt x="21" y="5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5" name="Freeform 151"/>
              <p:cNvSpPr>
                <a:spLocks/>
              </p:cNvSpPr>
              <p:nvPr/>
            </p:nvSpPr>
            <p:spPr bwMode="auto">
              <a:xfrm>
                <a:off x="1424" y="3018"/>
                <a:ext cx="380" cy="271"/>
              </a:xfrm>
              <a:custGeom>
                <a:avLst/>
                <a:gdLst>
                  <a:gd name="T0" fmla="*/ 4 w 760"/>
                  <a:gd name="T1" fmla="*/ 1 h 543"/>
                  <a:gd name="T2" fmla="*/ 8 w 760"/>
                  <a:gd name="T3" fmla="*/ 1 h 543"/>
                  <a:gd name="T4" fmla="*/ 12 w 760"/>
                  <a:gd name="T5" fmla="*/ 1 h 543"/>
                  <a:gd name="T6" fmla="*/ 18 w 760"/>
                  <a:gd name="T7" fmla="*/ 0 h 543"/>
                  <a:gd name="T8" fmla="*/ 24 w 760"/>
                  <a:gd name="T9" fmla="*/ 0 h 543"/>
                  <a:gd name="T10" fmla="*/ 30 w 760"/>
                  <a:gd name="T11" fmla="*/ 0 h 543"/>
                  <a:gd name="T12" fmla="*/ 37 w 760"/>
                  <a:gd name="T13" fmla="*/ 0 h 543"/>
                  <a:gd name="T14" fmla="*/ 44 w 760"/>
                  <a:gd name="T15" fmla="*/ 0 h 543"/>
                  <a:gd name="T16" fmla="*/ 50 w 760"/>
                  <a:gd name="T17" fmla="*/ 0 h 543"/>
                  <a:gd name="T18" fmla="*/ 57 w 760"/>
                  <a:gd name="T19" fmla="*/ 0 h 543"/>
                  <a:gd name="T20" fmla="*/ 64 w 760"/>
                  <a:gd name="T21" fmla="*/ 0 h 543"/>
                  <a:gd name="T22" fmla="*/ 71 w 760"/>
                  <a:gd name="T23" fmla="*/ 0 h 543"/>
                  <a:gd name="T24" fmla="*/ 77 w 760"/>
                  <a:gd name="T25" fmla="*/ 0 h 543"/>
                  <a:gd name="T26" fmla="*/ 83 w 760"/>
                  <a:gd name="T27" fmla="*/ 1 h 543"/>
                  <a:gd name="T28" fmla="*/ 88 w 760"/>
                  <a:gd name="T29" fmla="*/ 1 h 543"/>
                  <a:gd name="T30" fmla="*/ 92 w 760"/>
                  <a:gd name="T31" fmla="*/ 1 h 543"/>
                  <a:gd name="T32" fmla="*/ 94 w 760"/>
                  <a:gd name="T33" fmla="*/ 6 h 543"/>
                  <a:gd name="T34" fmla="*/ 95 w 760"/>
                  <a:gd name="T35" fmla="*/ 23 h 543"/>
                  <a:gd name="T36" fmla="*/ 95 w 760"/>
                  <a:gd name="T37" fmla="*/ 45 h 543"/>
                  <a:gd name="T38" fmla="*/ 94 w 760"/>
                  <a:gd name="T39" fmla="*/ 61 h 543"/>
                  <a:gd name="T40" fmla="*/ 92 w 760"/>
                  <a:gd name="T41" fmla="*/ 66 h 543"/>
                  <a:gd name="T42" fmla="*/ 88 w 760"/>
                  <a:gd name="T43" fmla="*/ 66 h 543"/>
                  <a:gd name="T44" fmla="*/ 84 w 760"/>
                  <a:gd name="T45" fmla="*/ 66 h 543"/>
                  <a:gd name="T46" fmla="*/ 79 w 760"/>
                  <a:gd name="T47" fmla="*/ 67 h 543"/>
                  <a:gd name="T48" fmla="*/ 73 w 760"/>
                  <a:gd name="T49" fmla="*/ 67 h 543"/>
                  <a:gd name="T50" fmla="*/ 67 w 760"/>
                  <a:gd name="T51" fmla="*/ 67 h 543"/>
                  <a:gd name="T52" fmla="*/ 60 w 760"/>
                  <a:gd name="T53" fmla="*/ 67 h 543"/>
                  <a:gd name="T54" fmla="*/ 53 w 760"/>
                  <a:gd name="T55" fmla="*/ 67 h 543"/>
                  <a:gd name="T56" fmla="*/ 45 w 760"/>
                  <a:gd name="T57" fmla="*/ 67 h 543"/>
                  <a:gd name="T58" fmla="*/ 38 w 760"/>
                  <a:gd name="T59" fmla="*/ 67 h 543"/>
                  <a:gd name="T60" fmla="*/ 31 w 760"/>
                  <a:gd name="T61" fmla="*/ 67 h 543"/>
                  <a:gd name="T62" fmla="*/ 24 w 760"/>
                  <a:gd name="T63" fmla="*/ 67 h 543"/>
                  <a:gd name="T64" fmla="*/ 18 w 760"/>
                  <a:gd name="T65" fmla="*/ 67 h 543"/>
                  <a:gd name="T66" fmla="*/ 13 w 760"/>
                  <a:gd name="T67" fmla="*/ 66 h 543"/>
                  <a:gd name="T68" fmla="*/ 8 w 760"/>
                  <a:gd name="T69" fmla="*/ 66 h 543"/>
                  <a:gd name="T70" fmla="*/ 4 w 760"/>
                  <a:gd name="T71" fmla="*/ 66 h 543"/>
                  <a:gd name="T72" fmla="*/ 2 w 760"/>
                  <a:gd name="T73" fmla="*/ 60 h 543"/>
                  <a:gd name="T74" fmla="*/ 1 w 760"/>
                  <a:gd name="T75" fmla="*/ 42 h 543"/>
                  <a:gd name="T76" fmla="*/ 1 w 760"/>
                  <a:gd name="T77" fmla="*/ 26 h 543"/>
                  <a:gd name="T78" fmla="*/ 2 w 760"/>
                  <a:gd name="T79" fmla="*/ 8 h 54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760"/>
                  <a:gd name="T121" fmla="*/ 0 h 543"/>
                  <a:gd name="T122" fmla="*/ 760 w 760"/>
                  <a:gd name="T123" fmla="*/ 543 h 54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760" h="543">
                    <a:moveTo>
                      <a:pt x="19" y="15"/>
                    </a:moveTo>
                    <a:lnTo>
                      <a:pt x="30" y="14"/>
                    </a:lnTo>
                    <a:lnTo>
                      <a:pt x="44" y="14"/>
                    </a:lnTo>
                    <a:lnTo>
                      <a:pt x="59" y="13"/>
                    </a:lnTo>
                    <a:lnTo>
                      <a:pt x="77" y="12"/>
                    </a:lnTo>
                    <a:lnTo>
                      <a:pt x="95" y="11"/>
                    </a:lnTo>
                    <a:lnTo>
                      <a:pt x="117" y="9"/>
                    </a:lnTo>
                    <a:lnTo>
                      <a:pt x="139" y="7"/>
                    </a:lnTo>
                    <a:lnTo>
                      <a:pt x="163" y="6"/>
                    </a:lnTo>
                    <a:lnTo>
                      <a:pt x="188" y="5"/>
                    </a:lnTo>
                    <a:lnTo>
                      <a:pt x="213" y="4"/>
                    </a:lnTo>
                    <a:lnTo>
                      <a:pt x="239" y="3"/>
                    </a:lnTo>
                    <a:lnTo>
                      <a:pt x="266" y="3"/>
                    </a:lnTo>
                    <a:lnTo>
                      <a:pt x="294" y="1"/>
                    </a:lnTo>
                    <a:lnTo>
                      <a:pt x="320" y="0"/>
                    </a:lnTo>
                    <a:lnTo>
                      <a:pt x="347" y="0"/>
                    </a:lnTo>
                    <a:lnTo>
                      <a:pt x="373" y="0"/>
                    </a:lnTo>
                    <a:lnTo>
                      <a:pt x="400" y="0"/>
                    </a:lnTo>
                    <a:lnTo>
                      <a:pt x="427" y="0"/>
                    </a:lnTo>
                    <a:lnTo>
                      <a:pt x="455" y="1"/>
                    </a:lnTo>
                    <a:lnTo>
                      <a:pt x="482" y="3"/>
                    </a:lnTo>
                    <a:lnTo>
                      <a:pt x="510" y="3"/>
                    </a:lnTo>
                    <a:lnTo>
                      <a:pt x="538" y="4"/>
                    </a:lnTo>
                    <a:lnTo>
                      <a:pt x="564" y="5"/>
                    </a:lnTo>
                    <a:lnTo>
                      <a:pt x="591" y="6"/>
                    </a:lnTo>
                    <a:lnTo>
                      <a:pt x="615" y="7"/>
                    </a:lnTo>
                    <a:lnTo>
                      <a:pt x="639" y="9"/>
                    </a:lnTo>
                    <a:lnTo>
                      <a:pt x="661" y="11"/>
                    </a:lnTo>
                    <a:lnTo>
                      <a:pt x="682" y="12"/>
                    </a:lnTo>
                    <a:lnTo>
                      <a:pt x="700" y="13"/>
                    </a:lnTo>
                    <a:lnTo>
                      <a:pt x="716" y="14"/>
                    </a:lnTo>
                    <a:lnTo>
                      <a:pt x="730" y="14"/>
                    </a:lnTo>
                    <a:lnTo>
                      <a:pt x="740" y="15"/>
                    </a:lnTo>
                    <a:lnTo>
                      <a:pt x="746" y="54"/>
                    </a:lnTo>
                    <a:lnTo>
                      <a:pt x="752" y="114"/>
                    </a:lnTo>
                    <a:lnTo>
                      <a:pt x="758" y="190"/>
                    </a:lnTo>
                    <a:lnTo>
                      <a:pt x="760" y="278"/>
                    </a:lnTo>
                    <a:lnTo>
                      <a:pt x="758" y="363"/>
                    </a:lnTo>
                    <a:lnTo>
                      <a:pt x="752" y="436"/>
                    </a:lnTo>
                    <a:lnTo>
                      <a:pt x="746" y="491"/>
                    </a:lnTo>
                    <a:lnTo>
                      <a:pt x="740" y="528"/>
                    </a:lnTo>
                    <a:lnTo>
                      <a:pt x="730" y="529"/>
                    </a:lnTo>
                    <a:lnTo>
                      <a:pt x="719" y="529"/>
                    </a:lnTo>
                    <a:lnTo>
                      <a:pt x="704" y="530"/>
                    </a:lnTo>
                    <a:lnTo>
                      <a:pt x="688" y="531"/>
                    </a:lnTo>
                    <a:lnTo>
                      <a:pt x="669" y="533"/>
                    </a:lnTo>
                    <a:lnTo>
                      <a:pt x="649" y="534"/>
                    </a:lnTo>
                    <a:lnTo>
                      <a:pt x="629" y="536"/>
                    </a:lnTo>
                    <a:lnTo>
                      <a:pt x="606" y="537"/>
                    </a:lnTo>
                    <a:lnTo>
                      <a:pt x="582" y="538"/>
                    </a:lnTo>
                    <a:lnTo>
                      <a:pt x="556" y="539"/>
                    </a:lnTo>
                    <a:lnTo>
                      <a:pt x="530" y="541"/>
                    </a:lnTo>
                    <a:lnTo>
                      <a:pt x="502" y="541"/>
                    </a:lnTo>
                    <a:lnTo>
                      <a:pt x="474" y="542"/>
                    </a:lnTo>
                    <a:lnTo>
                      <a:pt x="446" y="543"/>
                    </a:lnTo>
                    <a:lnTo>
                      <a:pt x="417" y="543"/>
                    </a:lnTo>
                    <a:lnTo>
                      <a:pt x="388" y="543"/>
                    </a:lnTo>
                    <a:lnTo>
                      <a:pt x="359" y="543"/>
                    </a:lnTo>
                    <a:lnTo>
                      <a:pt x="330" y="543"/>
                    </a:lnTo>
                    <a:lnTo>
                      <a:pt x="300" y="542"/>
                    </a:lnTo>
                    <a:lnTo>
                      <a:pt x="273" y="541"/>
                    </a:lnTo>
                    <a:lnTo>
                      <a:pt x="244" y="541"/>
                    </a:lnTo>
                    <a:lnTo>
                      <a:pt x="216" y="539"/>
                    </a:lnTo>
                    <a:lnTo>
                      <a:pt x="190" y="538"/>
                    </a:lnTo>
                    <a:lnTo>
                      <a:pt x="165" y="537"/>
                    </a:lnTo>
                    <a:lnTo>
                      <a:pt x="140" y="536"/>
                    </a:lnTo>
                    <a:lnTo>
                      <a:pt x="117" y="534"/>
                    </a:lnTo>
                    <a:lnTo>
                      <a:pt x="97" y="533"/>
                    </a:lnTo>
                    <a:lnTo>
                      <a:pt x="77" y="531"/>
                    </a:lnTo>
                    <a:lnTo>
                      <a:pt x="59" y="530"/>
                    </a:lnTo>
                    <a:lnTo>
                      <a:pt x="44" y="529"/>
                    </a:lnTo>
                    <a:lnTo>
                      <a:pt x="30" y="529"/>
                    </a:lnTo>
                    <a:lnTo>
                      <a:pt x="19" y="528"/>
                    </a:lnTo>
                    <a:lnTo>
                      <a:pt x="15" y="480"/>
                    </a:lnTo>
                    <a:lnTo>
                      <a:pt x="8" y="412"/>
                    </a:lnTo>
                    <a:lnTo>
                      <a:pt x="2" y="339"/>
                    </a:lnTo>
                    <a:lnTo>
                      <a:pt x="0" y="276"/>
                    </a:lnTo>
                    <a:lnTo>
                      <a:pt x="2" y="210"/>
                    </a:lnTo>
                    <a:lnTo>
                      <a:pt x="8" y="135"/>
                    </a:lnTo>
                    <a:lnTo>
                      <a:pt x="15" y="65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6" name="Freeform 152"/>
              <p:cNvSpPr>
                <a:spLocks/>
              </p:cNvSpPr>
              <p:nvPr/>
            </p:nvSpPr>
            <p:spPr bwMode="auto">
              <a:xfrm>
                <a:off x="1692" y="3426"/>
                <a:ext cx="164" cy="48"/>
              </a:xfrm>
              <a:custGeom>
                <a:avLst/>
                <a:gdLst>
                  <a:gd name="T0" fmla="*/ 41 w 329"/>
                  <a:gd name="T1" fmla="*/ 5 h 96"/>
                  <a:gd name="T2" fmla="*/ 26 w 329"/>
                  <a:gd name="T3" fmla="*/ 5 h 96"/>
                  <a:gd name="T4" fmla="*/ 26 w 329"/>
                  <a:gd name="T5" fmla="*/ 4 h 96"/>
                  <a:gd name="T6" fmla="*/ 25 w 329"/>
                  <a:gd name="T7" fmla="*/ 3 h 96"/>
                  <a:gd name="T8" fmla="*/ 24 w 329"/>
                  <a:gd name="T9" fmla="*/ 2 h 96"/>
                  <a:gd name="T10" fmla="*/ 24 w 329"/>
                  <a:gd name="T11" fmla="*/ 2 h 96"/>
                  <a:gd name="T12" fmla="*/ 23 w 329"/>
                  <a:gd name="T13" fmla="*/ 1 h 96"/>
                  <a:gd name="T14" fmla="*/ 22 w 329"/>
                  <a:gd name="T15" fmla="*/ 1 h 96"/>
                  <a:gd name="T16" fmla="*/ 21 w 329"/>
                  <a:gd name="T17" fmla="*/ 1 h 96"/>
                  <a:gd name="T18" fmla="*/ 20 w 329"/>
                  <a:gd name="T19" fmla="*/ 0 h 96"/>
                  <a:gd name="T20" fmla="*/ 19 w 329"/>
                  <a:gd name="T21" fmla="*/ 1 h 96"/>
                  <a:gd name="T22" fmla="*/ 18 w 329"/>
                  <a:gd name="T23" fmla="*/ 1 h 96"/>
                  <a:gd name="T24" fmla="*/ 17 w 329"/>
                  <a:gd name="T25" fmla="*/ 1 h 96"/>
                  <a:gd name="T26" fmla="*/ 16 w 329"/>
                  <a:gd name="T27" fmla="*/ 2 h 96"/>
                  <a:gd name="T28" fmla="*/ 16 w 329"/>
                  <a:gd name="T29" fmla="*/ 2 h 96"/>
                  <a:gd name="T30" fmla="*/ 15 w 329"/>
                  <a:gd name="T31" fmla="*/ 3 h 96"/>
                  <a:gd name="T32" fmla="*/ 15 w 329"/>
                  <a:gd name="T33" fmla="*/ 4 h 96"/>
                  <a:gd name="T34" fmla="*/ 14 w 329"/>
                  <a:gd name="T35" fmla="*/ 5 h 96"/>
                  <a:gd name="T36" fmla="*/ 0 w 329"/>
                  <a:gd name="T37" fmla="*/ 5 h 96"/>
                  <a:gd name="T38" fmla="*/ 0 w 329"/>
                  <a:gd name="T39" fmla="*/ 8 h 96"/>
                  <a:gd name="T40" fmla="*/ 14 w 329"/>
                  <a:gd name="T41" fmla="*/ 8 h 96"/>
                  <a:gd name="T42" fmla="*/ 15 w 329"/>
                  <a:gd name="T43" fmla="*/ 9 h 96"/>
                  <a:gd name="T44" fmla="*/ 15 w 329"/>
                  <a:gd name="T45" fmla="*/ 10 h 96"/>
                  <a:gd name="T46" fmla="*/ 16 w 329"/>
                  <a:gd name="T47" fmla="*/ 11 h 96"/>
                  <a:gd name="T48" fmla="*/ 16 w 329"/>
                  <a:gd name="T49" fmla="*/ 11 h 96"/>
                  <a:gd name="T50" fmla="*/ 17 w 329"/>
                  <a:gd name="T51" fmla="*/ 12 h 96"/>
                  <a:gd name="T52" fmla="*/ 18 w 329"/>
                  <a:gd name="T53" fmla="*/ 12 h 96"/>
                  <a:gd name="T54" fmla="*/ 19 w 329"/>
                  <a:gd name="T55" fmla="*/ 12 h 96"/>
                  <a:gd name="T56" fmla="*/ 20 w 329"/>
                  <a:gd name="T57" fmla="*/ 12 h 96"/>
                  <a:gd name="T58" fmla="*/ 21 w 329"/>
                  <a:gd name="T59" fmla="*/ 12 h 96"/>
                  <a:gd name="T60" fmla="*/ 22 w 329"/>
                  <a:gd name="T61" fmla="*/ 12 h 96"/>
                  <a:gd name="T62" fmla="*/ 23 w 329"/>
                  <a:gd name="T63" fmla="*/ 12 h 96"/>
                  <a:gd name="T64" fmla="*/ 24 w 329"/>
                  <a:gd name="T65" fmla="*/ 11 h 96"/>
                  <a:gd name="T66" fmla="*/ 24 w 329"/>
                  <a:gd name="T67" fmla="*/ 11 h 96"/>
                  <a:gd name="T68" fmla="*/ 25 w 329"/>
                  <a:gd name="T69" fmla="*/ 10 h 96"/>
                  <a:gd name="T70" fmla="*/ 26 w 329"/>
                  <a:gd name="T71" fmla="*/ 9 h 96"/>
                  <a:gd name="T72" fmla="*/ 26 w 329"/>
                  <a:gd name="T73" fmla="*/ 8 h 96"/>
                  <a:gd name="T74" fmla="*/ 41 w 329"/>
                  <a:gd name="T75" fmla="*/ 8 h 96"/>
                  <a:gd name="T76" fmla="*/ 41 w 329"/>
                  <a:gd name="T77" fmla="*/ 5 h 9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29"/>
                  <a:gd name="T118" fmla="*/ 0 h 96"/>
                  <a:gd name="T119" fmla="*/ 329 w 329"/>
                  <a:gd name="T120" fmla="*/ 96 h 9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29" h="96">
                    <a:moveTo>
                      <a:pt x="329" y="35"/>
                    </a:moveTo>
                    <a:lnTo>
                      <a:pt x="210" y="35"/>
                    </a:lnTo>
                    <a:lnTo>
                      <a:pt x="208" y="28"/>
                    </a:lnTo>
                    <a:lnTo>
                      <a:pt x="203" y="21"/>
                    </a:lnTo>
                    <a:lnTo>
                      <a:pt x="199" y="15"/>
                    </a:lnTo>
                    <a:lnTo>
                      <a:pt x="194" y="10"/>
                    </a:lnTo>
                    <a:lnTo>
                      <a:pt x="187" y="6"/>
                    </a:lnTo>
                    <a:lnTo>
                      <a:pt x="180" y="2"/>
                    </a:lnTo>
                    <a:lnTo>
                      <a:pt x="172" y="1"/>
                    </a:lnTo>
                    <a:lnTo>
                      <a:pt x="164" y="0"/>
                    </a:lnTo>
                    <a:lnTo>
                      <a:pt x="156" y="1"/>
                    </a:lnTo>
                    <a:lnTo>
                      <a:pt x="148" y="2"/>
                    </a:lnTo>
                    <a:lnTo>
                      <a:pt x="141" y="6"/>
                    </a:lnTo>
                    <a:lnTo>
                      <a:pt x="135" y="10"/>
                    </a:lnTo>
                    <a:lnTo>
                      <a:pt x="129" y="15"/>
                    </a:lnTo>
                    <a:lnTo>
                      <a:pt x="125" y="21"/>
                    </a:lnTo>
                    <a:lnTo>
                      <a:pt x="120" y="28"/>
                    </a:lnTo>
                    <a:lnTo>
                      <a:pt x="118" y="35"/>
                    </a:lnTo>
                    <a:lnTo>
                      <a:pt x="0" y="35"/>
                    </a:lnTo>
                    <a:lnTo>
                      <a:pt x="0" y="60"/>
                    </a:lnTo>
                    <a:lnTo>
                      <a:pt x="118" y="60"/>
                    </a:lnTo>
                    <a:lnTo>
                      <a:pt x="120" y="67"/>
                    </a:lnTo>
                    <a:lnTo>
                      <a:pt x="125" y="74"/>
                    </a:lnTo>
                    <a:lnTo>
                      <a:pt x="129" y="81"/>
                    </a:lnTo>
                    <a:lnTo>
                      <a:pt x="135" y="85"/>
                    </a:lnTo>
                    <a:lnTo>
                      <a:pt x="141" y="90"/>
                    </a:lnTo>
                    <a:lnTo>
                      <a:pt x="148" y="93"/>
                    </a:lnTo>
                    <a:lnTo>
                      <a:pt x="156" y="95"/>
                    </a:lnTo>
                    <a:lnTo>
                      <a:pt x="164" y="96"/>
                    </a:lnTo>
                    <a:lnTo>
                      <a:pt x="172" y="95"/>
                    </a:lnTo>
                    <a:lnTo>
                      <a:pt x="180" y="93"/>
                    </a:lnTo>
                    <a:lnTo>
                      <a:pt x="187" y="90"/>
                    </a:lnTo>
                    <a:lnTo>
                      <a:pt x="194" y="85"/>
                    </a:lnTo>
                    <a:lnTo>
                      <a:pt x="199" y="81"/>
                    </a:lnTo>
                    <a:lnTo>
                      <a:pt x="203" y="74"/>
                    </a:lnTo>
                    <a:lnTo>
                      <a:pt x="208" y="67"/>
                    </a:lnTo>
                    <a:lnTo>
                      <a:pt x="210" y="60"/>
                    </a:lnTo>
                    <a:lnTo>
                      <a:pt x="329" y="60"/>
                    </a:lnTo>
                    <a:lnTo>
                      <a:pt x="32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7" name="Freeform 153"/>
              <p:cNvSpPr>
                <a:spLocks/>
              </p:cNvSpPr>
              <p:nvPr/>
            </p:nvSpPr>
            <p:spPr bwMode="auto">
              <a:xfrm>
                <a:off x="943" y="3499"/>
                <a:ext cx="1057" cy="271"/>
              </a:xfrm>
              <a:custGeom>
                <a:avLst/>
                <a:gdLst>
                  <a:gd name="T0" fmla="*/ 48 w 2114"/>
                  <a:gd name="T1" fmla="*/ 0 h 543"/>
                  <a:gd name="T2" fmla="*/ 31 w 2114"/>
                  <a:gd name="T3" fmla="*/ 7 h 543"/>
                  <a:gd name="T4" fmla="*/ 0 w 2114"/>
                  <a:gd name="T5" fmla="*/ 45 h 543"/>
                  <a:gd name="T6" fmla="*/ 0 w 2114"/>
                  <a:gd name="T7" fmla="*/ 67 h 543"/>
                  <a:gd name="T8" fmla="*/ 218 w 2114"/>
                  <a:gd name="T9" fmla="*/ 67 h 543"/>
                  <a:gd name="T10" fmla="*/ 265 w 2114"/>
                  <a:gd name="T11" fmla="*/ 27 h 543"/>
                  <a:gd name="T12" fmla="*/ 265 w 2114"/>
                  <a:gd name="T13" fmla="*/ 0 h 543"/>
                  <a:gd name="T14" fmla="*/ 48 w 2114"/>
                  <a:gd name="T15" fmla="*/ 0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14"/>
                  <a:gd name="T25" fmla="*/ 0 h 543"/>
                  <a:gd name="T26" fmla="*/ 2114 w 2114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14" h="543">
                    <a:moveTo>
                      <a:pt x="379" y="0"/>
                    </a:moveTo>
                    <a:lnTo>
                      <a:pt x="245" y="63"/>
                    </a:lnTo>
                    <a:lnTo>
                      <a:pt x="0" y="364"/>
                    </a:lnTo>
                    <a:lnTo>
                      <a:pt x="0" y="543"/>
                    </a:lnTo>
                    <a:lnTo>
                      <a:pt x="1743" y="543"/>
                    </a:lnTo>
                    <a:lnTo>
                      <a:pt x="2114" y="223"/>
                    </a:lnTo>
                    <a:lnTo>
                      <a:pt x="2114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8" name="Freeform 154"/>
              <p:cNvSpPr>
                <a:spLocks/>
              </p:cNvSpPr>
              <p:nvPr/>
            </p:nvSpPr>
            <p:spPr bwMode="auto">
              <a:xfrm>
                <a:off x="1009" y="3545"/>
                <a:ext cx="910" cy="136"/>
              </a:xfrm>
              <a:custGeom>
                <a:avLst/>
                <a:gdLst>
                  <a:gd name="T0" fmla="*/ 21 w 1820"/>
                  <a:gd name="T1" fmla="*/ 6 h 272"/>
                  <a:gd name="T2" fmla="*/ 34 w 1820"/>
                  <a:gd name="T3" fmla="*/ 0 h 272"/>
                  <a:gd name="T4" fmla="*/ 228 w 1820"/>
                  <a:gd name="T5" fmla="*/ 0 h 272"/>
                  <a:gd name="T6" fmla="*/ 221 w 1820"/>
                  <a:gd name="T7" fmla="*/ 5 h 272"/>
                  <a:gd name="T8" fmla="*/ 198 w 1820"/>
                  <a:gd name="T9" fmla="*/ 34 h 272"/>
                  <a:gd name="T10" fmla="*/ 0 w 1820"/>
                  <a:gd name="T11" fmla="*/ 34 h 272"/>
                  <a:gd name="T12" fmla="*/ 21 w 1820"/>
                  <a:gd name="T13" fmla="*/ 6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0"/>
                  <a:gd name="T22" fmla="*/ 0 h 272"/>
                  <a:gd name="T23" fmla="*/ 1820 w 1820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0" h="272">
                    <a:moveTo>
                      <a:pt x="168" y="46"/>
                    </a:moveTo>
                    <a:lnTo>
                      <a:pt x="269" y="0"/>
                    </a:lnTo>
                    <a:lnTo>
                      <a:pt x="1820" y="0"/>
                    </a:lnTo>
                    <a:lnTo>
                      <a:pt x="1768" y="33"/>
                    </a:lnTo>
                    <a:lnTo>
                      <a:pt x="1581" y="272"/>
                    </a:lnTo>
                    <a:lnTo>
                      <a:pt x="0" y="272"/>
                    </a:lnTo>
                    <a:lnTo>
                      <a:pt x="168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9" name="Freeform 155"/>
              <p:cNvSpPr>
                <a:spLocks/>
              </p:cNvSpPr>
              <p:nvPr/>
            </p:nvSpPr>
            <p:spPr bwMode="auto">
              <a:xfrm>
                <a:off x="990" y="3700"/>
                <a:ext cx="804" cy="23"/>
              </a:xfrm>
              <a:custGeom>
                <a:avLst/>
                <a:gdLst>
                  <a:gd name="T0" fmla="*/ 0 w 1609"/>
                  <a:gd name="T1" fmla="*/ 0 h 48"/>
                  <a:gd name="T2" fmla="*/ 0 w 1609"/>
                  <a:gd name="T3" fmla="*/ 0 h 48"/>
                  <a:gd name="T4" fmla="*/ 201 w 1609"/>
                  <a:gd name="T5" fmla="*/ 0 h 48"/>
                  <a:gd name="T6" fmla="*/ 201 w 1609"/>
                  <a:gd name="T7" fmla="*/ 5 h 48"/>
                  <a:gd name="T8" fmla="*/ 0 w 1609"/>
                  <a:gd name="T9" fmla="*/ 5 h 48"/>
                  <a:gd name="T10" fmla="*/ 0 w 1609"/>
                  <a:gd name="T11" fmla="*/ 0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9"/>
                  <a:gd name="T19" fmla="*/ 0 h 48"/>
                  <a:gd name="T20" fmla="*/ 1609 w 1609"/>
                  <a:gd name="T21" fmla="*/ 48 h 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9" h="48">
                    <a:moveTo>
                      <a:pt x="0" y="2"/>
                    </a:moveTo>
                    <a:lnTo>
                      <a:pt x="1" y="0"/>
                    </a:lnTo>
                    <a:lnTo>
                      <a:pt x="1609" y="0"/>
                    </a:lnTo>
                    <a:lnTo>
                      <a:pt x="1609" y="48"/>
                    </a:lnTo>
                    <a:lnTo>
                      <a:pt x="0" y="48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0" name="Freeform 156"/>
              <p:cNvSpPr>
                <a:spLocks/>
              </p:cNvSpPr>
              <p:nvPr/>
            </p:nvSpPr>
            <p:spPr bwMode="auto">
              <a:xfrm>
                <a:off x="1813" y="3546"/>
                <a:ext cx="140" cy="164"/>
              </a:xfrm>
              <a:custGeom>
                <a:avLst/>
                <a:gdLst>
                  <a:gd name="T0" fmla="*/ 0 w 281"/>
                  <a:gd name="T1" fmla="*/ 41 h 328"/>
                  <a:gd name="T2" fmla="*/ 0 w 281"/>
                  <a:gd name="T3" fmla="*/ 37 h 328"/>
                  <a:gd name="T4" fmla="*/ 23 w 281"/>
                  <a:gd name="T5" fmla="*/ 8 h 328"/>
                  <a:gd name="T6" fmla="*/ 35 w 281"/>
                  <a:gd name="T7" fmla="*/ 0 h 328"/>
                  <a:gd name="T8" fmla="*/ 35 w 281"/>
                  <a:gd name="T9" fmla="*/ 11 h 328"/>
                  <a:gd name="T10" fmla="*/ 0 w 281"/>
                  <a:gd name="T11" fmla="*/ 41 h 3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1"/>
                  <a:gd name="T19" fmla="*/ 0 h 328"/>
                  <a:gd name="T20" fmla="*/ 281 w 281"/>
                  <a:gd name="T21" fmla="*/ 328 h 3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1" h="328">
                    <a:moveTo>
                      <a:pt x="0" y="328"/>
                    </a:moveTo>
                    <a:lnTo>
                      <a:pt x="0" y="296"/>
                    </a:lnTo>
                    <a:lnTo>
                      <a:pt x="186" y="60"/>
                    </a:lnTo>
                    <a:lnTo>
                      <a:pt x="281" y="0"/>
                    </a:lnTo>
                    <a:lnTo>
                      <a:pt x="281" y="85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1" name="Freeform 157"/>
              <p:cNvSpPr>
                <a:spLocks/>
              </p:cNvSpPr>
              <p:nvPr/>
            </p:nvSpPr>
            <p:spPr bwMode="auto">
              <a:xfrm>
                <a:off x="1294" y="3577"/>
                <a:ext cx="39" cy="16"/>
              </a:xfrm>
              <a:custGeom>
                <a:avLst/>
                <a:gdLst>
                  <a:gd name="T0" fmla="*/ 6 w 80"/>
                  <a:gd name="T1" fmla="*/ 4 h 31"/>
                  <a:gd name="T2" fmla="*/ 9 w 80"/>
                  <a:gd name="T3" fmla="*/ 0 h 31"/>
                  <a:gd name="T4" fmla="*/ 3 w 80"/>
                  <a:gd name="T5" fmla="*/ 0 h 31"/>
                  <a:gd name="T6" fmla="*/ 0 w 80"/>
                  <a:gd name="T7" fmla="*/ 4 h 31"/>
                  <a:gd name="T8" fmla="*/ 6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2" name="Freeform 158"/>
              <p:cNvSpPr>
                <a:spLocks/>
              </p:cNvSpPr>
              <p:nvPr/>
            </p:nvSpPr>
            <p:spPr bwMode="auto">
              <a:xfrm>
                <a:off x="1736" y="3577"/>
                <a:ext cx="40" cy="16"/>
              </a:xfrm>
              <a:custGeom>
                <a:avLst/>
                <a:gdLst>
                  <a:gd name="T0" fmla="*/ 7 w 80"/>
                  <a:gd name="T1" fmla="*/ 4 h 31"/>
                  <a:gd name="T2" fmla="*/ 10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4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3" name="Freeform 159"/>
              <p:cNvSpPr>
                <a:spLocks/>
              </p:cNvSpPr>
              <p:nvPr/>
            </p:nvSpPr>
            <p:spPr bwMode="auto">
              <a:xfrm>
                <a:off x="1539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4" name="Freeform 160"/>
              <p:cNvSpPr>
                <a:spLocks/>
              </p:cNvSpPr>
              <p:nvPr/>
            </p:nvSpPr>
            <p:spPr bwMode="auto">
              <a:xfrm>
                <a:off x="1146" y="3577"/>
                <a:ext cx="40" cy="16"/>
              </a:xfrm>
              <a:custGeom>
                <a:avLst/>
                <a:gdLst>
                  <a:gd name="T0" fmla="*/ 7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5" name="Freeform 161"/>
              <p:cNvSpPr>
                <a:spLocks/>
              </p:cNvSpPr>
              <p:nvPr/>
            </p:nvSpPr>
            <p:spPr bwMode="auto">
              <a:xfrm>
                <a:off x="1195" y="3577"/>
                <a:ext cx="40" cy="16"/>
              </a:xfrm>
              <a:custGeom>
                <a:avLst/>
                <a:gdLst>
                  <a:gd name="T0" fmla="*/ 7 w 79"/>
                  <a:gd name="T1" fmla="*/ 4 h 31"/>
                  <a:gd name="T2" fmla="*/ 10 w 79"/>
                  <a:gd name="T3" fmla="*/ 0 h 31"/>
                  <a:gd name="T4" fmla="*/ 4 w 79"/>
                  <a:gd name="T5" fmla="*/ 0 h 31"/>
                  <a:gd name="T6" fmla="*/ 0 w 79"/>
                  <a:gd name="T7" fmla="*/ 4 h 31"/>
                  <a:gd name="T8" fmla="*/ 7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6" name="Freeform 162"/>
              <p:cNvSpPr>
                <a:spLocks/>
              </p:cNvSpPr>
              <p:nvPr/>
            </p:nvSpPr>
            <p:spPr bwMode="auto">
              <a:xfrm>
                <a:off x="1244" y="3577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7" name="Freeform 163"/>
              <p:cNvSpPr>
                <a:spLocks/>
              </p:cNvSpPr>
              <p:nvPr/>
            </p:nvSpPr>
            <p:spPr bwMode="auto">
              <a:xfrm>
                <a:off x="1638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8" name="Freeform 164"/>
              <p:cNvSpPr>
                <a:spLocks/>
              </p:cNvSpPr>
              <p:nvPr/>
            </p:nvSpPr>
            <p:spPr bwMode="auto">
              <a:xfrm>
                <a:off x="1491" y="3577"/>
                <a:ext cx="39" cy="16"/>
              </a:xfrm>
              <a:custGeom>
                <a:avLst/>
                <a:gdLst>
                  <a:gd name="T0" fmla="*/ 6 w 79"/>
                  <a:gd name="T1" fmla="*/ 4 h 31"/>
                  <a:gd name="T2" fmla="*/ 9 w 79"/>
                  <a:gd name="T3" fmla="*/ 0 h 31"/>
                  <a:gd name="T4" fmla="*/ 3 w 79"/>
                  <a:gd name="T5" fmla="*/ 0 h 31"/>
                  <a:gd name="T6" fmla="*/ 0 w 79"/>
                  <a:gd name="T7" fmla="*/ 4 h 31"/>
                  <a:gd name="T8" fmla="*/ 6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3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3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9" name="Freeform 165"/>
              <p:cNvSpPr>
                <a:spLocks/>
              </p:cNvSpPr>
              <p:nvPr/>
            </p:nvSpPr>
            <p:spPr bwMode="auto">
              <a:xfrm>
                <a:off x="1441" y="3577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0" name="Freeform 166"/>
              <p:cNvSpPr>
                <a:spLocks/>
              </p:cNvSpPr>
              <p:nvPr/>
            </p:nvSpPr>
            <p:spPr bwMode="auto">
              <a:xfrm>
                <a:off x="1588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7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1" name="Freeform 167"/>
              <p:cNvSpPr>
                <a:spLocks/>
              </p:cNvSpPr>
              <p:nvPr/>
            </p:nvSpPr>
            <p:spPr bwMode="auto">
              <a:xfrm>
                <a:off x="1687" y="3577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2" name="Freeform 168"/>
              <p:cNvSpPr>
                <a:spLocks/>
              </p:cNvSpPr>
              <p:nvPr/>
            </p:nvSpPr>
            <p:spPr bwMode="auto">
              <a:xfrm>
                <a:off x="1392" y="3577"/>
                <a:ext cx="40" cy="16"/>
              </a:xfrm>
              <a:custGeom>
                <a:avLst/>
                <a:gdLst>
                  <a:gd name="T0" fmla="*/ 7 w 80"/>
                  <a:gd name="T1" fmla="*/ 4 h 31"/>
                  <a:gd name="T2" fmla="*/ 10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3" name="Freeform 169"/>
              <p:cNvSpPr>
                <a:spLocks/>
              </p:cNvSpPr>
              <p:nvPr/>
            </p:nvSpPr>
            <p:spPr bwMode="auto">
              <a:xfrm>
                <a:off x="1343" y="3577"/>
                <a:ext cx="40" cy="16"/>
              </a:xfrm>
              <a:custGeom>
                <a:avLst/>
                <a:gdLst>
                  <a:gd name="T0" fmla="*/ 7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4" name="Freeform 170"/>
              <p:cNvSpPr>
                <a:spLocks/>
              </p:cNvSpPr>
              <p:nvPr/>
            </p:nvSpPr>
            <p:spPr bwMode="auto">
              <a:xfrm>
                <a:off x="1470" y="3602"/>
                <a:ext cx="39" cy="16"/>
              </a:xfrm>
              <a:custGeom>
                <a:avLst/>
                <a:gdLst>
                  <a:gd name="T0" fmla="*/ 7 w 78"/>
                  <a:gd name="T1" fmla="*/ 4 h 31"/>
                  <a:gd name="T2" fmla="*/ 10 w 78"/>
                  <a:gd name="T3" fmla="*/ 0 h 31"/>
                  <a:gd name="T4" fmla="*/ 4 w 78"/>
                  <a:gd name="T5" fmla="*/ 0 h 31"/>
                  <a:gd name="T6" fmla="*/ 0 w 78"/>
                  <a:gd name="T7" fmla="*/ 4 h 31"/>
                  <a:gd name="T8" fmla="*/ 7 w 78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31"/>
                  <a:gd name="T17" fmla="*/ 78 w 78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31">
                    <a:moveTo>
                      <a:pt x="54" y="31"/>
                    </a:moveTo>
                    <a:lnTo>
                      <a:pt x="78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5" name="Freeform 171"/>
              <p:cNvSpPr>
                <a:spLocks/>
              </p:cNvSpPr>
              <p:nvPr/>
            </p:nvSpPr>
            <p:spPr bwMode="auto">
              <a:xfrm>
                <a:off x="1175" y="3602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6" name="Freeform 172"/>
              <p:cNvSpPr>
                <a:spLocks/>
              </p:cNvSpPr>
              <p:nvPr/>
            </p:nvSpPr>
            <p:spPr bwMode="auto">
              <a:xfrm>
                <a:off x="1223" y="3602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7" name="Freeform 173"/>
              <p:cNvSpPr>
                <a:spLocks/>
              </p:cNvSpPr>
              <p:nvPr/>
            </p:nvSpPr>
            <p:spPr bwMode="auto">
              <a:xfrm>
                <a:off x="1273" y="3602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8" name="Freeform 174"/>
              <p:cNvSpPr>
                <a:spLocks/>
              </p:cNvSpPr>
              <p:nvPr/>
            </p:nvSpPr>
            <p:spPr bwMode="auto">
              <a:xfrm>
                <a:off x="1322" y="3602"/>
                <a:ext cx="40" cy="16"/>
              </a:xfrm>
              <a:custGeom>
                <a:avLst/>
                <a:gdLst>
                  <a:gd name="T0" fmla="*/ 6 w 81"/>
                  <a:gd name="T1" fmla="*/ 4 h 31"/>
                  <a:gd name="T2" fmla="*/ 10 w 81"/>
                  <a:gd name="T3" fmla="*/ 0 h 31"/>
                  <a:gd name="T4" fmla="*/ 3 w 81"/>
                  <a:gd name="T5" fmla="*/ 0 h 31"/>
                  <a:gd name="T6" fmla="*/ 0 w 81"/>
                  <a:gd name="T7" fmla="*/ 4 h 31"/>
                  <a:gd name="T8" fmla="*/ 6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49" name="Freeform 175"/>
              <p:cNvSpPr>
                <a:spLocks/>
              </p:cNvSpPr>
              <p:nvPr/>
            </p:nvSpPr>
            <p:spPr bwMode="auto">
              <a:xfrm>
                <a:off x="1715" y="3602"/>
                <a:ext cx="41" cy="16"/>
              </a:xfrm>
              <a:custGeom>
                <a:avLst/>
                <a:gdLst>
                  <a:gd name="T0" fmla="*/ 0 w 80"/>
                  <a:gd name="T1" fmla="*/ 4 h 31"/>
                  <a:gd name="T2" fmla="*/ 7 w 80"/>
                  <a:gd name="T3" fmla="*/ 4 h 31"/>
                  <a:gd name="T4" fmla="*/ 11 w 80"/>
                  <a:gd name="T5" fmla="*/ 0 h 31"/>
                  <a:gd name="T6" fmla="*/ 4 w 80"/>
                  <a:gd name="T7" fmla="*/ 0 h 31"/>
                  <a:gd name="T8" fmla="*/ 0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0" y="31"/>
                    </a:move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0" name="Freeform 176"/>
              <p:cNvSpPr>
                <a:spLocks/>
              </p:cNvSpPr>
              <p:nvPr/>
            </p:nvSpPr>
            <p:spPr bwMode="auto">
              <a:xfrm>
                <a:off x="1126" y="3602"/>
                <a:ext cx="39" cy="16"/>
              </a:xfrm>
              <a:custGeom>
                <a:avLst/>
                <a:gdLst>
                  <a:gd name="T0" fmla="*/ 9 w 80"/>
                  <a:gd name="T1" fmla="*/ 0 h 31"/>
                  <a:gd name="T2" fmla="*/ 3 w 80"/>
                  <a:gd name="T3" fmla="*/ 0 h 31"/>
                  <a:gd name="T4" fmla="*/ 0 w 80"/>
                  <a:gd name="T5" fmla="*/ 4 h 31"/>
                  <a:gd name="T6" fmla="*/ 6 w 80"/>
                  <a:gd name="T7" fmla="*/ 4 h 31"/>
                  <a:gd name="T8" fmla="*/ 9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80" y="0"/>
                    </a:move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1" name="Freeform 177"/>
              <p:cNvSpPr>
                <a:spLocks/>
              </p:cNvSpPr>
              <p:nvPr/>
            </p:nvSpPr>
            <p:spPr bwMode="auto">
              <a:xfrm>
                <a:off x="1518" y="3602"/>
                <a:ext cx="41" cy="16"/>
              </a:xfrm>
              <a:custGeom>
                <a:avLst/>
                <a:gdLst>
                  <a:gd name="T0" fmla="*/ 7 w 80"/>
                  <a:gd name="T1" fmla="*/ 4 h 31"/>
                  <a:gd name="T2" fmla="*/ 11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2" name="Freeform 178"/>
              <p:cNvSpPr>
                <a:spLocks/>
              </p:cNvSpPr>
              <p:nvPr/>
            </p:nvSpPr>
            <p:spPr bwMode="auto">
              <a:xfrm>
                <a:off x="1617" y="3602"/>
                <a:ext cx="40" cy="16"/>
              </a:xfrm>
              <a:custGeom>
                <a:avLst/>
                <a:gdLst>
                  <a:gd name="T0" fmla="*/ 7 w 80"/>
                  <a:gd name="T1" fmla="*/ 4 h 31"/>
                  <a:gd name="T2" fmla="*/ 10 w 80"/>
                  <a:gd name="T3" fmla="*/ 0 h 31"/>
                  <a:gd name="T4" fmla="*/ 4 w 80"/>
                  <a:gd name="T5" fmla="*/ 0 h 31"/>
                  <a:gd name="T6" fmla="*/ 0 w 80"/>
                  <a:gd name="T7" fmla="*/ 4 h 31"/>
                  <a:gd name="T8" fmla="*/ 7 w 80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3" name="Freeform 179"/>
              <p:cNvSpPr>
                <a:spLocks/>
              </p:cNvSpPr>
              <p:nvPr/>
            </p:nvSpPr>
            <p:spPr bwMode="auto">
              <a:xfrm>
                <a:off x="1568" y="3602"/>
                <a:ext cx="40" cy="16"/>
              </a:xfrm>
              <a:custGeom>
                <a:avLst/>
                <a:gdLst>
                  <a:gd name="T0" fmla="*/ 7 w 79"/>
                  <a:gd name="T1" fmla="*/ 4 h 31"/>
                  <a:gd name="T2" fmla="*/ 10 w 79"/>
                  <a:gd name="T3" fmla="*/ 0 h 31"/>
                  <a:gd name="T4" fmla="*/ 4 w 79"/>
                  <a:gd name="T5" fmla="*/ 0 h 31"/>
                  <a:gd name="T6" fmla="*/ 0 w 79"/>
                  <a:gd name="T7" fmla="*/ 4 h 31"/>
                  <a:gd name="T8" fmla="*/ 7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4" name="Freeform 180"/>
              <p:cNvSpPr>
                <a:spLocks/>
              </p:cNvSpPr>
              <p:nvPr/>
            </p:nvSpPr>
            <p:spPr bwMode="auto">
              <a:xfrm>
                <a:off x="1372" y="3602"/>
                <a:ext cx="39" cy="16"/>
              </a:xfrm>
              <a:custGeom>
                <a:avLst/>
                <a:gdLst>
                  <a:gd name="T0" fmla="*/ 6 w 79"/>
                  <a:gd name="T1" fmla="*/ 4 h 31"/>
                  <a:gd name="T2" fmla="*/ 9 w 79"/>
                  <a:gd name="T3" fmla="*/ 0 h 31"/>
                  <a:gd name="T4" fmla="*/ 3 w 79"/>
                  <a:gd name="T5" fmla="*/ 0 h 31"/>
                  <a:gd name="T6" fmla="*/ 0 w 79"/>
                  <a:gd name="T7" fmla="*/ 4 h 31"/>
                  <a:gd name="T8" fmla="*/ 6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5" name="Freeform 181"/>
              <p:cNvSpPr>
                <a:spLocks/>
              </p:cNvSpPr>
              <p:nvPr/>
            </p:nvSpPr>
            <p:spPr bwMode="auto">
              <a:xfrm>
                <a:off x="1420" y="3602"/>
                <a:ext cx="41" cy="16"/>
              </a:xfrm>
              <a:custGeom>
                <a:avLst/>
                <a:gdLst>
                  <a:gd name="T0" fmla="*/ 7 w 81"/>
                  <a:gd name="T1" fmla="*/ 4 h 31"/>
                  <a:gd name="T2" fmla="*/ 11 w 81"/>
                  <a:gd name="T3" fmla="*/ 0 h 31"/>
                  <a:gd name="T4" fmla="*/ 4 w 81"/>
                  <a:gd name="T5" fmla="*/ 0 h 31"/>
                  <a:gd name="T6" fmla="*/ 0 w 81"/>
                  <a:gd name="T7" fmla="*/ 4 h 31"/>
                  <a:gd name="T8" fmla="*/ 7 w 81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6" name="Freeform 182"/>
              <p:cNvSpPr>
                <a:spLocks/>
              </p:cNvSpPr>
              <p:nvPr/>
            </p:nvSpPr>
            <p:spPr bwMode="auto">
              <a:xfrm>
                <a:off x="1666" y="3602"/>
                <a:ext cx="40" cy="16"/>
              </a:xfrm>
              <a:custGeom>
                <a:avLst/>
                <a:gdLst>
                  <a:gd name="T0" fmla="*/ 7 w 79"/>
                  <a:gd name="T1" fmla="*/ 4 h 31"/>
                  <a:gd name="T2" fmla="*/ 10 w 79"/>
                  <a:gd name="T3" fmla="*/ 0 h 31"/>
                  <a:gd name="T4" fmla="*/ 4 w 79"/>
                  <a:gd name="T5" fmla="*/ 0 h 31"/>
                  <a:gd name="T6" fmla="*/ 0 w 79"/>
                  <a:gd name="T7" fmla="*/ 4 h 31"/>
                  <a:gd name="T8" fmla="*/ 7 w 79"/>
                  <a:gd name="T9" fmla="*/ 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7" name="Freeform 183"/>
              <p:cNvSpPr>
                <a:spLocks/>
              </p:cNvSpPr>
              <p:nvPr/>
            </p:nvSpPr>
            <p:spPr bwMode="auto">
              <a:xfrm>
                <a:off x="1646" y="3628"/>
                <a:ext cx="39" cy="15"/>
              </a:xfrm>
              <a:custGeom>
                <a:avLst/>
                <a:gdLst>
                  <a:gd name="T0" fmla="*/ 3 w 80"/>
                  <a:gd name="T1" fmla="*/ 0 h 32"/>
                  <a:gd name="T2" fmla="*/ 0 w 80"/>
                  <a:gd name="T3" fmla="*/ 3 h 32"/>
                  <a:gd name="T4" fmla="*/ 6 w 80"/>
                  <a:gd name="T5" fmla="*/ 3 h 32"/>
                  <a:gd name="T6" fmla="*/ 9 w 80"/>
                  <a:gd name="T7" fmla="*/ 0 h 32"/>
                  <a:gd name="T8" fmla="*/ 3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8" name="Freeform 184"/>
              <p:cNvSpPr>
                <a:spLocks/>
              </p:cNvSpPr>
              <p:nvPr/>
            </p:nvSpPr>
            <p:spPr bwMode="auto">
              <a:xfrm>
                <a:off x="1154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59" name="Freeform 185"/>
              <p:cNvSpPr>
                <a:spLocks/>
              </p:cNvSpPr>
              <p:nvPr/>
            </p:nvSpPr>
            <p:spPr bwMode="auto">
              <a:xfrm>
                <a:off x="1547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0" name="Freeform 186"/>
              <p:cNvSpPr>
                <a:spLocks/>
              </p:cNvSpPr>
              <p:nvPr/>
            </p:nvSpPr>
            <p:spPr bwMode="auto">
              <a:xfrm>
                <a:off x="1596" y="3628"/>
                <a:ext cx="40" cy="15"/>
              </a:xfrm>
              <a:custGeom>
                <a:avLst/>
                <a:gdLst>
                  <a:gd name="T0" fmla="*/ 3 w 81"/>
                  <a:gd name="T1" fmla="*/ 0 h 32"/>
                  <a:gd name="T2" fmla="*/ 0 w 81"/>
                  <a:gd name="T3" fmla="*/ 3 h 32"/>
                  <a:gd name="T4" fmla="*/ 7 w 81"/>
                  <a:gd name="T5" fmla="*/ 3 h 32"/>
                  <a:gd name="T6" fmla="*/ 10 w 81"/>
                  <a:gd name="T7" fmla="*/ 0 h 32"/>
                  <a:gd name="T8" fmla="*/ 3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1" name="Freeform 187"/>
              <p:cNvSpPr>
                <a:spLocks/>
              </p:cNvSpPr>
              <p:nvPr/>
            </p:nvSpPr>
            <p:spPr bwMode="auto">
              <a:xfrm>
                <a:off x="1695" y="3628"/>
                <a:ext cx="40" cy="15"/>
              </a:xfrm>
              <a:custGeom>
                <a:avLst/>
                <a:gdLst>
                  <a:gd name="T0" fmla="*/ 0 w 81"/>
                  <a:gd name="T1" fmla="*/ 3 h 32"/>
                  <a:gd name="T2" fmla="*/ 7 w 81"/>
                  <a:gd name="T3" fmla="*/ 3 h 32"/>
                  <a:gd name="T4" fmla="*/ 10 w 81"/>
                  <a:gd name="T5" fmla="*/ 0 h 32"/>
                  <a:gd name="T6" fmla="*/ 3 w 81"/>
                  <a:gd name="T7" fmla="*/ 0 h 32"/>
                  <a:gd name="T8" fmla="*/ 0 w 81"/>
                  <a:gd name="T9" fmla="*/ 3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0" y="32"/>
                    </a:move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2" name="Freeform 188"/>
              <p:cNvSpPr>
                <a:spLocks/>
              </p:cNvSpPr>
              <p:nvPr/>
            </p:nvSpPr>
            <p:spPr bwMode="auto">
              <a:xfrm>
                <a:off x="1105" y="3628"/>
                <a:ext cx="40" cy="15"/>
              </a:xfrm>
              <a:custGeom>
                <a:avLst/>
                <a:gdLst>
                  <a:gd name="T0" fmla="*/ 10 w 79"/>
                  <a:gd name="T1" fmla="*/ 0 h 32"/>
                  <a:gd name="T2" fmla="*/ 4 w 79"/>
                  <a:gd name="T3" fmla="*/ 0 h 32"/>
                  <a:gd name="T4" fmla="*/ 0 w 79"/>
                  <a:gd name="T5" fmla="*/ 3 h 32"/>
                  <a:gd name="T6" fmla="*/ 7 w 79"/>
                  <a:gd name="T7" fmla="*/ 3 h 32"/>
                  <a:gd name="T8" fmla="*/ 1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79" y="0"/>
                    </a:moveTo>
                    <a:lnTo>
                      <a:pt x="25" y="0"/>
                    </a:ln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3" name="Freeform 189"/>
              <p:cNvSpPr>
                <a:spLocks/>
              </p:cNvSpPr>
              <p:nvPr/>
            </p:nvSpPr>
            <p:spPr bwMode="auto">
              <a:xfrm>
                <a:off x="1351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4" name="Freeform 190"/>
              <p:cNvSpPr>
                <a:spLocks/>
              </p:cNvSpPr>
              <p:nvPr/>
            </p:nvSpPr>
            <p:spPr bwMode="auto">
              <a:xfrm>
                <a:off x="1252" y="3628"/>
                <a:ext cx="41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1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5" name="Freeform 191"/>
              <p:cNvSpPr>
                <a:spLocks/>
              </p:cNvSpPr>
              <p:nvPr/>
            </p:nvSpPr>
            <p:spPr bwMode="auto">
              <a:xfrm>
                <a:off x="1301" y="3628"/>
                <a:ext cx="41" cy="15"/>
              </a:xfrm>
              <a:custGeom>
                <a:avLst/>
                <a:gdLst>
                  <a:gd name="T0" fmla="*/ 4 w 81"/>
                  <a:gd name="T1" fmla="*/ 0 h 32"/>
                  <a:gd name="T2" fmla="*/ 0 w 81"/>
                  <a:gd name="T3" fmla="*/ 3 h 32"/>
                  <a:gd name="T4" fmla="*/ 7 w 81"/>
                  <a:gd name="T5" fmla="*/ 3 h 32"/>
                  <a:gd name="T6" fmla="*/ 11 w 81"/>
                  <a:gd name="T7" fmla="*/ 0 h 32"/>
                  <a:gd name="T8" fmla="*/ 4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7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6" name="Freeform 192"/>
              <p:cNvSpPr>
                <a:spLocks/>
              </p:cNvSpPr>
              <p:nvPr/>
            </p:nvSpPr>
            <p:spPr bwMode="auto">
              <a:xfrm>
                <a:off x="1203" y="3628"/>
                <a:ext cx="40" cy="15"/>
              </a:xfrm>
              <a:custGeom>
                <a:avLst/>
                <a:gdLst>
                  <a:gd name="T0" fmla="*/ 4 w 79"/>
                  <a:gd name="T1" fmla="*/ 0 h 32"/>
                  <a:gd name="T2" fmla="*/ 0 w 79"/>
                  <a:gd name="T3" fmla="*/ 3 h 32"/>
                  <a:gd name="T4" fmla="*/ 7 w 79"/>
                  <a:gd name="T5" fmla="*/ 3 h 32"/>
                  <a:gd name="T6" fmla="*/ 10 w 79"/>
                  <a:gd name="T7" fmla="*/ 0 h 32"/>
                  <a:gd name="T8" fmla="*/ 4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7" name="Freeform 193"/>
              <p:cNvSpPr>
                <a:spLocks/>
              </p:cNvSpPr>
              <p:nvPr/>
            </p:nvSpPr>
            <p:spPr bwMode="auto">
              <a:xfrm>
                <a:off x="1449" y="3628"/>
                <a:ext cx="40" cy="15"/>
              </a:xfrm>
              <a:custGeom>
                <a:avLst/>
                <a:gdLst>
                  <a:gd name="T0" fmla="*/ 4 w 79"/>
                  <a:gd name="T1" fmla="*/ 0 h 32"/>
                  <a:gd name="T2" fmla="*/ 0 w 79"/>
                  <a:gd name="T3" fmla="*/ 3 h 32"/>
                  <a:gd name="T4" fmla="*/ 7 w 79"/>
                  <a:gd name="T5" fmla="*/ 3 h 32"/>
                  <a:gd name="T6" fmla="*/ 10 w 79"/>
                  <a:gd name="T7" fmla="*/ 0 h 32"/>
                  <a:gd name="T8" fmla="*/ 4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8" name="Freeform 194"/>
              <p:cNvSpPr>
                <a:spLocks/>
              </p:cNvSpPr>
              <p:nvPr/>
            </p:nvSpPr>
            <p:spPr bwMode="auto">
              <a:xfrm>
                <a:off x="1498" y="3628"/>
                <a:ext cx="40" cy="15"/>
              </a:xfrm>
              <a:custGeom>
                <a:avLst/>
                <a:gdLst>
                  <a:gd name="T0" fmla="*/ 4 w 80"/>
                  <a:gd name="T1" fmla="*/ 0 h 32"/>
                  <a:gd name="T2" fmla="*/ 0 w 80"/>
                  <a:gd name="T3" fmla="*/ 3 h 32"/>
                  <a:gd name="T4" fmla="*/ 7 w 80"/>
                  <a:gd name="T5" fmla="*/ 3 h 32"/>
                  <a:gd name="T6" fmla="*/ 10 w 80"/>
                  <a:gd name="T7" fmla="*/ 0 h 32"/>
                  <a:gd name="T8" fmla="*/ 4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69" name="Freeform 195"/>
              <p:cNvSpPr>
                <a:spLocks/>
              </p:cNvSpPr>
              <p:nvPr/>
            </p:nvSpPr>
            <p:spPr bwMode="auto">
              <a:xfrm>
                <a:off x="1400" y="3628"/>
                <a:ext cx="40" cy="15"/>
              </a:xfrm>
              <a:custGeom>
                <a:avLst/>
                <a:gdLst>
                  <a:gd name="T0" fmla="*/ 3 w 81"/>
                  <a:gd name="T1" fmla="*/ 0 h 32"/>
                  <a:gd name="T2" fmla="*/ 0 w 81"/>
                  <a:gd name="T3" fmla="*/ 3 h 32"/>
                  <a:gd name="T4" fmla="*/ 7 w 81"/>
                  <a:gd name="T5" fmla="*/ 3 h 32"/>
                  <a:gd name="T6" fmla="*/ 10 w 81"/>
                  <a:gd name="T7" fmla="*/ 0 h 32"/>
                  <a:gd name="T8" fmla="*/ 3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0" name="Freeform 196"/>
              <p:cNvSpPr>
                <a:spLocks/>
              </p:cNvSpPr>
              <p:nvPr/>
            </p:nvSpPr>
            <p:spPr bwMode="auto">
              <a:xfrm>
                <a:off x="1183" y="3653"/>
                <a:ext cx="39" cy="16"/>
              </a:xfrm>
              <a:custGeom>
                <a:avLst/>
                <a:gdLst>
                  <a:gd name="T0" fmla="*/ 3 w 80"/>
                  <a:gd name="T1" fmla="*/ 0 h 31"/>
                  <a:gd name="T2" fmla="*/ 0 w 80"/>
                  <a:gd name="T3" fmla="*/ 4 h 31"/>
                  <a:gd name="T4" fmla="*/ 6 w 80"/>
                  <a:gd name="T5" fmla="*/ 4 h 31"/>
                  <a:gd name="T6" fmla="*/ 9 w 80"/>
                  <a:gd name="T7" fmla="*/ 0 h 31"/>
                  <a:gd name="T8" fmla="*/ 3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1" name="Freeform 197"/>
              <p:cNvSpPr>
                <a:spLocks/>
              </p:cNvSpPr>
              <p:nvPr/>
            </p:nvSpPr>
            <p:spPr bwMode="auto">
              <a:xfrm>
                <a:off x="1625" y="3653"/>
                <a:ext cx="40" cy="16"/>
              </a:xfrm>
              <a:custGeom>
                <a:avLst/>
                <a:gdLst>
                  <a:gd name="T0" fmla="*/ 4 w 79"/>
                  <a:gd name="T1" fmla="*/ 0 h 31"/>
                  <a:gd name="T2" fmla="*/ 0 w 79"/>
                  <a:gd name="T3" fmla="*/ 4 h 31"/>
                  <a:gd name="T4" fmla="*/ 7 w 79"/>
                  <a:gd name="T5" fmla="*/ 4 h 31"/>
                  <a:gd name="T6" fmla="*/ 10 w 79"/>
                  <a:gd name="T7" fmla="*/ 0 h 31"/>
                  <a:gd name="T8" fmla="*/ 4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2" name="Freeform 198"/>
              <p:cNvSpPr>
                <a:spLocks/>
              </p:cNvSpPr>
              <p:nvPr/>
            </p:nvSpPr>
            <p:spPr bwMode="auto">
              <a:xfrm>
                <a:off x="1575" y="3653"/>
                <a:ext cx="41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1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3" name="Freeform 199"/>
              <p:cNvSpPr>
                <a:spLocks/>
              </p:cNvSpPr>
              <p:nvPr/>
            </p:nvSpPr>
            <p:spPr bwMode="auto">
              <a:xfrm>
                <a:off x="1281" y="3653"/>
                <a:ext cx="40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0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4" name="Freeform 200"/>
              <p:cNvSpPr>
                <a:spLocks/>
              </p:cNvSpPr>
              <p:nvPr/>
            </p:nvSpPr>
            <p:spPr bwMode="auto">
              <a:xfrm>
                <a:off x="1232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5" name="Freeform 201"/>
              <p:cNvSpPr>
                <a:spLocks/>
              </p:cNvSpPr>
              <p:nvPr/>
            </p:nvSpPr>
            <p:spPr bwMode="auto">
              <a:xfrm>
                <a:off x="1674" y="3653"/>
                <a:ext cx="40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0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6" name="Freeform 202"/>
              <p:cNvSpPr>
                <a:spLocks/>
              </p:cNvSpPr>
              <p:nvPr/>
            </p:nvSpPr>
            <p:spPr bwMode="auto">
              <a:xfrm>
                <a:off x="1084" y="3653"/>
                <a:ext cx="40" cy="16"/>
              </a:xfrm>
              <a:custGeom>
                <a:avLst/>
                <a:gdLst>
                  <a:gd name="T0" fmla="*/ 4 w 80"/>
                  <a:gd name="T1" fmla="*/ 0 h 31"/>
                  <a:gd name="T2" fmla="*/ 0 w 80"/>
                  <a:gd name="T3" fmla="*/ 4 h 31"/>
                  <a:gd name="T4" fmla="*/ 7 w 80"/>
                  <a:gd name="T5" fmla="*/ 4 h 31"/>
                  <a:gd name="T6" fmla="*/ 10 w 80"/>
                  <a:gd name="T7" fmla="*/ 0 h 31"/>
                  <a:gd name="T8" fmla="*/ 4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7" name="Freeform 203"/>
              <p:cNvSpPr>
                <a:spLocks/>
              </p:cNvSpPr>
              <p:nvPr/>
            </p:nvSpPr>
            <p:spPr bwMode="auto">
              <a:xfrm>
                <a:off x="1133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8" name="Freeform 204"/>
              <p:cNvSpPr>
                <a:spLocks/>
              </p:cNvSpPr>
              <p:nvPr/>
            </p:nvSpPr>
            <p:spPr bwMode="auto">
              <a:xfrm>
                <a:off x="1330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79" name="Freeform 205"/>
              <p:cNvSpPr>
                <a:spLocks/>
              </p:cNvSpPr>
              <p:nvPr/>
            </p:nvSpPr>
            <p:spPr bwMode="auto">
              <a:xfrm>
                <a:off x="1380" y="3653"/>
                <a:ext cx="39" cy="16"/>
              </a:xfrm>
              <a:custGeom>
                <a:avLst/>
                <a:gdLst>
                  <a:gd name="T0" fmla="*/ 3 w 80"/>
                  <a:gd name="T1" fmla="*/ 0 h 31"/>
                  <a:gd name="T2" fmla="*/ 0 w 80"/>
                  <a:gd name="T3" fmla="*/ 4 h 31"/>
                  <a:gd name="T4" fmla="*/ 6 w 80"/>
                  <a:gd name="T5" fmla="*/ 4 h 31"/>
                  <a:gd name="T6" fmla="*/ 9 w 80"/>
                  <a:gd name="T7" fmla="*/ 0 h 31"/>
                  <a:gd name="T8" fmla="*/ 3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80" name="Freeform 206"/>
              <p:cNvSpPr>
                <a:spLocks/>
              </p:cNvSpPr>
              <p:nvPr/>
            </p:nvSpPr>
            <p:spPr bwMode="auto">
              <a:xfrm>
                <a:off x="1526" y="3653"/>
                <a:ext cx="40" cy="16"/>
              </a:xfrm>
              <a:custGeom>
                <a:avLst/>
                <a:gdLst>
                  <a:gd name="T0" fmla="*/ 4 w 79"/>
                  <a:gd name="T1" fmla="*/ 0 h 31"/>
                  <a:gd name="T2" fmla="*/ 0 w 79"/>
                  <a:gd name="T3" fmla="*/ 4 h 31"/>
                  <a:gd name="T4" fmla="*/ 7 w 79"/>
                  <a:gd name="T5" fmla="*/ 4 h 31"/>
                  <a:gd name="T6" fmla="*/ 10 w 79"/>
                  <a:gd name="T7" fmla="*/ 0 h 31"/>
                  <a:gd name="T8" fmla="*/ 4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81" name="Freeform 207"/>
              <p:cNvSpPr>
                <a:spLocks/>
              </p:cNvSpPr>
              <p:nvPr/>
            </p:nvSpPr>
            <p:spPr bwMode="auto">
              <a:xfrm>
                <a:off x="1429" y="3653"/>
                <a:ext cx="40" cy="16"/>
              </a:xfrm>
              <a:custGeom>
                <a:avLst/>
                <a:gdLst>
                  <a:gd name="T0" fmla="*/ 3 w 81"/>
                  <a:gd name="T1" fmla="*/ 0 h 31"/>
                  <a:gd name="T2" fmla="*/ 0 w 81"/>
                  <a:gd name="T3" fmla="*/ 4 h 31"/>
                  <a:gd name="T4" fmla="*/ 6 w 81"/>
                  <a:gd name="T5" fmla="*/ 4 h 31"/>
                  <a:gd name="T6" fmla="*/ 10 w 81"/>
                  <a:gd name="T7" fmla="*/ 0 h 31"/>
                  <a:gd name="T8" fmla="*/ 3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82" name="Freeform 208"/>
              <p:cNvSpPr>
                <a:spLocks/>
              </p:cNvSpPr>
              <p:nvPr/>
            </p:nvSpPr>
            <p:spPr bwMode="auto">
              <a:xfrm>
                <a:off x="1477" y="3653"/>
                <a:ext cx="40" cy="16"/>
              </a:xfrm>
              <a:custGeom>
                <a:avLst/>
                <a:gdLst>
                  <a:gd name="T0" fmla="*/ 4 w 79"/>
                  <a:gd name="T1" fmla="*/ 0 h 31"/>
                  <a:gd name="T2" fmla="*/ 0 w 79"/>
                  <a:gd name="T3" fmla="*/ 4 h 31"/>
                  <a:gd name="T4" fmla="*/ 7 w 79"/>
                  <a:gd name="T5" fmla="*/ 4 h 31"/>
                  <a:gd name="T6" fmla="*/ 10 w 79"/>
                  <a:gd name="T7" fmla="*/ 0 h 31"/>
                  <a:gd name="T8" fmla="*/ 4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384" name="Line 209"/>
            <p:cNvSpPr>
              <a:spLocks noChangeShapeType="1"/>
            </p:cNvSpPr>
            <p:nvPr/>
          </p:nvSpPr>
          <p:spPr bwMode="auto">
            <a:xfrm>
              <a:off x="1797" y="2449"/>
              <a:ext cx="254" cy="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385" name="Line 210"/>
            <p:cNvSpPr>
              <a:spLocks noChangeShapeType="1"/>
            </p:cNvSpPr>
            <p:nvPr/>
          </p:nvSpPr>
          <p:spPr bwMode="auto">
            <a:xfrm flipV="1">
              <a:off x="1259" y="2691"/>
              <a:ext cx="750" cy="1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386" name="Line 211"/>
            <p:cNvSpPr>
              <a:spLocks noChangeShapeType="1"/>
            </p:cNvSpPr>
            <p:nvPr/>
          </p:nvSpPr>
          <p:spPr bwMode="auto">
            <a:xfrm flipH="1" flipV="1">
              <a:off x="2340" y="2794"/>
              <a:ext cx="138" cy="2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47387" name="Picture 212" descr="j019743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" y="2077"/>
              <a:ext cx="295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88" name="Picture 213" descr="j019743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" y="2511"/>
              <a:ext cx="295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89" name="Picture 214" descr="j019743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" y="2827"/>
              <a:ext cx="295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90" name="Picture 215" descr="j019743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" y="3346"/>
              <a:ext cx="295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91" name="Picture 216" descr="j019743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" y="3162"/>
              <a:ext cx="295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92" name="Picture 217" descr="j019743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" y="2144"/>
              <a:ext cx="295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93" name="Picture 218" descr="j0236703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" y="2959"/>
              <a:ext cx="253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94" name="Picture 219" descr="j0236703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3343"/>
              <a:ext cx="253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395" name="Picture 220" descr="j0236703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" y="2266"/>
              <a:ext cx="253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396" name="Line 221"/>
            <p:cNvSpPr>
              <a:spLocks noChangeShapeType="1"/>
            </p:cNvSpPr>
            <p:nvPr/>
          </p:nvSpPr>
          <p:spPr bwMode="auto">
            <a:xfrm>
              <a:off x="1218" y="2995"/>
              <a:ext cx="1118" cy="2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397" name="Line 222"/>
            <p:cNvSpPr>
              <a:spLocks noChangeShapeType="1"/>
            </p:cNvSpPr>
            <p:nvPr/>
          </p:nvSpPr>
          <p:spPr bwMode="auto">
            <a:xfrm flipV="1">
              <a:off x="1512" y="3368"/>
              <a:ext cx="821" cy="1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398" name="Line 223"/>
            <p:cNvSpPr>
              <a:spLocks noChangeShapeType="1"/>
            </p:cNvSpPr>
            <p:nvPr/>
          </p:nvSpPr>
          <p:spPr bwMode="auto">
            <a:xfrm>
              <a:off x="1500" y="3637"/>
              <a:ext cx="1559" cy="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399" name="Line 224"/>
            <p:cNvSpPr>
              <a:spLocks noChangeShapeType="1"/>
            </p:cNvSpPr>
            <p:nvPr/>
          </p:nvSpPr>
          <p:spPr bwMode="auto">
            <a:xfrm flipH="1" flipV="1">
              <a:off x="2805" y="3295"/>
              <a:ext cx="273" cy="2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0" name="Line 225"/>
            <p:cNvSpPr>
              <a:spLocks noChangeShapeType="1"/>
            </p:cNvSpPr>
            <p:nvPr/>
          </p:nvSpPr>
          <p:spPr bwMode="auto">
            <a:xfrm flipH="1">
              <a:off x="2460" y="2354"/>
              <a:ext cx="210" cy="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1" name="Line 226"/>
            <p:cNvSpPr>
              <a:spLocks noChangeShapeType="1"/>
            </p:cNvSpPr>
            <p:nvPr/>
          </p:nvSpPr>
          <p:spPr bwMode="auto">
            <a:xfrm flipH="1">
              <a:off x="2745" y="2592"/>
              <a:ext cx="120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2" name="Line 227"/>
            <p:cNvSpPr>
              <a:spLocks noChangeShapeType="1"/>
            </p:cNvSpPr>
            <p:nvPr/>
          </p:nvSpPr>
          <p:spPr bwMode="auto">
            <a:xfrm>
              <a:off x="2952" y="2605"/>
              <a:ext cx="267" cy="6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3" name="Line 228"/>
            <p:cNvSpPr>
              <a:spLocks noChangeShapeType="1"/>
            </p:cNvSpPr>
            <p:nvPr/>
          </p:nvSpPr>
          <p:spPr bwMode="auto">
            <a:xfrm>
              <a:off x="3123" y="2375"/>
              <a:ext cx="33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4" name="Line 229"/>
            <p:cNvSpPr>
              <a:spLocks noChangeShapeType="1"/>
            </p:cNvSpPr>
            <p:nvPr/>
          </p:nvSpPr>
          <p:spPr bwMode="auto">
            <a:xfrm>
              <a:off x="3123" y="2235"/>
              <a:ext cx="1032" cy="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5" name="Line 230"/>
            <p:cNvSpPr>
              <a:spLocks noChangeShapeType="1"/>
            </p:cNvSpPr>
            <p:nvPr/>
          </p:nvSpPr>
          <p:spPr bwMode="auto">
            <a:xfrm flipH="1">
              <a:off x="4263" y="2644"/>
              <a:ext cx="75" cy="1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6" name="Line 231"/>
            <p:cNvSpPr>
              <a:spLocks noChangeShapeType="1"/>
            </p:cNvSpPr>
            <p:nvPr/>
          </p:nvSpPr>
          <p:spPr bwMode="auto">
            <a:xfrm>
              <a:off x="3885" y="2945"/>
              <a:ext cx="213" cy="1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7" name="Line 232"/>
            <p:cNvSpPr>
              <a:spLocks noChangeShapeType="1"/>
            </p:cNvSpPr>
            <p:nvPr/>
          </p:nvSpPr>
          <p:spPr bwMode="auto">
            <a:xfrm>
              <a:off x="4416" y="3309"/>
              <a:ext cx="285" cy="2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8" name="Line 233"/>
            <p:cNvSpPr>
              <a:spLocks noChangeShapeType="1"/>
            </p:cNvSpPr>
            <p:nvPr/>
          </p:nvSpPr>
          <p:spPr bwMode="auto">
            <a:xfrm>
              <a:off x="4539" y="3081"/>
              <a:ext cx="294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09" name="Line 234"/>
            <p:cNvSpPr>
              <a:spLocks noChangeShapeType="1"/>
            </p:cNvSpPr>
            <p:nvPr/>
          </p:nvSpPr>
          <p:spPr bwMode="auto">
            <a:xfrm flipV="1">
              <a:off x="4527" y="2531"/>
              <a:ext cx="330" cy="3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10" name="Line 235"/>
            <p:cNvSpPr>
              <a:spLocks noChangeShapeType="1"/>
            </p:cNvSpPr>
            <p:nvPr/>
          </p:nvSpPr>
          <p:spPr bwMode="auto">
            <a:xfrm>
              <a:off x="4605" y="2375"/>
              <a:ext cx="258" cy="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11" name="Line 236"/>
            <p:cNvSpPr>
              <a:spLocks noChangeShapeType="1"/>
            </p:cNvSpPr>
            <p:nvPr/>
          </p:nvSpPr>
          <p:spPr bwMode="auto">
            <a:xfrm>
              <a:off x="3549" y="3641"/>
              <a:ext cx="1068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12" name="Freeform 237"/>
            <p:cNvSpPr>
              <a:spLocks/>
            </p:cNvSpPr>
            <p:nvPr/>
          </p:nvSpPr>
          <p:spPr bwMode="auto">
            <a:xfrm>
              <a:off x="1215" y="2574"/>
              <a:ext cx="1566" cy="416"/>
            </a:xfrm>
            <a:custGeom>
              <a:avLst/>
              <a:gdLst>
                <a:gd name="T0" fmla="*/ 0 w 1566"/>
                <a:gd name="T1" fmla="*/ 342 h 416"/>
                <a:gd name="T2" fmla="*/ 702 w 1566"/>
                <a:gd name="T3" fmla="*/ 414 h 416"/>
                <a:gd name="T4" fmla="*/ 1296 w 1566"/>
                <a:gd name="T5" fmla="*/ 333 h 416"/>
                <a:gd name="T6" fmla="*/ 1566 w 1566"/>
                <a:gd name="T7" fmla="*/ 0 h 4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66"/>
                <a:gd name="T13" fmla="*/ 0 h 416"/>
                <a:gd name="T14" fmla="*/ 1566 w 1566"/>
                <a:gd name="T15" fmla="*/ 416 h 4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66" h="416">
                  <a:moveTo>
                    <a:pt x="0" y="342"/>
                  </a:moveTo>
                  <a:cubicBezTo>
                    <a:pt x="243" y="379"/>
                    <a:pt x="486" y="416"/>
                    <a:pt x="702" y="414"/>
                  </a:cubicBezTo>
                  <a:cubicBezTo>
                    <a:pt x="918" y="412"/>
                    <a:pt x="1152" y="402"/>
                    <a:pt x="1296" y="333"/>
                  </a:cubicBezTo>
                  <a:cubicBezTo>
                    <a:pt x="1440" y="264"/>
                    <a:pt x="1503" y="132"/>
                    <a:pt x="156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13" name="Freeform 238"/>
            <p:cNvSpPr>
              <a:spLocks/>
            </p:cNvSpPr>
            <p:nvPr/>
          </p:nvSpPr>
          <p:spPr bwMode="auto">
            <a:xfrm>
              <a:off x="1656" y="2117"/>
              <a:ext cx="1026" cy="214"/>
            </a:xfrm>
            <a:custGeom>
              <a:avLst/>
              <a:gdLst>
                <a:gd name="T0" fmla="*/ 0 w 1026"/>
                <a:gd name="T1" fmla="*/ 214 h 214"/>
                <a:gd name="T2" fmla="*/ 270 w 1026"/>
                <a:gd name="T3" fmla="*/ 70 h 214"/>
                <a:gd name="T4" fmla="*/ 711 w 1026"/>
                <a:gd name="T5" fmla="*/ 7 h 214"/>
                <a:gd name="T6" fmla="*/ 1026 w 1026"/>
                <a:gd name="T7" fmla="*/ 25 h 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6"/>
                <a:gd name="T13" fmla="*/ 0 h 214"/>
                <a:gd name="T14" fmla="*/ 1026 w 1026"/>
                <a:gd name="T15" fmla="*/ 214 h 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6" h="214">
                  <a:moveTo>
                    <a:pt x="0" y="214"/>
                  </a:moveTo>
                  <a:cubicBezTo>
                    <a:pt x="76" y="159"/>
                    <a:pt x="152" y="104"/>
                    <a:pt x="270" y="70"/>
                  </a:cubicBezTo>
                  <a:cubicBezTo>
                    <a:pt x="388" y="36"/>
                    <a:pt x="585" y="14"/>
                    <a:pt x="711" y="7"/>
                  </a:cubicBezTo>
                  <a:cubicBezTo>
                    <a:pt x="837" y="0"/>
                    <a:pt x="931" y="12"/>
                    <a:pt x="1026" y="2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14" name="Freeform 239"/>
            <p:cNvSpPr>
              <a:spLocks/>
            </p:cNvSpPr>
            <p:nvPr/>
          </p:nvSpPr>
          <p:spPr bwMode="auto">
            <a:xfrm>
              <a:off x="3078" y="2520"/>
              <a:ext cx="1017" cy="664"/>
            </a:xfrm>
            <a:custGeom>
              <a:avLst/>
              <a:gdLst>
                <a:gd name="T0" fmla="*/ 0 w 1017"/>
                <a:gd name="T1" fmla="*/ 0 h 664"/>
                <a:gd name="T2" fmla="*/ 324 w 1017"/>
                <a:gd name="T3" fmla="*/ 441 h 664"/>
                <a:gd name="T4" fmla="*/ 756 w 1017"/>
                <a:gd name="T5" fmla="*/ 630 h 664"/>
                <a:gd name="T6" fmla="*/ 1017 w 1017"/>
                <a:gd name="T7" fmla="*/ 648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7"/>
                <a:gd name="T13" fmla="*/ 0 h 664"/>
                <a:gd name="T14" fmla="*/ 1017 w 1017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7" h="664">
                  <a:moveTo>
                    <a:pt x="0" y="0"/>
                  </a:moveTo>
                  <a:cubicBezTo>
                    <a:pt x="99" y="168"/>
                    <a:pt x="198" y="336"/>
                    <a:pt x="324" y="441"/>
                  </a:cubicBezTo>
                  <a:cubicBezTo>
                    <a:pt x="450" y="546"/>
                    <a:pt x="641" y="596"/>
                    <a:pt x="756" y="630"/>
                  </a:cubicBezTo>
                  <a:cubicBezTo>
                    <a:pt x="871" y="664"/>
                    <a:pt x="944" y="656"/>
                    <a:pt x="1017" y="6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415" name="Freeform 240"/>
            <p:cNvSpPr>
              <a:spLocks/>
            </p:cNvSpPr>
            <p:nvPr/>
          </p:nvSpPr>
          <p:spPr bwMode="auto">
            <a:xfrm>
              <a:off x="3024" y="2583"/>
              <a:ext cx="1620" cy="1080"/>
            </a:xfrm>
            <a:custGeom>
              <a:avLst/>
              <a:gdLst>
                <a:gd name="T0" fmla="*/ 0 w 1620"/>
                <a:gd name="T1" fmla="*/ 0 h 1080"/>
                <a:gd name="T2" fmla="*/ 306 w 1620"/>
                <a:gd name="T3" fmla="*/ 504 h 1080"/>
                <a:gd name="T4" fmla="*/ 675 w 1620"/>
                <a:gd name="T5" fmla="*/ 756 h 1080"/>
                <a:gd name="T6" fmla="*/ 1224 w 1620"/>
                <a:gd name="T7" fmla="*/ 972 h 1080"/>
                <a:gd name="T8" fmla="*/ 1620 w 1620"/>
                <a:gd name="T9" fmla="*/ 1080 h 10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20"/>
                <a:gd name="T16" fmla="*/ 0 h 1080"/>
                <a:gd name="T17" fmla="*/ 1620 w 1620"/>
                <a:gd name="T18" fmla="*/ 1080 h 10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20" h="1080">
                  <a:moveTo>
                    <a:pt x="0" y="0"/>
                  </a:moveTo>
                  <a:cubicBezTo>
                    <a:pt x="97" y="189"/>
                    <a:pt x="194" y="378"/>
                    <a:pt x="306" y="504"/>
                  </a:cubicBezTo>
                  <a:cubicBezTo>
                    <a:pt x="418" y="630"/>
                    <a:pt x="522" y="678"/>
                    <a:pt x="675" y="756"/>
                  </a:cubicBezTo>
                  <a:cubicBezTo>
                    <a:pt x="828" y="834"/>
                    <a:pt x="1067" y="918"/>
                    <a:pt x="1224" y="972"/>
                  </a:cubicBezTo>
                  <a:cubicBezTo>
                    <a:pt x="1381" y="1026"/>
                    <a:pt x="1500" y="1053"/>
                    <a:pt x="1620" y="10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241"/>
          <p:cNvGrpSpPr>
            <a:grpSpLocks/>
          </p:cNvGrpSpPr>
          <p:nvPr/>
        </p:nvGrpSpPr>
        <p:grpSpPr bwMode="auto">
          <a:xfrm>
            <a:off x="2286000" y="1682751"/>
            <a:ext cx="1223964" cy="1693863"/>
            <a:chOff x="470" y="927"/>
            <a:chExt cx="771" cy="1067"/>
          </a:xfrm>
        </p:grpSpPr>
        <p:grpSp>
          <p:nvGrpSpPr>
            <p:cNvPr id="47360" name="Group 242"/>
            <p:cNvGrpSpPr>
              <a:grpSpLocks/>
            </p:cNvGrpSpPr>
            <p:nvPr/>
          </p:nvGrpSpPr>
          <p:grpSpPr bwMode="auto">
            <a:xfrm>
              <a:off x="508" y="927"/>
              <a:ext cx="542" cy="532"/>
              <a:chOff x="991" y="1289"/>
              <a:chExt cx="542" cy="532"/>
            </a:xfrm>
          </p:grpSpPr>
          <p:sp>
            <p:nvSpPr>
              <p:cNvPr id="47362" name="Freeform 243"/>
              <p:cNvSpPr>
                <a:spLocks/>
              </p:cNvSpPr>
              <p:nvPr/>
            </p:nvSpPr>
            <p:spPr bwMode="auto">
              <a:xfrm>
                <a:off x="1327" y="1588"/>
                <a:ext cx="116" cy="233"/>
              </a:xfrm>
              <a:custGeom>
                <a:avLst/>
                <a:gdLst>
                  <a:gd name="T0" fmla="*/ 2 w 1788"/>
                  <a:gd name="T1" fmla="*/ 4 h 2353"/>
                  <a:gd name="T2" fmla="*/ 2 w 1788"/>
                  <a:gd name="T3" fmla="*/ 4 h 2353"/>
                  <a:gd name="T4" fmla="*/ 2 w 1788"/>
                  <a:gd name="T5" fmla="*/ 4 h 2353"/>
                  <a:gd name="T6" fmla="*/ 2 w 1788"/>
                  <a:gd name="T7" fmla="*/ 4 h 2353"/>
                  <a:gd name="T8" fmla="*/ 2 w 1788"/>
                  <a:gd name="T9" fmla="*/ 4 h 2353"/>
                  <a:gd name="T10" fmla="*/ 2 w 1788"/>
                  <a:gd name="T11" fmla="*/ 3 h 2353"/>
                  <a:gd name="T12" fmla="*/ 2 w 1788"/>
                  <a:gd name="T13" fmla="*/ 2 h 2353"/>
                  <a:gd name="T14" fmla="*/ 2 w 1788"/>
                  <a:gd name="T15" fmla="*/ 2 h 2353"/>
                  <a:gd name="T16" fmla="*/ 2 w 1788"/>
                  <a:gd name="T17" fmla="*/ 2 h 2353"/>
                  <a:gd name="T18" fmla="*/ 2 w 1788"/>
                  <a:gd name="T19" fmla="*/ 2 h 2353"/>
                  <a:gd name="T20" fmla="*/ 2 w 1788"/>
                  <a:gd name="T21" fmla="*/ 2 h 2353"/>
                  <a:gd name="T22" fmla="*/ 3 w 1788"/>
                  <a:gd name="T23" fmla="*/ 2 h 2353"/>
                  <a:gd name="T24" fmla="*/ 3 w 1788"/>
                  <a:gd name="T25" fmla="*/ 2 h 2353"/>
                  <a:gd name="T26" fmla="*/ 3 w 1788"/>
                  <a:gd name="T27" fmla="*/ 2 h 2353"/>
                  <a:gd name="T28" fmla="*/ 3 w 1788"/>
                  <a:gd name="T29" fmla="*/ 2 h 2353"/>
                  <a:gd name="T30" fmla="*/ 3 w 1788"/>
                  <a:gd name="T31" fmla="*/ 2 h 2353"/>
                  <a:gd name="T32" fmla="*/ 3 w 1788"/>
                  <a:gd name="T33" fmla="*/ 2 h 2353"/>
                  <a:gd name="T34" fmla="*/ 2 w 1788"/>
                  <a:gd name="T35" fmla="*/ 0 h 2353"/>
                  <a:gd name="T36" fmla="*/ 2 w 1788"/>
                  <a:gd name="T37" fmla="*/ 0 h 2353"/>
                  <a:gd name="T38" fmla="*/ 2 w 1788"/>
                  <a:gd name="T39" fmla="*/ 0 h 2353"/>
                  <a:gd name="T40" fmla="*/ 2 w 1788"/>
                  <a:gd name="T41" fmla="*/ 0 h 2353"/>
                  <a:gd name="T42" fmla="*/ 2 w 1788"/>
                  <a:gd name="T43" fmla="*/ 0 h 2353"/>
                  <a:gd name="T44" fmla="*/ 2 w 1788"/>
                  <a:gd name="T45" fmla="*/ 0 h 2353"/>
                  <a:gd name="T46" fmla="*/ 3 w 1788"/>
                  <a:gd name="T47" fmla="*/ 0 h 2353"/>
                  <a:gd name="T48" fmla="*/ 3 w 1788"/>
                  <a:gd name="T49" fmla="*/ 0 h 2353"/>
                  <a:gd name="T50" fmla="*/ 4 w 1788"/>
                  <a:gd name="T51" fmla="*/ 2 h 2353"/>
                  <a:gd name="T52" fmla="*/ 4 w 1788"/>
                  <a:gd name="T53" fmla="*/ 2 h 2353"/>
                  <a:gd name="T54" fmla="*/ 4 w 1788"/>
                  <a:gd name="T55" fmla="*/ 2 h 2353"/>
                  <a:gd name="T56" fmla="*/ 4 w 1788"/>
                  <a:gd name="T57" fmla="*/ 2 h 2353"/>
                  <a:gd name="T58" fmla="*/ 4 w 1788"/>
                  <a:gd name="T59" fmla="*/ 2 h 2353"/>
                  <a:gd name="T60" fmla="*/ 3 w 1788"/>
                  <a:gd name="T61" fmla="*/ 2 h 2353"/>
                  <a:gd name="T62" fmla="*/ 3 w 1788"/>
                  <a:gd name="T63" fmla="*/ 2 h 2353"/>
                  <a:gd name="T64" fmla="*/ 3 w 1788"/>
                  <a:gd name="T65" fmla="*/ 2 h 2353"/>
                  <a:gd name="T66" fmla="*/ 3 w 1788"/>
                  <a:gd name="T67" fmla="*/ 2 h 2353"/>
                  <a:gd name="T68" fmla="*/ 3 w 1788"/>
                  <a:gd name="T69" fmla="*/ 2 h 2353"/>
                  <a:gd name="T70" fmla="*/ 3 w 1788"/>
                  <a:gd name="T71" fmla="*/ 3 h 2353"/>
                  <a:gd name="T72" fmla="*/ 3 w 1788"/>
                  <a:gd name="T73" fmla="*/ 4 h 2353"/>
                  <a:gd name="T74" fmla="*/ 2 w 1788"/>
                  <a:gd name="T75" fmla="*/ 4 h 2353"/>
                  <a:gd name="T76" fmla="*/ 2 w 1788"/>
                  <a:gd name="T77" fmla="*/ 4 h 2353"/>
                  <a:gd name="T78" fmla="*/ 2 w 1788"/>
                  <a:gd name="T79" fmla="*/ 4 h 2353"/>
                  <a:gd name="T80" fmla="*/ 2 w 1788"/>
                  <a:gd name="T81" fmla="*/ 4 h 2353"/>
                  <a:gd name="T82" fmla="*/ 2 w 1788"/>
                  <a:gd name="T83" fmla="*/ 4 h 2353"/>
                  <a:gd name="T84" fmla="*/ 2 w 1788"/>
                  <a:gd name="T85" fmla="*/ 4 h 2353"/>
                  <a:gd name="T86" fmla="*/ 2 w 1788"/>
                  <a:gd name="T87" fmla="*/ 4 h 2353"/>
                  <a:gd name="T88" fmla="*/ 2 w 1788"/>
                  <a:gd name="T89" fmla="*/ 4 h 2353"/>
                  <a:gd name="T90" fmla="*/ 0 w 1788"/>
                  <a:gd name="T91" fmla="*/ 5 h 2353"/>
                  <a:gd name="T92" fmla="*/ 0 w 1788"/>
                  <a:gd name="T93" fmla="*/ 4 h 2353"/>
                  <a:gd name="T94" fmla="*/ 0 w 1788"/>
                  <a:gd name="T95" fmla="*/ 4 h 2353"/>
                  <a:gd name="T96" fmla="*/ 0 w 1788"/>
                  <a:gd name="T97" fmla="*/ 4 h 2353"/>
                  <a:gd name="T98" fmla="*/ 0 w 1788"/>
                  <a:gd name="T99" fmla="*/ 4 h 2353"/>
                  <a:gd name="T100" fmla="*/ 0 w 1788"/>
                  <a:gd name="T101" fmla="*/ 4 h 2353"/>
                  <a:gd name="T102" fmla="*/ 0 w 1788"/>
                  <a:gd name="T103" fmla="*/ 4 h 2353"/>
                  <a:gd name="T104" fmla="*/ 0 w 1788"/>
                  <a:gd name="T105" fmla="*/ 4 h 235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88"/>
                  <a:gd name="T160" fmla="*/ 0 h 2353"/>
                  <a:gd name="T161" fmla="*/ 1788 w 1788"/>
                  <a:gd name="T162" fmla="*/ 2353 h 235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88" h="2353">
                    <a:moveTo>
                      <a:pt x="90" y="2167"/>
                    </a:moveTo>
                    <a:lnTo>
                      <a:pt x="975" y="2148"/>
                    </a:lnTo>
                    <a:lnTo>
                      <a:pt x="983" y="2147"/>
                    </a:lnTo>
                    <a:lnTo>
                      <a:pt x="990" y="2146"/>
                    </a:lnTo>
                    <a:lnTo>
                      <a:pt x="998" y="2144"/>
                    </a:lnTo>
                    <a:lnTo>
                      <a:pt x="1003" y="2142"/>
                    </a:lnTo>
                    <a:lnTo>
                      <a:pt x="1008" y="2140"/>
                    </a:lnTo>
                    <a:lnTo>
                      <a:pt x="1012" y="2137"/>
                    </a:lnTo>
                    <a:lnTo>
                      <a:pt x="1015" y="2134"/>
                    </a:lnTo>
                    <a:lnTo>
                      <a:pt x="1018" y="2131"/>
                    </a:lnTo>
                    <a:lnTo>
                      <a:pt x="1024" y="2126"/>
                    </a:lnTo>
                    <a:lnTo>
                      <a:pt x="1028" y="2119"/>
                    </a:lnTo>
                    <a:lnTo>
                      <a:pt x="1032" y="2112"/>
                    </a:lnTo>
                    <a:lnTo>
                      <a:pt x="1036" y="2105"/>
                    </a:lnTo>
                    <a:lnTo>
                      <a:pt x="1042" y="2087"/>
                    </a:lnTo>
                    <a:lnTo>
                      <a:pt x="1048" y="2067"/>
                    </a:lnTo>
                    <a:lnTo>
                      <a:pt x="1053" y="2046"/>
                    </a:lnTo>
                    <a:lnTo>
                      <a:pt x="1056" y="2022"/>
                    </a:lnTo>
                    <a:lnTo>
                      <a:pt x="1058" y="1996"/>
                    </a:lnTo>
                    <a:lnTo>
                      <a:pt x="1058" y="1969"/>
                    </a:lnTo>
                    <a:lnTo>
                      <a:pt x="1058" y="1907"/>
                    </a:lnTo>
                    <a:lnTo>
                      <a:pt x="1059" y="1806"/>
                    </a:lnTo>
                    <a:lnTo>
                      <a:pt x="1061" y="1682"/>
                    </a:lnTo>
                    <a:lnTo>
                      <a:pt x="1063" y="1548"/>
                    </a:lnTo>
                    <a:lnTo>
                      <a:pt x="1066" y="1417"/>
                    </a:lnTo>
                    <a:lnTo>
                      <a:pt x="1068" y="1304"/>
                    </a:lnTo>
                    <a:lnTo>
                      <a:pt x="1070" y="1223"/>
                    </a:lnTo>
                    <a:lnTo>
                      <a:pt x="1071" y="1185"/>
                    </a:lnTo>
                    <a:lnTo>
                      <a:pt x="1072" y="1176"/>
                    </a:lnTo>
                    <a:lnTo>
                      <a:pt x="1073" y="1168"/>
                    </a:lnTo>
                    <a:lnTo>
                      <a:pt x="1075" y="1159"/>
                    </a:lnTo>
                    <a:lnTo>
                      <a:pt x="1079" y="1151"/>
                    </a:lnTo>
                    <a:lnTo>
                      <a:pt x="1083" y="1143"/>
                    </a:lnTo>
                    <a:lnTo>
                      <a:pt x="1087" y="1135"/>
                    </a:lnTo>
                    <a:lnTo>
                      <a:pt x="1093" y="1128"/>
                    </a:lnTo>
                    <a:lnTo>
                      <a:pt x="1098" y="1122"/>
                    </a:lnTo>
                    <a:lnTo>
                      <a:pt x="1104" y="1116"/>
                    </a:lnTo>
                    <a:lnTo>
                      <a:pt x="1112" y="1111"/>
                    </a:lnTo>
                    <a:lnTo>
                      <a:pt x="1119" y="1106"/>
                    </a:lnTo>
                    <a:lnTo>
                      <a:pt x="1127" y="1102"/>
                    </a:lnTo>
                    <a:lnTo>
                      <a:pt x="1136" y="1099"/>
                    </a:lnTo>
                    <a:lnTo>
                      <a:pt x="1144" y="1097"/>
                    </a:lnTo>
                    <a:lnTo>
                      <a:pt x="1153" y="1095"/>
                    </a:lnTo>
                    <a:lnTo>
                      <a:pt x="1163" y="1095"/>
                    </a:lnTo>
                    <a:lnTo>
                      <a:pt x="1203" y="1094"/>
                    </a:lnTo>
                    <a:lnTo>
                      <a:pt x="1255" y="1092"/>
                    </a:lnTo>
                    <a:lnTo>
                      <a:pt x="1314" y="1090"/>
                    </a:lnTo>
                    <a:lnTo>
                      <a:pt x="1376" y="1088"/>
                    </a:lnTo>
                    <a:lnTo>
                      <a:pt x="1439" y="1085"/>
                    </a:lnTo>
                    <a:lnTo>
                      <a:pt x="1497" y="1080"/>
                    </a:lnTo>
                    <a:lnTo>
                      <a:pt x="1546" y="1076"/>
                    </a:lnTo>
                    <a:lnTo>
                      <a:pt x="1584" y="1072"/>
                    </a:lnTo>
                    <a:lnTo>
                      <a:pt x="1586" y="1071"/>
                    </a:lnTo>
                    <a:lnTo>
                      <a:pt x="1588" y="1071"/>
                    </a:lnTo>
                    <a:lnTo>
                      <a:pt x="1591" y="1070"/>
                    </a:lnTo>
                    <a:lnTo>
                      <a:pt x="1593" y="1069"/>
                    </a:lnTo>
                    <a:lnTo>
                      <a:pt x="1595" y="1068"/>
                    </a:lnTo>
                    <a:lnTo>
                      <a:pt x="1597" y="1067"/>
                    </a:lnTo>
                    <a:lnTo>
                      <a:pt x="1598" y="1066"/>
                    </a:lnTo>
                    <a:lnTo>
                      <a:pt x="1599" y="1065"/>
                    </a:lnTo>
                    <a:lnTo>
                      <a:pt x="1600" y="1061"/>
                    </a:lnTo>
                    <a:lnTo>
                      <a:pt x="1601" y="1055"/>
                    </a:lnTo>
                    <a:lnTo>
                      <a:pt x="1602" y="1047"/>
                    </a:lnTo>
                    <a:lnTo>
                      <a:pt x="1601" y="1039"/>
                    </a:lnTo>
                    <a:lnTo>
                      <a:pt x="1599" y="1030"/>
                    </a:lnTo>
                    <a:lnTo>
                      <a:pt x="1597" y="1019"/>
                    </a:lnTo>
                    <a:lnTo>
                      <a:pt x="1593" y="1008"/>
                    </a:lnTo>
                    <a:lnTo>
                      <a:pt x="1587" y="995"/>
                    </a:lnTo>
                    <a:lnTo>
                      <a:pt x="1119" y="137"/>
                    </a:lnTo>
                    <a:lnTo>
                      <a:pt x="1115" y="129"/>
                    </a:lnTo>
                    <a:lnTo>
                      <a:pt x="1112" y="120"/>
                    </a:lnTo>
                    <a:lnTo>
                      <a:pt x="1110" y="111"/>
                    </a:lnTo>
                    <a:lnTo>
                      <a:pt x="1109" y="102"/>
                    </a:lnTo>
                    <a:lnTo>
                      <a:pt x="1108" y="94"/>
                    </a:lnTo>
                    <a:lnTo>
                      <a:pt x="1109" y="84"/>
                    </a:lnTo>
                    <a:lnTo>
                      <a:pt x="1110" y="75"/>
                    </a:lnTo>
                    <a:lnTo>
                      <a:pt x="1112" y="67"/>
                    </a:lnTo>
                    <a:lnTo>
                      <a:pt x="1115" y="58"/>
                    </a:lnTo>
                    <a:lnTo>
                      <a:pt x="1118" y="50"/>
                    </a:lnTo>
                    <a:lnTo>
                      <a:pt x="1123" y="43"/>
                    </a:lnTo>
                    <a:lnTo>
                      <a:pt x="1128" y="35"/>
                    </a:lnTo>
                    <a:lnTo>
                      <a:pt x="1134" y="28"/>
                    </a:lnTo>
                    <a:lnTo>
                      <a:pt x="1141" y="22"/>
                    </a:lnTo>
                    <a:lnTo>
                      <a:pt x="1148" y="16"/>
                    </a:lnTo>
                    <a:lnTo>
                      <a:pt x="1156" y="12"/>
                    </a:lnTo>
                    <a:lnTo>
                      <a:pt x="1165" y="7"/>
                    </a:lnTo>
                    <a:lnTo>
                      <a:pt x="1174" y="4"/>
                    </a:lnTo>
                    <a:lnTo>
                      <a:pt x="1182" y="1"/>
                    </a:lnTo>
                    <a:lnTo>
                      <a:pt x="1192" y="0"/>
                    </a:lnTo>
                    <a:lnTo>
                      <a:pt x="1201" y="0"/>
                    </a:lnTo>
                    <a:lnTo>
                      <a:pt x="1209" y="0"/>
                    </a:lnTo>
                    <a:lnTo>
                      <a:pt x="1219" y="1"/>
                    </a:lnTo>
                    <a:lnTo>
                      <a:pt x="1227" y="3"/>
                    </a:lnTo>
                    <a:lnTo>
                      <a:pt x="1235" y="6"/>
                    </a:lnTo>
                    <a:lnTo>
                      <a:pt x="1244" y="11"/>
                    </a:lnTo>
                    <a:lnTo>
                      <a:pt x="1251" y="15"/>
                    </a:lnTo>
                    <a:lnTo>
                      <a:pt x="1259" y="20"/>
                    </a:lnTo>
                    <a:lnTo>
                      <a:pt x="1265" y="26"/>
                    </a:lnTo>
                    <a:lnTo>
                      <a:pt x="1272" y="32"/>
                    </a:lnTo>
                    <a:lnTo>
                      <a:pt x="1278" y="41"/>
                    </a:lnTo>
                    <a:lnTo>
                      <a:pt x="1283" y="48"/>
                    </a:lnTo>
                    <a:lnTo>
                      <a:pt x="1752" y="908"/>
                    </a:lnTo>
                    <a:lnTo>
                      <a:pt x="1759" y="924"/>
                    </a:lnTo>
                    <a:lnTo>
                      <a:pt x="1765" y="939"/>
                    </a:lnTo>
                    <a:lnTo>
                      <a:pt x="1772" y="955"/>
                    </a:lnTo>
                    <a:lnTo>
                      <a:pt x="1777" y="971"/>
                    </a:lnTo>
                    <a:lnTo>
                      <a:pt x="1781" y="986"/>
                    </a:lnTo>
                    <a:lnTo>
                      <a:pt x="1784" y="1003"/>
                    </a:lnTo>
                    <a:lnTo>
                      <a:pt x="1786" y="1018"/>
                    </a:lnTo>
                    <a:lnTo>
                      <a:pt x="1787" y="1033"/>
                    </a:lnTo>
                    <a:lnTo>
                      <a:pt x="1788" y="1048"/>
                    </a:lnTo>
                    <a:lnTo>
                      <a:pt x="1787" y="1064"/>
                    </a:lnTo>
                    <a:lnTo>
                      <a:pt x="1786" y="1078"/>
                    </a:lnTo>
                    <a:lnTo>
                      <a:pt x="1784" y="1093"/>
                    </a:lnTo>
                    <a:lnTo>
                      <a:pt x="1781" y="1107"/>
                    </a:lnTo>
                    <a:lnTo>
                      <a:pt x="1777" y="1121"/>
                    </a:lnTo>
                    <a:lnTo>
                      <a:pt x="1772" y="1134"/>
                    </a:lnTo>
                    <a:lnTo>
                      <a:pt x="1766" y="1148"/>
                    </a:lnTo>
                    <a:lnTo>
                      <a:pt x="1760" y="1158"/>
                    </a:lnTo>
                    <a:lnTo>
                      <a:pt x="1754" y="1169"/>
                    </a:lnTo>
                    <a:lnTo>
                      <a:pt x="1747" y="1178"/>
                    </a:lnTo>
                    <a:lnTo>
                      <a:pt x="1739" y="1187"/>
                    </a:lnTo>
                    <a:lnTo>
                      <a:pt x="1732" y="1196"/>
                    </a:lnTo>
                    <a:lnTo>
                      <a:pt x="1723" y="1204"/>
                    </a:lnTo>
                    <a:lnTo>
                      <a:pt x="1715" y="1212"/>
                    </a:lnTo>
                    <a:lnTo>
                      <a:pt x="1705" y="1218"/>
                    </a:lnTo>
                    <a:lnTo>
                      <a:pt x="1695" y="1226"/>
                    </a:lnTo>
                    <a:lnTo>
                      <a:pt x="1684" y="1232"/>
                    </a:lnTo>
                    <a:lnTo>
                      <a:pt x="1674" y="1237"/>
                    </a:lnTo>
                    <a:lnTo>
                      <a:pt x="1663" y="1241"/>
                    </a:lnTo>
                    <a:lnTo>
                      <a:pt x="1651" y="1246"/>
                    </a:lnTo>
                    <a:lnTo>
                      <a:pt x="1639" y="1249"/>
                    </a:lnTo>
                    <a:lnTo>
                      <a:pt x="1626" y="1253"/>
                    </a:lnTo>
                    <a:lnTo>
                      <a:pt x="1614" y="1255"/>
                    </a:lnTo>
                    <a:lnTo>
                      <a:pt x="1581" y="1260"/>
                    </a:lnTo>
                    <a:lnTo>
                      <a:pt x="1540" y="1264"/>
                    </a:lnTo>
                    <a:lnTo>
                      <a:pt x="1496" y="1267"/>
                    </a:lnTo>
                    <a:lnTo>
                      <a:pt x="1447" y="1270"/>
                    </a:lnTo>
                    <a:lnTo>
                      <a:pt x="1396" y="1272"/>
                    </a:lnTo>
                    <a:lnTo>
                      <a:pt x="1346" y="1274"/>
                    </a:lnTo>
                    <a:lnTo>
                      <a:pt x="1298" y="1276"/>
                    </a:lnTo>
                    <a:lnTo>
                      <a:pt x="1255" y="1279"/>
                    </a:lnTo>
                    <a:lnTo>
                      <a:pt x="1253" y="1358"/>
                    </a:lnTo>
                    <a:lnTo>
                      <a:pt x="1252" y="1453"/>
                    </a:lnTo>
                    <a:lnTo>
                      <a:pt x="1249" y="1556"/>
                    </a:lnTo>
                    <a:lnTo>
                      <a:pt x="1248" y="1662"/>
                    </a:lnTo>
                    <a:lnTo>
                      <a:pt x="1246" y="1763"/>
                    </a:lnTo>
                    <a:lnTo>
                      <a:pt x="1245" y="1851"/>
                    </a:lnTo>
                    <a:lnTo>
                      <a:pt x="1244" y="1920"/>
                    </a:lnTo>
                    <a:lnTo>
                      <a:pt x="1244" y="1965"/>
                    </a:lnTo>
                    <a:lnTo>
                      <a:pt x="1244" y="1995"/>
                    </a:lnTo>
                    <a:lnTo>
                      <a:pt x="1241" y="2030"/>
                    </a:lnTo>
                    <a:lnTo>
                      <a:pt x="1240" y="2049"/>
                    </a:lnTo>
                    <a:lnTo>
                      <a:pt x="1237" y="2067"/>
                    </a:lnTo>
                    <a:lnTo>
                      <a:pt x="1234" y="2087"/>
                    </a:lnTo>
                    <a:lnTo>
                      <a:pt x="1230" y="2108"/>
                    </a:lnTo>
                    <a:lnTo>
                      <a:pt x="1225" y="2128"/>
                    </a:lnTo>
                    <a:lnTo>
                      <a:pt x="1219" y="2147"/>
                    </a:lnTo>
                    <a:lnTo>
                      <a:pt x="1210" y="2168"/>
                    </a:lnTo>
                    <a:lnTo>
                      <a:pt x="1202" y="2188"/>
                    </a:lnTo>
                    <a:lnTo>
                      <a:pt x="1192" y="2206"/>
                    </a:lnTo>
                    <a:lnTo>
                      <a:pt x="1180" y="2225"/>
                    </a:lnTo>
                    <a:lnTo>
                      <a:pt x="1168" y="2243"/>
                    </a:lnTo>
                    <a:lnTo>
                      <a:pt x="1152" y="2259"/>
                    </a:lnTo>
                    <a:lnTo>
                      <a:pt x="1144" y="2269"/>
                    </a:lnTo>
                    <a:lnTo>
                      <a:pt x="1135" y="2276"/>
                    </a:lnTo>
                    <a:lnTo>
                      <a:pt x="1125" y="2284"/>
                    </a:lnTo>
                    <a:lnTo>
                      <a:pt x="1116" y="2290"/>
                    </a:lnTo>
                    <a:lnTo>
                      <a:pt x="1107" y="2298"/>
                    </a:lnTo>
                    <a:lnTo>
                      <a:pt x="1096" y="2303"/>
                    </a:lnTo>
                    <a:lnTo>
                      <a:pt x="1086" y="2309"/>
                    </a:lnTo>
                    <a:lnTo>
                      <a:pt x="1074" y="2313"/>
                    </a:lnTo>
                    <a:lnTo>
                      <a:pt x="1063" y="2318"/>
                    </a:lnTo>
                    <a:lnTo>
                      <a:pt x="1052" y="2322"/>
                    </a:lnTo>
                    <a:lnTo>
                      <a:pt x="1040" y="2326"/>
                    </a:lnTo>
                    <a:lnTo>
                      <a:pt x="1029" y="2328"/>
                    </a:lnTo>
                    <a:lnTo>
                      <a:pt x="1016" y="2331"/>
                    </a:lnTo>
                    <a:lnTo>
                      <a:pt x="1004" y="2332"/>
                    </a:lnTo>
                    <a:lnTo>
                      <a:pt x="991" y="2333"/>
                    </a:lnTo>
                    <a:lnTo>
                      <a:pt x="979" y="2334"/>
                    </a:lnTo>
                    <a:lnTo>
                      <a:pt x="94" y="2353"/>
                    </a:lnTo>
                    <a:lnTo>
                      <a:pt x="85" y="2353"/>
                    </a:lnTo>
                    <a:lnTo>
                      <a:pt x="75" y="2350"/>
                    </a:lnTo>
                    <a:lnTo>
                      <a:pt x="66" y="2348"/>
                    </a:lnTo>
                    <a:lnTo>
                      <a:pt x="58" y="2346"/>
                    </a:lnTo>
                    <a:lnTo>
                      <a:pt x="49" y="2342"/>
                    </a:lnTo>
                    <a:lnTo>
                      <a:pt x="42" y="2338"/>
                    </a:lnTo>
                    <a:lnTo>
                      <a:pt x="35" y="2333"/>
                    </a:lnTo>
                    <a:lnTo>
                      <a:pt x="28" y="2327"/>
                    </a:lnTo>
                    <a:lnTo>
                      <a:pt x="21" y="2320"/>
                    </a:lnTo>
                    <a:lnTo>
                      <a:pt x="16" y="2313"/>
                    </a:lnTo>
                    <a:lnTo>
                      <a:pt x="11" y="2306"/>
                    </a:lnTo>
                    <a:lnTo>
                      <a:pt x="7" y="2298"/>
                    </a:lnTo>
                    <a:lnTo>
                      <a:pt x="4" y="2289"/>
                    </a:lnTo>
                    <a:lnTo>
                      <a:pt x="2" y="2280"/>
                    </a:lnTo>
                    <a:lnTo>
                      <a:pt x="0" y="2271"/>
                    </a:lnTo>
                    <a:lnTo>
                      <a:pt x="0" y="2261"/>
                    </a:lnTo>
                    <a:lnTo>
                      <a:pt x="0" y="2252"/>
                    </a:lnTo>
                    <a:lnTo>
                      <a:pt x="1" y="2243"/>
                    </a:lnTo>
                    <a:lnTo>
                      <a:pt x="3" y="2234"/>
                    </a:lnTo>
                    <a:lnTo>
                      <a:pt x="6" y="2225"/>
                    </a:lnTo>
                    <a:lnTo>
                      <a:pt x="9" y="2217"/>
                    </a:lnTo>
                    <a:lnTo>
                      <a:pt x="14" y="2209"/>
                    </a:lnTo>
                    <a:lnTo>
                      <a:pt x="19" y="2202"/>
                    </a:lnTo>
                    <a:lnTo>
                      <a:pt x="24" y="2195"/>
                    </a:lnTo>
                    <a:lnTo>
                      <a:pt x="32" y="2189"/>
                    </a:lnTo>
                    <a:lnTo>
                      <a:pt x="38" y="2184"/>
                    </a:lnTo>
                    <a:lnTo>
                      <a:pt x="46" y="2178"/>
                    </a:lnTo>
                    <a:lnTo>
                      <a:pt x="55" y="2175"/>
                    </a:lnTo>
                    <a:lnTo>
                      <a:pt x="63" y="2171"/>
                    </a:lnTo>
                    <a:lnTo>
                      <a:pt x="71" y="2169"/>
                    </a:lnTo>
                    <a:lnTo>
                      <a:pt x="80" y="2167"/>
                    </a:lnTo>
                    <a:lnTo>
                      <a:pt x="90" y="216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63" name="Freeform 244"/>
              <p:cNvSpPr>
                <a:spLocks/>
              </p:cNvSpPr>
              <p:nvPr/>
            </p:nvSpPr>
            <p:spPr bwMode="auto">
              <a:xfrm>
                <a:off x="1313" y="1515"/>
                <a:ext cx="116" cy="233"/>
              </a:xfrm>
              <a:custGeom>
                <a:avLst/>
                <a:gdLst>
                  <a:gd name="T0" fmla="*/ 1 w 934"/>
                  <a:gd name="T1" fmla="*/ 0 h 426"/>
                  <a:gd name="T2" fmla="*/ 1 w 934"/>
                  <a:gd name="T3" fmla="*/ 0 h 426"/>
                  <a:gd name="T4" fmla="*/ 1 w 934"/>
                  <a:gd name="T5" fmla="*/ 0 h 426"/>
                  <a:gd name="T6" fmla="*/ 1 w 934"/>
                  <a:gd name="T7" fmla="*/ 0 h 426"/>
                  <a:gd name="T8" fmla="*/ 1 w 934"/>
                  <a:gd name="T9" fmla="*/ 0 h 426"/>
                  <a:gd name="T10" fmla="*/ 1 w 934"/>
                  <a:gd name="T11" fmla="*/ 0 h 426"/>
                  <a:gd name="T12" fmla="*/ 1 w 934"/>
                  <a:gd name="T13" fmla="*/ 0 h 426"/>
                  <a:gd name="T14" fmla="*/ 1 w 934"/>
                  <a:gd name="T15" fmla="*/ 0 h 426"/>
                  <a:gd name="T16" fmla="*/ 1 w 934"/>
                  <a:gd name="T17" fmla="*/ 1 h 426"/>
                  <a:gd name="T18" fmla="*/ 0 w 934"/>
                  <a:gd name="T19" fmla="*/ 1 h 426"/>
                  <a:gd name="T20" fmla="*/ 0 w 934"/>
                  <a:gd name="T21" fmla="*/ 1 h 426"/>
                  <a:gd name="T22" fmla="*/ 0 w 934"/>
                  <a:gd name="T23" fmla="*/ 1 h 426"/>
                  <a:gd name="T24" fmla="*/ 0 w 934"/>
                  <a:gd name="T25" fmla="*/ 1 h 426"/>
                  <a:gd name="T26" fmla="*/ 0 w 934"/>
                  <a:gd name="T27" fmla="*/ 1 h 426"/>
                  <a:gd name="T28" fmla="*/ 0 w 934"/>
                  <a:gd name="T29" fmla="*/ 1 h 426"/>
                  <a:gd name="T30" fmla="*/ 0 w 934"/>
                  <a:gd name="T31" fmla="*/ 1 h 426"/>
                  <a:gd name="T32" fmla="*/ 0 w 934"/>
                  <a:gd name="T33" fmla="*/ 1 h 426"/>
                  <a:gd name="T34" fmla="*/ 0 w 934"/>
                  <a:gd name="T35" fmla="*/ 1 h 426"/>
                  <a:gd name="T36" fmla="*/ 0 w 934"/>
                  <a:gd name="T37" fmla="*/ 1 h 426"/>
                  <a:gd name="T38" fmla="*/ 0 w 934"/>
                  <a:gd name="T39" fmla="*/ 1 h 426"/>
                  <a:gd name="T40" fmla="*/ 0 w 934"/>
                  <a:gd name="T41" fmla="*/ 0 h 426"/>
                  <a:gd name="T42" fmla="*/ 0 w 934"/>
                  <a:gd name="T43" fmla="*/ 0 h 426"/>
                  <a:gd name="T44" fmla="*/ 0 w 934"/>
                  <a:gd name="T45" fmla="*/ 0 h 426"/>
                  <a:gd name="T46" fmla="*/ 1 w 934"/>
                  <a:gd name="T47" fmla="*/ 0 h 426"/>
                  <a:gd name="T48" fmla="*/ 1 w 934"/>
                  <a:gd name="T49" fmla="*/ 0 h 426"/>
                  <a:gd name="T50" fmla="*/ 1 w 934"/>
                  <a:gd name="T51" fmla="*/ 0 h 426"/>
                  <a:gd name="T52" fmla="*/ 1 w 934"/>
                  <a:gd name="T53" fmla="*/ 0 h 426"/>
                  <a:gd name="T54" fmla="*/ 1 w 934"/>
                  <a:gd name="T55" fmla="*/ 0 h 426"/>
                  <a:gd name="T56" fmla="*/ 1 w 934"/>
                  <a:gd name="T57" fmla="*/ 0 h 426"/>
                  <a:gd name="T58" fmla="*/ 1 w 934"/>
                  <a:gd name="T59" fmla="*/ 0 h 426"/>
                  <a:gd name="T60" fmla="*/ 2 w 934"/>
                  <a:gd name="T61" fmla="*/ 0 h 426"/>
                  <a:gd name="T62" fmla="*/ 2 w 934"/>
                  <a:gd name="T63" fmla="*/ 0 h 426"/>
                  <a:gd name="T64" fmla="*/ 2 w 934"/>
                  <a:gd name="T65" fmla="*/ 0 h 426"/>
                  <a:gd name="T66" fmla="*/ 2 w 934"/>
                  <a:gd name="T67" fmla="*/ 0 h 426"/>
                  <a:gd name="T68" fmla="*/ 2 w 934"/>
                  <a:gd name="T69" fmla="*/ 0 h 426"/>
                  <a:gd name="T70" fmla="*/ 2 w 934"/>
                  <a:gd name="T71" fmla="*/ 0 h 426"/>
                  <a:gd name="T72" fmla="*/ 2 w 934"/>
                  <a:gd name="T73" fmla="*/ 1 h 426"/>
                  <a:gd name="T74" fmla="*/ 2 w 934"/>
                  <a:gd name="T75" fmla="*/ 1 h 426"/>
                  <a:gd name="T76" fmla="*/ 2 w 934"/>
                  <a:gd name="T77" fmla="*/ 1 h 426"/>
                  <a:gd name="T78" fmla="*/ 2 w 934"/>
                  <a:gd name="T79" fmla="*/ 1 h 426"/>
                  <a:gd name="T80" fmla="*/ 2 w 934"/>
                  <a:gd name="T81" fmla="*/ 1 h 426"/>
                  <a:gd name="T82" fmla="*/ 2 w 934"/>
                  <a:gd name="T83" fmla="*/ 1 h 426"/>
                  <a:gd name="T84" fmla="*/ 2 w 934"/>
                  <a:gd name="T85" fmla="*/ 1 h 42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934"/>
                  <a:gd name="T130" fmla="*/ 0 h 426"/>
                  <a:gd name="T131" fmla="*/ 934 w 934"/>
                  <a:gd name="T132" fmla="*/ 426 h 42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934" h="426">
                    <a:moveTo>
                      <a:pt x="780" y="342"/>
                    </a:moveTo>
                    <a:lnTo>
                      <a:pt x="732" y="300"/>
                    </a:lnTo>
                    <a:lnTo>
                      <a:pt x="690" y="266"/>
                    </a:lnTo>
                    <a:lnTo>
                      <a:pt x="670" y="251"/>
                    </a:lnTo>
                    <a:lnTo>
                      <a:pt x="651" y="239"/>
                    </a:lnTo>
                    <a:lnTo>
                      <a:pt x="632" y="228"/>
                    </a:lnTo>
                    <a:lnTo>
                      <a:pt x="615" y="218"/>
                    </a:lnTo>
                    <a:lnTo>
                      <a:pt x="598" y="210"/>
                    </a:lnTo>
                    <a:lnTo>
                      <a:pt x="582" y="203"/>
                    </a:lnTo>
                    <a:lnTo>
                      <a:pt x="565" y="198"/>
                    </a:lnTo>
                    <a:lnTo>
                      <a:pt x="549" y="192"/>
                    </a:lnTo>
                    <a:lnTo>
                      <a:pt x="533" y="189"/>
                    </a:lnTo>
                    <a:lnTo>
                      <a:pt x="516" y="187"/>
                    </a:lnTo>
                    <a:lnTo>
                      <a:pt x="500" y="186"/>
                    </a:lnTo>
                    <a:lnTo>
                      <a:pt x="482" y="185"/>
                    </a:lnTo>
                    <a:lnTo>
                      <a:pt x="462" y="186"/>
                    </a:lnTo>
                    <a:lnTo>
                      <a:pt x="443" y="189"/>
                    </a:lnTo>
                    <a:lnTo>
                      <a:pt x="422" y="194"/>
                    </a:lnTo>
                    <a:lnTo>
                      <a:pt x="401" y="201"/>
                    </a:lnTo>
                    <a:lnTo>
                      <a:pt x="379" y="209"/>
                    </a:lnTo>
                    <a:lnTo>
                      <a:pt x="359" y="219"/>
                    </a:lnTo>
                    <a:lnTo>
                      <a:pt x="337" y="231"/>
                    </a:lnTo>
                    <a:lnTo>
                      <a:pt x="316" y="243"/>
                    </a:lnTo>
                    <a:lnTo>
                      <a:pt x="294" y="258"/>
                    </a:lnTo>
                    <a:lnTo>
                      <a:pt x="275" y="272"/>
                    </a:lnTo>
                    <a:lnTo>
                      <a:pt x="255" y="289"/>
                    </a:lnTo>
                    <a:lnTo>
                      <a:pt x="235" y="306"/>
                    </a:lnTo>
                    <a:lnTo>
                      <a:pt x="217" y="325"/>
                    </a:lnTo>
                    <a:lnTo>
                      <a:pt x="200" y="344"/>
                    </a:lnTo>
                    <a:lnTo>
                      <a:pt x="184" y="363"/>
                    </a:lnTo>
                    <a:lnTo>
                      <a:pt x="170" y="384"/>
                    </a:lnTo>
                    <a:lnTo>
                      <a:pt x="163" y="392"/>
                    </a:lnTo>
                    <a:lnTo>
                      <a:pt x="157" y="399"/>
                    </a:lnTo>
                    <a:lnTo>
                      <a:pt x="151" y="405"/>
                    </a:lnTo>
                    <a:lnTo>
                      <a:pt x="144" y="410"/>
                    </a:lnTo>
                    <a:lnTo>
                      <a:pt x="135" y="415"/>
                    </a:lnTo>
                    <a:lnTo>
                      <a:pt x="127" y="419"/>
                    </a:lnTo>
                    <a:lnTo>
                      <a:pt x="119" y="421"/>
                    </a:lnTo>
                    <a:lnTo>
                      <a:pt x="111" y="424"/>
                    </a:lnTo>
                    <a:lnTo>
                      <a:pt x="101" y="426"/>
                    </a:lnTo>
                    <a:lnTo>
                      <a:pt x="93" y="426"/>
                    </a:lnTo>
                    <a:lnTo>
                      <a:pt x="84" y="426"/>
                    </a:lnTo>
                    <a:lnTo>
                      <a:pt x="75" y="425"/>
                    </a:lnTo>
                    <a:lnTo>
                      <a:pt x="66" y="423"/>
                    </a:lnTo>
                    <a:lnTo>
                      <a:pt x="58" y="419"/>
                    </a:lnTo>
                    <a:lnTo>
                      <a:pt x="48" y="415"/>
                    </a:lnTo>
                    <a:lnTo>
                      <a:pt x="41" y="410"/>
                    </a:lnTo>
                    <a:lnTo>
                      <a:pt x="33" y="405"/>
                    </a:lnTo>
                    <a:lnTo>
                      <a:pt x="27" y="399"/>
                    </a:lnTo>
                    <a:lnTo>
                      <a:pt x="20" y="391"/>
                    </a:lnTo>
                    <a:lnTo>
                      <a:pt x="14" y="384"/>
                    </a:lnTo>
                    <a:lnTo>
                      <a:pt x="10" y="377"/>
                    </a:lnTo>
                    <a:lnTo>
                      <a:pt x="6" y="369"/>
                    </a:lnTo>
                    <a:lnTo>
                      <a:pt x="3" y="360"/>
                    </a:lnTo>
                    <a:lnTo>
                      <a:pt x="1" y="351"/>
                    </a:lnTo>
                    <a:lnTo>
                      <a:pt x="0" y="343"/>
                    </a:lnTo>
                    <a:lnTo>
                      <a:pt x="0" y="333"/>
                    </a:lnTo>
                    <a:lnTo>
                      <a:pt x="0" y="325"/>
                    </a:lnTo>
                    <a:lnTo>
                      <a:pt x="1" y="316"/>
                    </a:lnTo>
                    <a:lnTo>
                      <a:pt x="3" y="307"/>
                    </a:lnTo>
                    <a:lnTo>
                      <a:pt x="6" y="298"/>
                    </a:lnTo>
                    <a:lnTo>
                      <a:pt x="10" y="290"/>
                    </a:lnTo>
                    <a:lnTo>
                      <a:pt x="15" y="282"/>
                    </a:lnTo>
                    <a:lnTo>
                      <a:pt x="36" y="251"/>
                    </a:lnTo>
                    <a:lnTo>
                      <a:pt x="60" y="222"/>
                    </a:lnTo>
                    <a:lnTo>
                      <a:pt x="85" y="194"/>
                    </a:lnTo>
                    <a:lnTo>
                      <a:pt x="111" y="167"/>
                    </a:lnTo>
                    <a:lnTo>
                      <a:pt x="139" y="143"/>
                    </a:lnTo>
                    <a:lnTo>
                      <a:pt x="168" y="120"/>
                    </a:lnTo>
                    <a:lnTo>
                      <a:pt x="197" y="98"/>
                    </a:lnTo>
                    <a:lnTo>
                      <a:pt x="228" y="78"/>
                    </a:lnTo>
                    <a:lnTo>
                      <a:pt x="259" y="61"/>
                    </a:lnTo>
                    <a:lnTo>
                      <a:pt x="290" y="45"/>
                    </a:lnTo>
                    <a:lnTo>
                      <a:pt x="322" y="32"/>
                    </a:lnTo>
                    <a:lnTo>
                      <a:pt x="354" y="20"/>
                    </a:lnTo>
                    <a:lnTo>
                      <a:pt x="387" y="12"/>
                    </a:lnTo>
                    <a:lnTo>
                      <a:pt x="419" y="5"/>
                    </a:lnTo>
                    <a:lnTo>
                      <a:pt x="434" y="3"/>
                    </a:lnTo>
                    <a:lnTo>
                      <a:pt x="450" y="2"/>
                    </a:lnTo>
                    <a:lnTo>
                      <a:pt x="465" y="1"/>
                    </a:lnTo>
                    <a:lnTo>
                      <a:pt x="481" y="0"/>
                    </a:lnTo>
                    <a:lnTo>
                      <a:pt x="511" y="1"/>
                    </a:lnTo>
                    <a:lnTo>
                      <a:pt x="540" y="3"/>
                    </a:lnTo>
                    <a:lnTo>
                      <a:pt x="568" y="7"/>
                    </a:lnTo>
                    <a:lnTo>
                      <a:pt x="595" y="12"/>
                    </a:lnTo>
                    <a:lnTo>
                      <a:pt x="621" y="19"/>
                    </a:lnTo>
                    <a:lnTo>
                      <a:pt x="647" y="29"/>
                    </a:lnTo>
                    <a:lnTo>
                      <a:pt x="672" y="39"/>
                    </a:lnTo>
                    <a:lnTo>
                      <a:pt x="697" y="50"/>
                    </a:lnTo>
                    <a:lnTo>
                      <a:pt x="722" y="64"/>
                    </a:lnTo>
                    <a:lnTo>
                      <a:pt x="747" y="79"/>
                    </a:lnTo>
                    <a:lnTo>
                      <a:pt x="771" y="96"/>
                    </a:lnTo>
                    <a:lnTo>
                      <a:pt x="796" y="114"/>
                    </a:lnTo>
                    <a:lnTo>
                      <a:pt x="822" y="133"/>
                    </a:lnTo>
                    <a:lnTo>
                      <a:pt x="848" y="155"/>
                    </a:lnTo>
                    <a:lnTo>
                      <a:pt x="875" y="178"/>
                    </a:lnTo>
                    <a:lnTo>
                      <a:pt x="903" y="203"/>
                    </a:lnTo>
                    <a:lnTo>
                      <a:pt x="910" y="209"/>
                    </a:lnTo>
                    <a:lnTo>
                      <a:pt x="916" y="216"/>
                    </a:lnTo>
                    <a:lnTo>
                      <a:pt x="921" y="223"/>
                    </a:lnTo>
                    <a:lnTo>
                      <a:pt x="926" y="232"/>
                    </a:lnTo>
                    <a:lnTo>
                      <a:pt x="929" y="240"/>
                    </a:lnTo>
                    <a:lnTo>
                      <a:pt x="932" y="248"/>
                    </a:lnTo>
                    <a:lnTo>
                      <a:pt x="933" y="258"/>
                    </a:lnTo>
                    <a:lnTo>
                      <a:pt x="934" y="266"/>
                    </a:lnTo>
                    <a:lnTo>
                      <a:pt x="934" y="275"/>
                    </a:lnTo>
                    <a:lnTo>
                      <a:pt x="934" y="285"/>
                    </a:lnTo>
                    <a:lnTo>
                      <a:pt x="932" y="293"/>
                    </a:lnTo>
                    <a:lnTo>
                      <a:pt x="930" y="301"/>
                    </a:lnTo>
                    <a:lnTo>
                      <a:pt x="926" y="311"/>
                    </a:lnTo>
                    <a:lnTo>
                      <a:pt x="922" y="318"/>
                    </a:lnTo>
                    <a:lnTo>
                      <a:pt x="918" y="326"/>
                    </a:lnTo>
                    <a:lnTo>
                      <a:pt x="912" y="333"/>
                    </a:lnTo>
                    <a:lnTo>
                      <a:pt x="904" y="341"/>
                    </a:lnTo>
                    <a:lnTo>
                      <a:pt x="898" y="346"/>
                    </a:lnTo>
                    <a:lnTo>
                      <a:pt x="890" y="351"/>
                    </a:lnTo>
                    <a:lnTo>
                      <a:pt x="881" y="356"/>
                    </a:lnTo>
                    <a:lnTo>
                      <a:pt x="873" y="359"/>
                    </a:lnTo>
                    <a:lnTo>
                      <a:pt x="865" y="361"/>
                    </a:lnTo>
                    <a:lnTo>
                      <a:pt x="857" y="363"/>
                    </a:lnTo>
                    <a:lnTo>
                      <a:pt x="847" y="364"/>
                    </a:lnTo>
                    <a:lnTo>
                      <a:pt x="839" y="364"/>
                    </a:lnTo>
                    <a:lnTo>
                      <a:pt x="830" y="364"/>
                    </a:lnTo>
                    <a:lnTo>
                      <a:pt x="820" y="362"/>
                    </a:lnTo>
                    <a:lnTo>
                      <a:pt x="812" y="360"/>
                    </a:lnTo>
                    <a:lnTo>
                      <a:pt x="804" y="356"/>
                    </a:lnTo>
                    <a:lnTo>
                      <a:pt x="795" y="352"/>
                    </a:lnTo>
                    <a:lnTo>
                      <a:pt x="788" y="347"/>
                    </a:lnTo>
                    <a:lnTo>
                      <a:pt x="780" y="342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64" name="Freeform 245"/>
              <p:cNvSpPr>
                <a:spLocks/>
              </p:cNvSpPr>
              <p:nvPr/>
            </p:nvSpPr>
            <p:spPr bwMode="auto">
              <a:xfrm>
                <a:off x="1377" y="1578"/>
                <a:ext cx="116" cy="233"/>
              </a:xfrm>
              <a:custGeom>
                <a:avLst/>
                <a:gdLst>
                  <a:gd name="T0" fmla="*/ 0 w 187"/>
                  <a:gd name="T1" fmla="*/ 1 h 590"/>
                  <a:gd name="T2" fmla="*/ 0 w 187"/>
                  <a:gd name="T3" fmla="*/ 1 h 590"/>
                  <a:gd name="T4" fmla="*/ 0 w 187"/>
                  <a:gd name="T5" fmla="*/ 1 h 590"/>
                  <a:gd name="T6" fmla="*/ 0 w 187"/>
                  <a:gd name="T7" fmla="*/ 1 h 590"/>
                  <a:gd name="T8" fmla="*/ 0 w 187"/>
                  <a:gd name="T9" fmla="*/ 1 h 590"/>
                  <a:gd name="T10" fmla="*/ 0 w 187"/>
                  <a:gd name="T11" fmla="*/ 1 h 590"/>
                  <a:gd name="T12" fmla="*/ 0 w 187"/>
                  <a:gd name="T13" fmla="*/ 1 h 590"/>
                  <a:gd name="T14" fmla="*/ 0 w 187"/>
                  <a:gd name="T15" fmla="*/ 1 h 590"/>
                  <a:gd name="T16" fmla="*/ 0 w 187"/>
                  <a:gd name="T17" fmla="*/ 1 h 590"/>
                  <a:gd name="T18" fmla="*/ 0 w 187"/>
                  <a:gd name="T19" fmla="*/ 1 h 590"/>
                  <a:gd name="T20" fmla="*/ 0 w 187"/>
                  <a:gd name="T21" fmla="*/ 1 h 590"/>
                  <a:gd name="T22" fmla="*/ 0 w 187"/>
                  <a:gd name="T23" fmla="*/ 1 h 590"/>
                  <a:gd name="T24" fmla="*/ 0 w 187"/>
                  <a:gd name="T25" fmla="*/ 1 h 590"/>
                  <a:gd name="T26" fmla="*/ 0 w 187"/>
                  <a:gd name="T27" fmla="*/ 1 h 590"/>
                  <a:gd name="T28" fmla="*/ 0 w 187"/>
                  <a:gd name="T29" fmla="*/ 1 h 590"/>
                  <a:gd name="T30" fmla="*/ 0 w 187"/>
                  <a:gd name="T31" fmla="*/ 1 h 590"/>
                  <a:gd name="T32" fmla="*/ 0 w 187"/>
                  <a:gd name="T33" fmla="*/ 1 h 590"/>
                  <a:gd name="T34" fmla="*/ 0 w 187"/>
                  <a:gd name="T35" fmla="*/ 0 h 590"/>
                  <a:gd name="T36" fmla="*/ 0 w 187"/>
                  <a:gd name="T37" fmla="*/ 0 h 590"/>
                  <a:gd name="T38" fmla="*/ 0 w 187"/>
                  <a:gd name="T39" fmla="*/ 0 h 590"/>
                  <a:gd name="T40" fmla="*/ 0 w 187"/>
                  <a:gd name="T41" fmla="*/ 0 h 590"/>
                  <a:gd name="T42" fmla="*/ 0 w 187"/>
                  <a:gd name="T43" fmla="*/ 0 h 590"/>
                  <a:gd name="T44" fmla="*/ 0 w 187"/>
                  <a:gd name="T45" fmla="*/ 0 h 590"/>
                  <a:gd name="T46" fmla="*/ 0 w 187"/>
                  <a:gd name="T47" fmla="*/ 0 h 590"/>
                  <a:gd name="T48" fmla="*/ 0 w 187"/>
                  <a:gd name="T49" fmla="*/ 0 h 590"/>
                  <a:gd name="T50" fmla="*/ 0 w 187"/>
                  <a:gd name="T51" fmla="*/ 0 h 590"/>
                  <a:gd name="T52" fmla="*/ 0 w 187"/>
                  <a:gd name="T53" fmla="*/ 0 h 590"/>
                  <a:gd name="T54" fmla="*/ 0 w 187"/>
                  <a:gd name="T55" fmla="*/ 0 h 590"/>
                  <a:gd name="T56" fmla="*/ 0 w 187"/>
                  <a:gd name="T57" fmla="*/ 0 h 590"/>
                  <a:gd name="T58" fmla="*/ 0 w 187"/>
                  <a:gd name="T59" fmla="*/ 0 h 590"/>
                  <a:gd name="T60" fmla="*/ 0 w 187"/>
                  <a:gd name="T61" fmla="*/ 0 h 590"/>
                  <a:gd name="T62" fmla="*/ 0 w 187"/>
                  <a:gd name="T63" fmla="*/ 0 h 590"/>
                  <a:gd name="T64" fmla="*/ 0 w 187"/>
                  <a:gd name="T65" fmla="*/ 0 h 59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87"/>
                  <a:gd name="T100" fmla="*/ 0 h 590"/>
                  <a:gd name="T101" fmla="*/ 187 w 187"/>
                  <a:gd name="T102" fmla="*/ 590 h 59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87" h="590">
                    <a:moveTo>
                      <a:pt x="186" y="93"/>
                    </a:moveTo>
                    <a:lnTo>
                      <a:pt x="187" y="498"/>
                    </a:lnTo>
                    <a:lnTo>
                      <a:pt x="187" y="507"/>
                    </a:lnTo>
                    <a:lnTo>
                      <a:pt x="185" y="517"/>
                    </a:lnTo>
                    <a:lnTo>
                      <a:pt x="183" y="525"/>
                    </a:lnTo>
                    <a:lnTo>
                      <a:pt x="179" y="534"/>
                    </a:lnTo>
                    <a:lnTo>
                      <a:pt x="175" y="542"/>
                    </a:lnTo>
                    <a:lnTo>
                      <a:pt x="171" y="550"/>
                    </a:lnTo>
                    <a:lnTo>
                      <a:pt x="166" y="557"/>
                    </a:lnTo>
                    <a:lnTo>
                      <a:pt x="160" y="563"/>
                    </a:lnTo>
                    <a:lnTo>
                      <a:pt x="154" y="570"/>
                    </a:lnTo>
                    <a:lnTo>
                      <a:pt x="146" y="575"/>
                    </a:lnTo>
                    <a:lnTo>
                      <a:pt x="138" y="580"/>
                    </a:lnTo>
                    <a:lnTo>
                      <a:pt x="130" y="583"/>
                    </a:lnTo>
                    <a:lnTo>
                      <a:pt x="121" y="586"/>
                    </a:lnTo>
                    <a:lnTo>
                      <a:pt x="113" y="589"/>
                    </a:lnTo>
                    <a:lnTo>
                      <a:pt x="104" y="590"/>
                    </a:lnTo>
                    <a:lnTo>
                      <a:pt x="94" y="590"/>
                    </a:lnTo>
                    <a:lnTo>
                      <a:pt x="84" y="590"/>
                    </a:lnTo>
                    <a:lnTo>
                      <a:pt x="76" y="589"/>
                    </a:lnTo>
                    <a:lnTo>
                      <a:pt x="66" y="586"/>
                    </a:lnTo>
                    <a:lnTo>
                      <a:pt x="58" y="583"/>
                    </a:lnTo>
                    <a:lnTo>
                      <a:pt x="50" y="580"/>
                    </a:lnTo>
                    <a:lnTo>
                      <a:pt x="41" y="575"/>
                    </a:lnTo>
                    <a:lnTo>
                      <a:pt x="35" y="570"/>
                    </a:lnTo>
                    <a:lnTo>
                      <a:pt x="28" y="563"/>
                    </a:lnTo>
                    <a:lnTo>
                      <a:pt x="22" y="557"/>
                    </a:lnTo>
                    <a:lnTo>
                      <a:pt x="17" y="550"/>
                    </a:lnTo>
                    <a:lnTo>
                      <a:pt x="12" y="543"/>
                    </a:lnTo>
                    <a:lnTo>
                      <a:pt x="8" y="534"/>
                    </a:lnTo>
                    <a:lnTo>
                      <a:pt x="5" y="526"/>
                    </a:lnTo>
                    <a:lnTo>
                      <a:pt x="3" y="517"/>
                    </a:lnTo>
                    <a:lnTo>
                      <a:pt x="1" y="507"/>
                    </a:lnTo>
                    <a:lnTo>
                      <a:pt x="1" y="498"/>
                    </a:lnTo>
                    <a:lnTo>
                      <a:pt x="0" y="94"/>
                    </a:lnTo>
                    <a:lnTo>
                      <a:pt x="1" y="84"/>
                    </a:lnTo>
                    <a:lnTo>
                      <a:pt x="2" y="75"/>
                    </a:lnTo>
                    <a:lnTo>
                      <a:pt x="4" y="66"/>
                    </a:lnTo>
                    <a:lnTo>
                      <a:pt x="7" y="57"/>
                    </a:lnTo>
                    <a:lnTo>
                      <a:pt x="11" y="49"/>
                    </a:lnTo>
                    <a:lnTo>
                      <a:pt x="16" y="42"/>
                    </a:lnTo>
                    <a:lnTo>
                      <a:pt x="22" y="35"/>
                    </a:lnTo>
                    <a:lnTo>
                      <a:pt x="27" y="27"/>
                    </a:lnTo>
                    <a:lnTo>
                      <a:pt x="34" y="22"/>
                    </a:lnTo>
                    <a:lnTo>
                      <a:pt x="41" y="16"/>
                    </a:lnTo>
                    <a:lnTo>
                      <a:pt x="49" y="12"/>
                    </a:lnTo>
                    <a:lnTo>
                      <a:pt x="57" y="8"/>
                    </a:lnTo>
                    <a:lnTo>
                      <a:pt x="65" y="5"/>
                    </a:lnTo>
                    <a:lnTo>
                      <a:pt x="75" y="2"/>
                    </a:lnTo>
                    <a:lnTo>
                      <a:pt x="84" y="0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2" y="2"/>
                    </a:lnTo>
                    <a:lnTo>
                      <a:pt x="120" y="5"/>
                    </a:lnTo>
                    <a:lnTo>
                      <a:pt x="130" y="8"/>
                    </a:lnTo>
                    <a:lnTo>
                      <a:pt x="137" y="12"/>
                    </a:lnTo>
                    <a:lnTo>
                      <a:pt x="145" y="16"/>
                    </a:lnTo>
                    <a:lnTo>
                      <a:pt x="152" y="21"/>
                    </a:lnTo>
                    <a:lnTo>
                      <a:pt x="159" y="27"/>
                    </a:lnTo>
                    <a:lnTo>
                      <a:pt x="165" y="35"/>
                    </a:lnTo>
                    <a:lnTo>
                      <a:pt x="170" y="41"/>
                    </a:lnTo>
                    <a:lnTo>
                      <a:pt x="175" y="49"/>
                    </a:lnTo>
                    <a:lnTo>
                      <a:pt x="178" y="57"/>
                    </a:lnTo>
                    <a:lnTo>
                      <a:pt x="182" y="66"/>
                    </a:lnTo>
                    <a:lnTo>
                      <a:pt x="185" y="74"/>
                    </a:lnTo>
                    <a:lnTo>
                      <a:pt x="186" y="83"/>
                    </a:lnTo>
                    <a:lnTo>
                      <a:pt x="186" y="93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65" name="Freeform 246"/>
              <p:cNvSpPr>
                <a:spLocks/>
              </p:cNvSpPr>
              <p:nvPr/>
            </p:nvSpPr>
            <p:spPr bwMode="auto">
              <a:xfrm>
                <a:off x="1233" y="1401"/>
                <a:ext cx="116" cy="233"/>
              </a:xfrm>
              <a:custGeom>
                <a:avLst/>
                <a:gdLst>
                  <a:gd name="T0" fmla="*/ 2 w 801"/>
                  <a:gd name="T1" fmla="*/ 0 h 687"/>
                  <a:gd name="T2" fmla="*/ 1 w 801"/>
                  <a:gd name="T3" fmla="*/ 0 h 687"/>
                  <a:gd name="T4" fmla="*/ 1 w 801"/>
                  <a:gd name="T5" fmla="*/ 0 h 687"/>
                  <a:gd name="T6" fmla="*/ 1 w 801"/>
                  <a:gd name="T7" fmla="*/ 0 h 687"/>
                  <a:gd name="T8" fmla="*/ 1 w 801"/>
                  <a:gd name="T9" fmla="*/ 0 h 687"/>
                  <a:gd name="T10" fmla="*/ 1 w 801"/>
                  <a:gd name="T11" fmla="*/ 0 h 687"/>
                  <a:gd name="T12" fmla="*/ 1 w 801"/>
                  <a:gd name="T13" fmla="*/ 0 h 687"/>
                  <a:gd name="T14" fmla="*/ 1 w 801"/>
                  <a:gd name="T15" fmla="*/ 0 h 687"/>
                  <a:gd name="T16" fmla="*/ 1 w 801"/>
                  <a:gd name="T17" fmla="*/ 0 h 687"/>
                  <a:gd name="T18" fmla="*/ 1 w 801"/>
                  <a:gd name="T19" fmla="*/ 0 h 687"/>
                  <a:gd name="T20" fmla="*/ 1 w 801"/>
                  <a:gd name="T21" fmla="*/ 1 h 687"/>
                  <a:gd name="T22" fmla="*/ 1 w 801"/>
                  <a:gd name="T23" fmla="*/ 1 h 687"/>
                  <a:gd name="T24" fmla="*/ 1 w 801"/>
                  <a:gd name="T25" fmla="*/ 1 h 687"/>
                  <a:gd name="T26" fmla="*/ 1 w 801"/>
                  <a:gd name="T27" fmla="*/ 1 h 687"/>
                  <a:gd name="T28" fmla="*/ 1 w 801"/>
                  <a:gd name="T29" fmla="*/ 1 h 687"/>
                  <a:gd name="T30" fmla="*/ 1 w 801"/>
                  <a:gd name="T31" fmla="*/ 1 h 687"/>
                  <a:gd name="T32" fmla="*/ 1 w 801"/>
                  <a:gd name="T33" fmla="*/ 1 h 687"/>
                  <a:gd name="T34" fmla="*/ 1 w 801"/>
                  <a:gd name="T35" fmla="*/ 1 h 687"/>
                  <a:gd name="T36" fmla="*/ 0 w 801"/>
                  <a:gd name="T37" fmla="*/ 1 h 687"/>
                  <a:gd name="T38" fmla="*/ 0 w 801"/>
                  <a:gd name="T39" fmla="*/ 1 h 687"/>
                  <a:gd name="T40" fmla="*/ 0 w 801"/>
                  <a:gd name="T41" fmla="*/ 1 h 687"/>
                  <a:gd name="T42" fmla="*/ 0 w 801"/>
                  <a:gd name="T43" fmla="*/ 1 h 687"/>
                  <a:gd name="T44" fmla="*/ 0 w 801"/>
                  <a:gd name="T45" fmla="*/ 1 h 687"/>
                  <a:gd name="T46" fmla="*/ 0 w 801"/>
                  <a:gd name="T47" fmla="*/ 1 h 687"/>
                  <a:gd name="T48" fmla="*/ 0 w 801"/>
                  <a:gd name="T49" fmla="*/ 1 h 687"/>
                  <a:gd name="T50" fmla="*/ 0 w 801"/>
                  <a:gd name="T51" fmla="*/ 1 h 687"/>
                  <a:gd name="T52" fmla="*/ 0 w 801"/>
                  <a:gd name="T53" fmla="*/ 1 h 687"/>
                  <a:gd name="T54" fmla="*/ 0 w 801"/>
                  <a:gd name="T55" fmla="*/ 1 h 687"/>
                  <a:gd name="T56" fmla="*/ 0 w 801"/>
                  <a:gd name="T57" fmla="*/ 1 h 687"/>
                  <a:gd name="T58" fmla="*/ 0 w 801"/>
                  <a:gd name="T59" fmla="*/ 1 h 687"/>
                  <a:gd name="T60" fmla="*/ 0 w 801"/>
                  <a:gd name="T61" fmla="*/ 1 h 687"/>
                  <a:gd name="T62" fmla="*/ 0 w 801"/>
                  <a:gd name="T63" fmla="*/ 1 h 687"/>
                  <a:gd name="T64" fmla="*/ 0 w 801"/>
                  <a:gd name="T65" fmla="*/ 1 h 687"/>
                  <a:gd name="T66" fmla="*/ 0 w 801"/>
                  <a:gd name="T67" fmla="*/ 1 h 687"/>
                  <a:gd name="T68" fmla="*/ 0 w 801"/>
                  <a:gd name="T69" fmla="*/ 1 h 687"/>
                  <a:gd name="T70" fmla="*/ 0 w 801"/>
                  <a:gd name="T71" fmla="*/ 1 h 687"/>
                  <a:gd name="T72" fmla="*/ 0 w 801"/>
                  <a:gd name="T73" fmla="*/ 1 h 687"/>
                  <a:gd name="T74" fmla="*/ 0 w 801"/>
                  <a:gd name="T75" fmla="*/ 1 h 687"/>
                  <a:gd name="T76" fmla="*/ 0 w 801"/>
                  <a:gd name="T77" fmla="*/ 1 h 687"/>
                  <a:gd name="T78" fmla="*/ 0 w 801"/>
                  <a:gd name="T79" fmla="*/ 1 h 687"/>
                  <a:gd name="T80" fmla="*/ 0 w 801"/>
                  <a:gd name="T81" fmla="*/ 1 h 687"/>
                  <a:gd name="T82" fmla="*/ 0 w 801"/>
                  <a:gd name="T83" fmla="*/ 1 h 687"/>
                  <a:gd name="T84" fmla="*/ 1 w 801"/>
                  <a:gd name="T85" fmla="*/ 1 h 687"/>
                  <a:gd name="T86" fmla="*/ 1 w 801"/>
                  <a:gd name="T87" fmla="*/ 1 h 687"/>
                  <a:gd name="T88" fmla="*/ 1 w 801"/>
                  <a:gd name="T89" fmla="*/ 1 h 687"/>
                  <a:gd name="T90" fmla="*/ 1 w 801"/>
                  <a:gd name="T91" fmla="*/ 1 h 687"/>
                  <a:gd name="T92" fmla="*/ 1 w 801"/>
                  <a:gd name="T93" fmla="*/ 1 h 687"/>
                  <a:gd name="T94" fmla="*/ 1 w 801"/>
                  <a:gd name="T95" fmla="*/ 1 h 687"/>
                  <a:gd name="T96" fmla="*/ 1 w 801"/>
                  <a:gd name="T97" fmla="*/ 1 h 687"/>
                  <a:gd name="T98" fmla="*/ 1 w 801"/>
                  <a:gd name="T99" fmla="*/ 1 h 687"/>
                  <a:gd name="T100" fmla="*/ 1 w 801"/>
                  <a:gd name="T101" fmla="*/ 1 h 687"/>
                  <a:gd name="T102" fmla="*/ 2 w 801"/>
                  <a:gd name="T103" fmla="*/ 0 h 687"/>
                  <a:gd name="T104" fmla="*/ 2 w 801"/>
                  <a:gd name="T105" fmla="*/ 0 h 687"/>
                  <a:gd name="T106" fmla="*/ 2 w 801"/>
                  <a:gd name="T107" fmla="*/ 0 h 687"/>
                  <a:gd name="T108" fmla="*/ 2 w 801"/>
                  <a:gd name="T109" fmla="*/ 0 h 687"/>
                  <a:gd name="T110" fmla="*/ 2 w 801"/>
                  <a:gd name="T111" fmla="*/ 0 h 687"/>
                  <a:gd name="T112" fmla="*/ 2 w 801"/>
                  <a:gd name="T113" fmla="*/ 0 h 687"/>
                  <a:gd name="T114" fmla="*/ 2 w 801"/>
                  <a:gd name="T115" fmla="*/ 0 h 687"/>
                  <a:gd name="T116" fmla="*/ 2 w 801"/>
                  <a:gd name="T117" fmla="*/ 0 h 687"/>
                  <a:gd name="T118" fmla="*/ 2 w 801"/>
                  <a:gd name="T119" fmla="*/ 0 h 687"/>
                  <a:gd name="T120" fmla="*/ 2 w 801"/>
                  <a:gd name="T121" fmla="*/ 0 h 68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1"/>
                  <a:gd name="T184" fmla="*/ 0 h 687"/>
                  <a:gd name="T185" fmla="*/ 801 w 801"/>
                  <a:gd name="T186" fmla="*/ 687 h 68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1" h="687">
                    <a:moveTo>
                      <a:pt x="738" y="2"/>
                    </a:moveTo>
                    <a:lnTo>
                      <a:pt x="729" y="1"/>
                    </a:lnTo>
                    <a:lnTo>
                      <a:pt x="720" y="0"/>
                    </a:lnTo>
                    <a:lnTo>
                      <a:pt x="712" y="0"/>
                    </a:lnTo>
                    <a:lnTo>
                      <a:pt x="704" y="1"/>
                    </a:lnTo>
                    <a:lnTo>
                      <a:pt x="696" y="2"/>
                    </a:lnTo>
                    <a:lnTo>
                      <a:pt x="687" y="4"/>
                    </a:lnTo>
                    <a:lnTo>
                      <a:pt x="680" y="7"/>
                    </a:lnTo>
                    <a:lnTo>
                      <a:pt x="673" y="12"/>
                    </a:lnTo>
                    <a:lnTo>
                      <a:pt x="665" y="16"/>
                    </a:lnTo>
                    <a:lnTo>
                      <a:pt x="659" y="21"/>
                    </a:lnTo>
                    <a:lnTo>
                      <a:pt x="653" y="27"/>
                    </a:lnTo>
                    <a:lnTo>
                      <a:pt x="648" y="33"/>
                    </a:lnTo>
                    <a:lnTo>
                      <a:pt x="643" y="41"/>
                    </a:lnTo>
                    <a:lnTo>
                      <a:pt x="638" y="48"/>
                    </a:lnTo>
                    <a:lnTo>
                      <a:pt x="635" y="55"/>
                    </a:lnTo>
                    <a:lnTo>
                      <a:pt x="633" y="63"/>
                    </a:lnTo>
                    <a:lnTo>
                      <a:pt x="620" y="107"/>
                    </a:lnTo>
                    <a:lnTo>
                      <a:pt x="606" y="146"/>
                    </a:lnTo>
                    <a:lnTo>
                      <a:pt x="591" y="185"/>
                    </a:lnTo>
                    <a:lnTo>
                      <a:pt x="574" y="219"/>
                    </a:lnTo>
                    <a:lnTo>
                      <a:pt x="557" y="251"/>
                    </a:lnTo>
                    <a:lnTo>
                      <a:pt x="538" y="281"/>
                    </a:lnTo>
                    <a:lnTo>
                      <a:pt x="518" y="309"/>
                    </a:lnTo>
                    <a:lnTo>
                      <a:pt x="498" y="334"/>
                    </a:lnTo>
                    <a:lnTo>
                      <a:pt x="477" y="358"/>
                    </a:lnTo>
                    <a:lnTo>
                      <a:pt x="456" y="379"/>
                    </a:lnTo>
                    <a:lnTo>
                      <a:pt x="433" y="397"/>
                    </a:lnTo>
                    <a:lnTo>
                      <a:pt x="411" y="415"/>
                    </a:lnTo>
                    <a:lnTo>
                      <a:pt x="388" y="430"/>
                    </a:lnTo>
                    <a:lnTo>
                      <a:pt x="367" y="444"/>
                    </a:lnTo>
                    <a:lnTo>
                      <a:pt x="344" y="456"/>
                    </a:lnTo>
                    <a:lnTo>
                      <a:pt x="322" y="468"/>
                    </a:lnTo>
                    <a:lnTo>
                      <a:pt x="300" y="477"/>
                    </a:lnTo>
                    <a:lnTo>
                      <a:pt x="278" y="485"/>
                    </a:lnTo>
                    <a:lnTo>
                      <a:pt x="258" y="492"/>
                    </a:lnTo>
                    <a:lnTo>
                      <a:pt x="238" y="498"/>
                    </a:lnTo>
                    <a:lnTo>
                      <a:pt x="218" y="503"/>
                    </a:lnTo>
                    <a:lnTo>
                      <a:pt x="200" y="506"/>
                    </a:lnTo>
                    <a:lnTo>
                      <a:pt x="182" y="509"/>
                    </a:lnTo>
                    <a:lnTo>
                      <a:pt x="166" y="512"/>
                    </a:lnTo>
                    <a:lnTo>
                      <a:pt x="137" y="514"/>
                    </a:lnTo>
                    <a:lnTo>
                      <a:pt x="115" y="515"/>
                    </a:lnTo>
                    <a:lnTo>
                      <a:pt x="100" y="515"/>
                    </a:lnTo>
                    <a:lnTo>
                      <a:pt x="92" y="515"/>
                    </a:lnTo>
                    <a:lnTo>
                      <a:pt x="93" y="515"/>
                    </a:lnTo>
                    <a:lnTo>
                      <a:pt x="83" y="515"/>
                    </a:lnTo>
                    <a:lnTo>
                      <a:pt x="75" y="515"/>
                    </a:lnTo>
                    <a:lnTo>
                      <a:pt x="67" y="518"/>
                    </a:lnTo>
                    <a:lnTo>
                      <a:pt x="59" y="520"/>
                    </a:lnTo>
                    <a:lnTo>
                      <a:pt x="51" y="523"/>
                    </a:lnTo>
                    <a:lnTo>
                      <a:pt x="44" y="527"/>
                    </a:lnTo>
                    <a:lnTo>
                      <a:pt x="37" y="531"/>
                    </a:lnTo>
                    <a:lnTo>
                      <a:pt x="31" y="536"/>
                    </a:lnTo>
                    <a:lnTo>
                      <a:pt x="24" y="541"/>
                    </a:lnTo>
                    <a:lnTo>
                      <a:pt x="19" y="548"/>
                    </a:lnTo>
                    <a:lnTo>
                      <a:pt x="14" y="555"/>
                    </a:lnTo>
                    <a:lnTo>
                      <a:pt x="10" y="562"/>
                    </a:lnTo>
                    <a:lnTo>
                      <a:pt x="7" y="569"/>
                    </a:lnTo>
                    <a:lnTo>
                      <a:pt x="4" y="578"/>
                    </a:lnTo>
                    <a:lnTo>
                      <a:pt x="1" y="586"/>
                    </a:lnTo>
                    <a:lnTo>
                      <a:pt x="0" y="594"/>
                    </a:lnTo>
                    <a:lnTo>
                      <a:pt x="0" y="604"/>
                    </a:lnTo>
                    <a:lnTo>
                      <a:pt x="0" y="612"/>
                    </a:lnTo>
                    <a:lnTo>
                      <a:pt x="3" y="620"/>
                    </a:lnTo>
                    <a:lnTo>
                      <a:pt x="5" y="628"/>
                    </a:lnTo>
                    <a:lnTo>
                      <a:pt x="8" y="636"/>
                    </a:lnTo>
                    <a:lnTo>
                      <a:pt x="12" y="643"/>
                    </a:lnTo>
                    <a:lnTo>
                      <a:pt x="16" y="650"/>
                    </a:lnTo>
                    <a:lnTo>
                      <a:pt x="21" y="656"/>
                    </a:lnTo>
                    <a:lnTo>
                      <a:pt x="26" y="663"/>
                    </a:lnTo>
                    <a:lnTo>
                      <a:pt x="33" y="668"/>
                    </a:lnTo>
                    <a:lnTo>
                      <a:pt x="40" y="673"/>
                    </a:lnTo>
                    <a:lnTo>
                      <a:pt x="47" y="677"/>
                    </a:lnTo>
                    <a:lnTo>
                      <a:pt x="54" y="680"/>
                    </a:lnTo>
                    <a:lnTo>
                      <a:pt x="63" y="683"/>
                    </a:lnTo>
                    <a:lnTo>
                      <a:pt x="71" y="685"/>
                    </a:lnTo>
                    <a:lnTo>
                      <a:pt x="79" y="687"/>
                    </a:lnTo>
                    <a:lnTo>
                      <a:pt x="87" y="687"/>
                    </a:lnTo>
                    <a:lnTo>
                      <a:pt x="105" y="687"/>
                    </a:lnTo>
                    <a:lnTo>
                      <a:pt x="134" y="685"/>
                    </a:lnTo>
                    <a:lnTo>
                      <a:pt x="172" y="682"/>
                    </a:lnTo>
                    <a:lnTo>
                      <a:pt x="193" y="679"/>
                    </a:lnTo>
                    <a:lnTo>
                      <a:pt x="216" y="676"/>
                    </a:lnTo>
                    <a:lnTo>
                      <a:pt x="241" y="671"/>
                    </a:lnTo>
                    <a:lnTo>
                      <a:pt x="267" y="666"/>
                    </a:lnTo>
                    <a:lnTo>
                      <a:pt x="294" y="659"/>
                    </a:lnTo>
                    <a:lnTo>
                      <a:pt x="322" y="649"/>
                    </a:lnTo>
                    <a:lnTo>
                      <a:pt x="351" y="639"/>
                    </a:lnTo>
                    <a:lnTo>
                      <a:pt x="380" y="627"/>
                    </a:lnTo>
                    <a:lnTo>
                      <a:pt x="410" y="614"/>
                    </a:lnTo>
                    <a:lnTo>
                      <a:pt x="440" y="598"/>
                    </a:lnTo>
                    <a:lnTo>
                      <a:pt x="471" y="581"/>
                    </a:lnTo>
                    <a:lnTo>
                      <a:pt x="502" y="561"/>
                    </a:lnTo>
                    <a:lnTo>
                      <a:pt x="532" y="538"/>
                    </a:lnTo>
                    <a:lnTo>
                      <a:pt x="561" y="514"/>
                    </a:lnTo>
                    <a:lnTo>
                      <a:pt x="591" y="486"/>
                    </a:lnTo>
                    <a:lnTo>
                      <a:pt x="619" y="457"/>
                    </a:lnTo>
                    <a:lnTo>
                      <a:pt x="646" y="424"/>
                    </a:lnTo>
                    <a:lnTo>
                      <a:pt x="673" y="389"/>
                    </a:lnTo>
                    <a:lnTo>
                      <a:pt x="698" y="351"/>
                    </a:lnTo>
                    <a:lnTo>
                      <a:pt x="721" y="309"/>
                    </a:lnTo>
                    <a:lnTo>
                      <a:pt x="743" y="264"/>
                    </a:lnTo>
                    <a:lnTo>
                      <a:pt x="764" y="215"/>
                    </a:lnTo>
                    <a:lnTo>
                      <a:pt x="783" y="163"/>
                    </a:lnTo>
                    <a:lnTo>
                      <a:pt x="799" y="107"/>
                    </a:lnTo>
                    <a:lnTo>
                      <a:pt x="800" y="99"/>
                    </a:lnTo>
                    <a:lnTo>
                      <a:pt x="801" y="90"/>
                    </a:lnTo>
                    <a:lnTo>
                      <a:pt x="801" y="82"/>
                    </a:lnTo>
                    <a:lnTo>
                      <a:pt x="800" y="74"/>
                    </a:lnTo>
                    <a:lnTo>
                      <a:pt x="799" y="66"/>
                    </a:lnTo>
                    <a:lnTo>
                      <a:pt x="797" y="57"/>
                    </a:lnTo>
                    <a:lnTo>
                      <a:pt x="794" y="50"/>
                    </a:lnTo>
                    <a:lnTo>
                      <a:pt x="790" y="43"/>
                    </a:lnTo>
                    <a:lnTo>
                      <a:pt x="786" y="35"/>
                    </a:lnTo>
                    <a:lnTo>
                      <a:pt x="781" y="29"/>
                    </a:lnTo>
                    <a:lnTo>
                      <a:pt x="774" y="23"/>
                    </a:lnTo>
                    <a:lnTo>
                      <a:pt x="768" y="18"/>
                    </a:lnTo>
                    <a:lnTo>
                      <a:pt x="761" y="13"/>
                    </a:lnTo>
                    <a:lnTo>
                      <a:pt x="754" y="9"/>
                    </a:lnTo>
                    <a:lnTo>
                      <a:pt x="746" y="5"/>
                    </a:lnTo>
                    <a:lnTo>
                      <a:pt x="738" y="2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66" name="Freeform 247"/>
              <p:cNvSpPr>
                <a:spLocks/>
              </p:cNvSpPr>
              <p:nvPr/>
            </p:nvSpPr>
            <p:spPr bwMode="auto">
              <a:xfrm>
                <a:off x="1417" y="1357"/>
                <a:ext cx="116" cy="233"/>
              </a:xfrm>
              <a:custGeom>
                <a:avLst/>
                <a:gdLst>
                  <a:gd name="T0" fmla="*/ 1 w 445"/>
                  <a:gd name="T1" fmla="*/ 0 h 931"/>
                  <a:gd name="T2" fmla="*/ 1 w 445"/>
                  <a:gd name="T3" fmla="*/ 0 h 931"/>
                  <a:gd name="T4" fmla="*/ 1 w 445"/>
                  <a:gd name="T5" fmla="*/ 0 h 931"/>
                  <a:gd name="T6" fmla="*/ 1 w 445"/>
                  <a:gd name="T7" fmla="*/ 0 h 931"/>
                  <a:gd name="T8" fmla="*/ 1 w 445"/>
                  <a:gd name="T9" fmla="*/ 0 h 931"/>
                  <a:gd name="T10" fmla="*/ 1 w 445"/>
                  <a:gd name="T11" fmla="*/ 0 h 931"/>
                  <a:gd name="T12" fmla="*/ 1 w 445"/>
                  <a:gd name="T13" fmla="*/ 0 h 931"/>
                  <a:gd name="T14" fmla="*/ 1 w 445"/>
                  <a:gd name="T15" fmla="*/ 0 h 931"/>
                  <a:gd name="T16" fmla="*/ 1 w 445"/>
                  <a:gd name="T17" fmla="*/ 0 h 931"/>
                  <a:gd name="T18" fmla="*/ 1 w 445"/>
                  <a:gd name="T19" fmla="*/ 0 h 931"/>
                  <a:gd name="T20" fmla="*/ 1 w 445"/>
                  <a:gd name="T21" fmla="*/ 0 h 931"/>
                  <a:gd name="T22" fmla="*/ 1 w 445"/>
                  <a:gd name="T23" fmla="*/ 0 h 931"/>
                  <a:gd name="T24" fmla="*/ 1 w 445"/>
                  <a:gd name="T25" fmla="*/ 0 h 931"/>
                  <a:gd name="T26" fmla="*/ 1 w 445"/>
                  <a:gd name="T27" fmla="*/ 0 h 931"/>
                  <a:gd name="T28" fmla="*/ 1 w 445"/>
                  <a:gd name="T29" fmla="*/ 0 h 931"/>
                  <a:gd name="T30" fmla="*/ 1 w 445"/>
                  <a:gd name="T31" fmla="*/ 0 h 931"/>
                  <a:gd name="T32" fmla="*/ 1 w 445"/>
                  <a:gd name="T33" fmla="*/ 0 h 931"/>
                  <a:gd name="T34" fmla="*/ 1 w 445"/>
                  <a:gd name="T35" fmla="*/ 1 h 931"/>
                  <a:gd name="T36" fmla="*/ 1 w 445"/>
                  <a:gd name="T37" fmla="*/ 1 h 931"/>
                  <a:gd name="T38" fmla="*/ 1 w 445"/>
                  <a:gd name="T39" fmla="*/ 1 h 931"/>
                  <a:gd name="T40" fmla="*/ 1 w 445"/>
                  <a:gd name="T41" fmla="*/ 1 h 931"/>
                  <a:gd name="T42" fmla="*/ 1 w 445"/>
                  <a:gd name="T43" fmla="*/ 1 h 931"/>
                  <a:gd name="T44" fmla="*/ 1 w 445"/>
                  <a:gd name="T45" fmla="*/ 1 h 931"/>
                  <a:gd name="T46" fmla="*/ 0 w 445"/>
                  <a:gd name="T47" fmla="*/ 1 h 931"/>
                  <a:gd name="T48" fmla="*/ 0 w 445"/>
                  <a:gd name="T49" fmla="*/ 1 h 931"/>
                  <a:gd name="T50" fmla="*/ 0 w 445"/>
                  <a:gd name="T51" fmla="*/ 1 h 931"/>
                  <a:gd name="T52" fmla="*/ 0 w 445"/>
                  <a:gd name="T53" fmla="*/ 1 h 931"/>
                  <a:gd name="T54" fmla="*/ 0 w 445"/>
                  <a:gd name="T55" fmla="*/ 1 h 931"/>
                  <a:gd name="T56" fmla="*/ 0 w 445"/>
                  <a:gd name="T57" fmla="*/ 2 h 931"/>
                  <a:gd name="T58" fmla="*/ 0 w 445"/>
                  <a:gd name="T59" fmla="*/ 2 h 931"/>
                  <a:gd name="T60" fmla="*/ 0 w 445"/>
                  <a:gd name="T61" fmla="*/ 2 h 931"/>
                  <a:gd name="T62" fmla="*/ 0 w 445"/>
                  <a:gd name="T63" fmla="*/ 2 h 931"/>
                  <a:gd name="T64" fmla="*/ 0 w 445"/>
                  <a:gd name="T65" fmla="*/ 2 h 931"/>
                  <a:gd name="T66" fmla="*/ 0 w 445"/>
                  <a:gd name="T67" fmla="*/ 2 h 931"/>
                  <a:gd name="T68" fmla="*/ 0 w 445"/>
                  <a:gd name="T69" fmla="*/ 2 h 931"/>
                  <a:gd name="T70" fmla="*/ 0 w 445"/>
                  <a:gd name="T71" fmla="*/ 2 h 931"/>
                  <a:gd name="T72" fmla="*/ 0 w 445"/>
                  <a:gd name="T73" fmla="*/ 2 h 931"/>
                  <a:gd name="T74" fmla="*/ 0 w 445"/>
                  <a:gd name="T75" fmla="*/ 2 h 931"/>
                  <a:gd name="T76" fmla="*/ 0 w 445"/>
                  <a:gd name="T77" fmla="*/ 2 h 931"/>
                  <a:gd name="T78" fmla="*/ 0 w 445"/>
                  <a:gd name="T79" fmla="*/ 2 h 931"/>
                  <a:gd name="T80" fmla="*/ 0 w 445"/>
                  <a:gd name="T81" fmla="*/ 2 h 931"/>
                  <a:gd name="T82" fmla="*/ 0 w 445"/>
                  <a:gd name="T83" fmla="*/ 2 h 931"/>
                  <a:gd name="T84" fmla="*/ 0 w 445"/>
                  <a:gd name="T85" fmla="*/ 2 h 931"/>
                  <a:gd name="T86" fmla="*/ 0 w 445"/>
                  <a:gd name="T87" fmla="*/ 2 h 931"/>
                  <a:gd name="T88" fmla="*/ 0 w 445"/>
                  <a:gd name="T89" fmla="*/ 2 h 931"/>
                  <a:gd name="T90" fmla="*/ 0 w 445"/>
                  <a:gd name="T91" fmla="*/ 2 h 931"/>
                  <a:gd name="T92" fmla="*/ 0 w 445"/>
                  <a:gd name="T93" fmla="*/ 2 h 931"/>
                  <a:gd name="T94" fmla="*/ 0 w 445"/>
                  <a:gd name="T95" fmla="*/ 2 h 931"/>
                  <a:gd name="T96" fmla="*/ 0 w 445"/>
                  <a:gd name="T97" fmla="*/ 2 h 931"/>
                  <a:gd name="T98" fmla="*/ 1 w 445"/>
                  <a:gd name="T99" fmla="*/ 2 h 931"/>
                  <a:gd name="T100" fmla="*/ 1 w 445"/>
                  <a:gd name="T101" fmla="*/ 2 h 931"/>
                  <a:gd name="T102" fmla="*/ 1 w 445"/>
                  <a:gd name="T103" fmla="*/ 2 h 931"/>
                  <a:gd name="T104" fmla="*/ 1 w 445"/>
                  <a:gd name="T105" fmla="*/ 1 h 931"/>
                  <a:gd name="T106" fmla="*/ 1 w 445"/>
                  <a:gd name="T107" fmla="*/ 1 h 931"/>
                  <a:gd name="T108" fmla="*/ 1 w 445"/>
                  <a:gd name="T109" fmla="*/ 1 h 931"/>
                  <a:gd name="T110" fmla="*/ 1 w 445"/>
                  <a:gd name="T111" fmla="*/ 1 h 931"/>
                  <a:gd name="T112" fmla="*/ 1 w 445"/>
                  <a:gd name="T113" fmla="*/ 1 h 931"/>
                  <a:gd name="T114" fmla="*/ 1 w 445"/>
                  <a:gd name="T115" fmla="*/ 1 h 931"/>
                  <a:gd name="T116" fmla="*/ 1 w 445"/>
                  <a:gd name="T117" fmla="*/ 1 h 931"/>
                  <a:gd name="T118" fmla="*/ 1 w 445"/>
                  <a:gd name="T119" fmla="*/ 0 h 931"/>
                  <a:gd name="T120" fmla="*/ 1 w 445"/>
                  <a:gd name="T121" fmla="*/ 0 h 9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45"/>
                  <a:gd name="T184" fmla="*/ 0 h 931"/>
                  <a:gd name="T185" fmla="*/ 445 w 445"/>
                  <a:gd name="T186" fmla="*/ 931 h 9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45" h="931">
                    <a:moveTo>
                      <a:pt x="395" y="59"/>
                    </a:moveTo>
                    <a:lnTo>
                      <a:pt x="391" y="51"/>
                    </a:lnTo>
                    <a:lnTo>
                      <a:pt x="388" y="43"/>
                    </a:lnTo>
                    <a:lnTo>
                      <a:pt x="382" y="36"/>
                    </a:lnTo>
                    <a:lnTo>
                      <a:pt x="377" y="30"/>
                    </a:lnTo>
                    <a:lnTo>
                      <a:pt x="372" y="24"/>
                    </a:lnTo>
                    <a:lnTo>
                      <a:pt x="366" y="18"/>
                    </a:lnTo>
                    <a:lnTo>
                      <a:pt x="359" y="13"/>
                    </a:lnTo>
                    <a:lnTo>
                      <a:pt x="351" y="9"/>
                    </a:lnTo>
                    <a:lnTo>
                      <a:pt x="344" y="6"/>
                    </a:lnTo>
                    <a:lnTo>
                      <a:pt x="336" y="3"/>
                    </a:lnTo>
                    <a:lnTo>
                      <a:pt x="329" y="2"/>
                    </a:lnTo>
                    <a:lnTo>
                      <a:pt x="320" y="1"/>
                    </a:lnTo>
                    <a:lnTo>
                      <a:pt x="312" y="0"/>
                    </a:lnTo>
                    <a:lnTo>
                      <a:pt x="303" y="1"/>
                    </a:lnTo>
                    <a:lnTo>
                      <a:pt x="294" y="2"/>
                    </a:lnTo>
                    <a:lnTo>
                      <a:pt x="286" y="4"/>
                    </a:lnTo>
                    <a:lnTo>
                      <a:pt x="278" y="8"/>
                    </a:lnTo>
                    <a:lnTo>
                      <a:pt x="270" y="11"/>
                    </a:lnTo>
                    <a:lnTo>
                      <a:pt x="263" y="16"/>
                    </a:lnTo>
                    <a:lnTo>
                      <a:pt x="257" y="22"/>
                    </a:lnTo>
                    <a:lnTo>
                      <a:pt x="251" y="27"/>
                    </a:lnTo>
                    <a:lnTo>
                      <a:pt x="246" y="33"/>
                    </a:lnTo>
                    <a:lnTo>
                      <a:pt x="240" y="40"/>
                    </a:lnTo>
                    <a:lnTo>
                      <a:pt x="236" y="47"/>
                    </a:lnTo>
                    <a:lnTo>
                      <a:pt x="233" y="55"/>
                    </a:lnTo>
                    <a:lnTo>
                      <a:pt x="230" y="63"/>
                    </a:lnTo>
                    <a:lnTo>
                      <a:pt x="229" y="70"/>
                    </a:lnTo>
                    <a:lnTo>
                      <a:pt x="228" y="79"/>
                    </a:lnTo>
                    <a:lnTo>
                      <a:pt x="227" y="87"/>
                    </a:lnTo>
                    <a:lnTo>
                      <a:pt x="228" y="96"/>
                    </a:lnTo>
                    <a:lnTo>
                      <a:pt x="229" y="105"/>
                    </a:lnTo>
                    <a:lnTo>
                      <a:pt x="231" y="113"/>
                    </a:lnTo>
                    <a:lnTo>
                      <a:pt x="244" y="155"/>
                    </a:lnTo>
                    <a:lnTo>
                      <a:pt x="255" y="197"/>
                    </a:lnTo>
                    <a:lnTo>
                      <a:pt x="262" y="236"/>
                    </a:lnTo>
                    <a:lnTo>
                      <a:pt x="268" y="275"/>
                    </a:lnTo>
                    <a:lnTo>
                      <a:pt x="271" y="311"/>
                    </a:lnTo>
                    <a:lnTo>
                      <a:pt x="273" y="346"/>
                    </a:lnTo>
                    <a:lnTo>
                      <a:pt x="271" y="379"/>
                    </a:lnTo>
                    <a:lnTo>
                      <a:pt x="269" y="410"/>
                    </a:lnTo>
                    <a:lnTo>
                      <a:pt x="264" y="441"/>
                    </a:lnTo>
                    <a:lnTo>
                      <a:pt x="259" y="469"/>
                    </a:lnTo>
                    <a:lnTo>
                      <a:pt x="252" y="497"/>
                    </a:lnTo>
                    <a:lnTo>
                      <a:pt x="243" y="523"/>
                    </a:lnTo>
                    <a:lnTo>
                      <a:pt x="234" y="547"/>
                    </a:lnTo>
                    <a:lnTo>
                      <a:pt x="224" y="571"/>
                    </a:lnTo>
                    <a:lnTo>
                      <a:pt x="212" y="593"/>
                    </a:lnTo>
                    <a:lnTo>
                      <a:pt x="201" y="613"/>
                    </a:lnTo>
                    <a:lnTo>
                      <a:pt x="188" y="632"/>
                    </a:lnTo>
                    <a:lnTo>
                      <a:pt x="176" y="650"/>
                    </a:lnTo>
                    <a:lnTo>
                      <a:pt x="164" y="666"/>
                    </a:lnTo>
                    <a:lnTo>
                      <a:pt x="151" y="681"/>
                    </a:lnTo>
                    <a:lnTo>
                      <a:pt x="138" y="694"/>
                    </a:lnTo>
                    <a:lnTo>
                      <a:pt x="125" y="708"/>
                    </a:lnTo>
                    <a:lnTo>
                      <a:pt x="114" y="719"/>
                    </a:lnTo>
                    <a:lnTo>
                      <a:pt x="102" y="729"/>
                    </a:lnTo>
                    <a:lnTo>
                      <a:pt x="81" y="746"/>
                    </a:lnTo>
                    <a:lnTo>
                      <a:pt x="64" y="758"/>
                    </a:lnTo>
                    <a:lnTo>
                      <a:pt x="52" y="766"/>
                    </a:lnTo>
                    <a:lnTo>
                      <a:pt x="45" y="769"/>
                    </a:lnTo>
                    <a:lnTo>
                      <a:pt x="46" y="769"/>
                    </a:lnTo>
                    <a:lnTo>
                      <a:pt x="38" y="773"/>
                    </a:lnTo>
                    <a:lnTo>
                      <a:pt x="32" y="778"/>
                    </a:lnTo>
                    <a:lnTo>
                      <a:pt x="26" y="785"/>
                    </a:lnTo>
                    <a:lnTo>
                      <a:pt x="19" y="791"/>
                    </a:lnTo>
                    <a:lnTo>
                      <a:pt x="14" y="797"/>
                    </a:lnTo>
                    <a:lnTo>
                      <a:pt x="10" y="804"/>
                    </a:lnTo>
                    <a:lnTo>
                      <a:pt x="7" y="812"/>
                    </a:lnTo>
                    <a:lnTo>
                      <a:pt x="4" y="820"/>
                    </a:lnTo>
                    <a:lnTo>
                      <a:pt x="2" y="827"/>
                    </a:lnTo>
                    <a:lnTo>
                      <a:pt x="1" y="835"/>
                    </a:lnTo>
                    <a:lnTo>
                      <a:pt x="0" y="844"/>
                    </a:lnTo>
                    <a:lnTo>
                      <a:pt x="1" y="852"/>
                    </a:lnTo>
                    <a:lnTo>
                      <a:pt x="2" y="860"/>
                    </a:lnTo>
                    <a:lnTo>
                      <a:pt x="4" y="869"/>
                    </a:lnTo>
                    <a:lnTo>
                      <a:pt x="6" y="877"/>
                    </a:lnTo>
                    <a:lnTo>
                      <a:pt x="10" y="885"/>
                    </a:lnTo>
                    <a:lnTo>
                      <a:pt x="14" y="892"/>
                    </a:lnTo>
                    <a:lnTo>
                      <a:pt x="19" y="900"/>
                    </a:lnTo>
                    <a:lnTo>
                      <a:pt x="26" y="906"/>
                    </a:lnTo>
                    <a:lnTo>
                      <a:pt x="32" y="911"/>
                    </a:lnTo>
                    <a:lnTo>
                      <a:pt x="38" y="916"/>
                    </a:lnTo>
                    <a:lnTo>
                      <a:pt x="45" y="920"/>
                    </a:lnTo>
                    <a:lnTo>
                      <a:pt x="53" y="925"/>
                    </a:lnTo>
                    <a:lnTo>
                      <a:pt x="61" y="927"/>
                    </a:lnTo>
                    <a:lnTo>
                      <a:pt x="68" y="929"/>
                    </a:lnTo>
                    <a:lnTo>
                      <a:pt x="76" y="930"/>
                    </a:lnTo>
                    <a:lnTo>
                      <a:pt x="85" y="931"/>
                    </a:lnTo>
                    <a:lnTo>
                      <a:pt x="93" y="931"/>
                    </a:lnTo>
                    <a:lnTo>
                      <a:pt x="101" y="930"/>
                    </a:lnTo>
                    <a:lnTo>
                      <a:pt x="110" y="928"/>
                    </a:lnTo>
                    <a:lnTo>
                      <a:pt x="118" y="925"/>
                    </a:lnTo>
                    <a:lnTo>
                      <a:pt x="126" y="920"/>
                    </a:lnTo>
                    <a:lnTo>
                      <a:pt x="132" y="917"/>
                    </a:lnTo>
                    <a:lnTo>
                      <a:pt x="147" y="908"/>
                    </a:lnTo>
                    <a:lnTo>
                      <a:pt x="170" y="892"/>
                    </a:lnTo>
                    <a:lnTo>
                      <a:pt x="198" y="871"/>
                    </a:lnTo>
                    <a:lnTo>
                      <a:pt x="213" y="857"/>
                    </a:lnTo>
                    <a:lnTo>
                      <a:pt x="231" y="842"/>
                    </a:lnTo>
                    <a:lnTo>
                      <a:pt x="248" y="825"/>
                    </a:lnTo>
                    <a:lnTo>
                      <a:pt x="265" y="806"/>
                    </a:lnTo>
                    <a:lnTo>
                      <a:pt x="284" y="787"/>
                    </a:lnTo>
                    <a:lnTo>
                      <a:pt x="302" y="765"/>
                    </a:lnTo>
                    <a:lnTo>
                      <a:pt x="319" y="741"/>
                    </a:lnTo>
                    <a:lnTo>
                      <a:pt x="337" y="716"/>
                    </a:lnTo>
                    <a:lnTo>
                      <a:pt x="353" y="689"/>
                    </a:lnTo>
                    <a:lnTo>
                      <a:pt x="370" y="660"/>
                    </a:lnTo>
                    <a:lnTo>
                      <a:pt x="385" y="630"/>
                    </a:lnTo>
                    <a:lnTo>
                      <a:pt x="398" y="597"/>
                    </a:lnTo>
                    <a:lnTo>
                      <a:pt x="410" y="563"/>
                    </a:lnTo>
                    <a:lnTo>
                      <a:pt x="422" y="527"/>
                    </a:lnTo>
                    <a:lnTo>
                      <a:pt x="430" y="489"/>
                    </a:lnTo>
                    <a:lnTo>
                      <a:pt x="437" y="449"/>
                    </a:lnTo>
                    <a:lnTo>
                      <a:pt x="442" y="407"/>
                    </a:lnTo>
                    <a:lnTo>
                      <a:pt x="445" y="364"/>
                    </a:lnTo>
                    <a:lnTo>
                      <a:pt x="444" y="318"/>
                    </a:lnTo>
                    <a:lnTo>
                      <a:pt x="441" y="270"/>
                    </a:lnTo>
                    <a:lnTo>
                      <a:pt x="434" y="221"/>
                    </a:lnTo>
                    <a:lnTo>
                      <a:pt x="424" y="169"/>
                    </a:lnTo>
                    <a:lnTo>
                      <a:pt x="412" y="115"/>
                    </a:lnTo>
                    <a:lnTo>
                      <a:pt x="395" y="59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67" name="Freeform 248"/>
              <p:cNvSpPr>
                <a:spLocks/>
              </p:cNvSpPr>
              <p:nvPr/>
            </p:nvSpPr>
            <p:spPr bwMode="auto">
              <a:xfrm>
                <a:off x="1141" y="1515"/>
                <a:ext cx="116" cy="233"/>
              </a:xfrm>
              <a:custGeom>
                <a:avLst/>
                <a:gdLst>
                  <a:gd name="T0" fmla="*/ 1 w 705"/>
                  <a:gd name="T1" fmla="*/ 0 h 298"/>
                  <a:gd name="T2" fmla="*/ 1 w 705"/>
                  <a:gd name="T3" fmla="*/ 0 h 298"/>
                  <a:gd name="T4" fmla="*/ 1 w 705"/>
                  <a:gd name="T5" fmla="*/ 0 h 298"/>
                  <a:gd name="T6" fmla="*/ 1 w 705"/>
                  <a:gd name="T7" fmla="*/ 0 h 298"/>
                  <a:gd name="T8" fmla="*/ 1 w 705"/>
                  <a:gd name="T9" fmla="*/ 0 h 298"/>
                  <a:gd name="T10" fmla="*/ 1 w 705"/>
                  <a:gd name="T11" fmla="*/ 0 h 298"/>
                  <a:gd name="T12" fmla="*/ 1 w 705"/>
                  <a:gd name="T13" fmla="*/ 0 h 298"/>
                  <a:gd name="T14" fmla="*/ 1 w 705"/>
                  <a:gd name="T15" fmla="*/ 0 h 298"/>
                  <a:gd name="T16" fmla="*/ 1 w 705"/>
                  <a:gd name="T17" fmla="*/ 0 h 298"/>
                  <a:gd name="T18" fmla="*/ 1 w 705"/>
                  <a:gd name="T19" fmla="*/ 0 h 298"/>
                  <a:gd name="T20" fmla="*/ 0 w 705"/>
                  <a:gd name="T21" fmla="*/ 0 h 298"/>
                  <a:gd name="T22" fmla="*/ 0 w 705"/>
                  <a:gd name="T23" fmla="*/ 0 h 298"/>
                  <a:gd name="T24" fmla="*/ 0 w 705"/>
                  <a:gd name="T25" fmla="*/ 0 h 298"/>
                  <a:gd name="T26" fmla="*/ 0 w 705"/>
                  <a:gd name="T27" fmla="*/ 0 h 298"/>
                  <a:gd name="T28" fmla="*/ 0 w 705"/>
                  <a:gd name="T29" fmla="*/ 0 h 298"/>
                  <a:gd name="T30" fmla="*/ 0 w 705"/>
                  <a:gd name="T31" fmla="*/ 0 h 298"/>
                  <a:gd name="T32" fmla="*/ 0 w 705"/>
                  <a:gd name="T33" fmla="*/ 0 h 298"/>
                  <a:gd name="T34" fmla="*/ 0 w 705"/>
                  <a:gd name="T35" fmla="*/ 0 h 298"/>
                  <a:gd name="T36" fmla="*/ 0 w 705"/>
                  <a:gd name="T37" fmla="*/ 0 h 298"/>
                  <a:gd name="T38" fmla="*/ 0 w 705"/>
                  <a:gd name="T39" fmla="*/ 0 h 298"/>
                  <a:gd name="T40" fmla="*/ 0 w 705"/>
                  <a:gd name="T41" fmla="*/ 0 h 298"/>
                  <a:gd name="T42" fmla="*/ 0 w 705"/>
                  <a:gd name="T43" fmla="*/ 0 h 298"/>
                  <a:gd name="T44" fmla="*/ 0 w 705"/>
                  <a:gd name="T45" fmla="*/ 0 h 298"/>
                  <a:gd name="T46" fmla="*/ 0 w 705"/>
                  <a:gd name="T47" fmla="*/ 0 h 298"/>
                  <a:gd name="T48" fmla="*/ 0 w 705"/>
                  <a:gd name="T49" fmla="*/ 0 h 298"/>
                  <a:gd name="T50" fmla="*/ 0 w 705"/>
                  <a:gd name="T51" fmla="*/ 0 h 298"/>
                  <a:gd name="T52" fmla="*/ 0 w 705"/>
                  <a:gd name="T53" fmla="*/ 0 h 298"/>
                  <a:gd name="T54" fmla="*/ 0 w 705"/>
                  <a:gd name="T55" fmla="*/ 0 h 298"/>
                  <a:gd name="T56" fmla="*/ 0 w 705"/>
                  <a:gd name="T57" fmla="*/ 0 h 298"/>
                  <a:gd name="T58" fmla="*/ 0 w 705"/>
                  <a:gd name="T59" fmla="*/ 0 h 298"/>
                  <a:gd name="T60" fmla="*/ 0 w 705"/>
                  <a:gd name="T61" fmla="*/ 0 h 298"/>
                  <a:gd name="T62" fmla="*/ 0 w 705"/>
                  <a:gd name="T63" fmla="*/ 0 h 298"/>
                  <a:gd name="T64" fmla="*/ 0 w 705"/>
                  <a:gd name="T65" fmla="*/ 0 h 298"/>
                  <a:gd name="T66" fmla="*/ 0 w 705"/>
                  <a:gd name="T67" fmla="*/ 0 h 298"/>
                  <a:gd name="T68" fmla="*/ 0 w 705"/>
                  <a:gd name="T69" fmla="*/ 0 h 298"/>
                  <a:gd name="T70" fmla="*/ 0 w 705"/>
                  <a:gd name="T71" fmla="*/ 0 h 298"/>
                  <a:gd name="T72" fmla="*/ 1 w 705"/>
                  <a:gd name="T73" fmla="*/ 0 h 298"/>
                  <a:gd name="T74" fmla="*/ 1 w 705"/>
                  <a:gd name="T75" fmla="*/ 1 h 298"/>
                  <a:gd name="T76" fmla="*/ 1 w 705"/>
                  <a:gd name="T77" fmla="*/ 1 h 298"/>
                  <a:gd name="T78" fmla="*/ 1 w 705"/>
                  <a:gd name="T79" fmla="*/ 1 h 298"/>
                  <a:gd name="T80" fmla="*/ 1 w 705"/>
                  <a:gd name="T81" fmla="*/ 0 h 298"/>
                  <a:gd name="T82" fmla="*/ 1 w 705"/>
                  <a:gd name="T83" fmla="*/ 0 h 298"/>
                  <a:gd name="T84" fmla="*/ 1 w 705"/>
                  <a:gd name="T85" fmla="*/ 0 h 298"/>
                  <a:gd name="T86" fmla="*/ 1 w 705"/>
                  <a:gd name="T87" fmla="*/ 0 h 298"/>
                  <a:gd name="T88" fmla="*/ 1 w 705"/>
                  <a:gd name="T89" fmla="*/ 0 h 298"/>
                  <a:gd name="T90" fmla="*/ 1 w 705"/>
                  <a:gd name="T91" fmla="*/ 0 h 298"/>
                  <a:gd name="T92" fmla="*/ 1 w 705"/>
                  <a:gd name="T93" fmla="*/ 0 h 298"/>
                  <a:gd name="T94" fmla="*/ 1 w 705"/>
                  <a:gd name="T95" fmla="*/ 0 h 298"/>
                  <a:gd name="T96" fmla="*/ 1 w 705"/>
                  <a:gd name="T97" fmla="*/ 0 h 298"/>
                  <a:gd name="T98" fmla="*/ 1 w 705"/>
                  <a:gd name="T99" fmla="*/ 0 h 298"/>
                  <a:gd name="T100" fmla="*/ 1 w 705"/>
                  <a:gd name="T101" fmla="*/ 0 h 298"/>
                  <a:gd name="T102" fmla="*/ 1 w 705"/>
                  <a:gd name="T103" fmla="*/ 0 h 298"/>
                  <a:gd name="T104" fmla="*/ 1 w 705"/>
                  <a:gd name="T105" fmla="*/ 0 h 298"/>
                  <a:gd name="T106" fmla="*/ 1 w 705"/>
                  <a:gd name="T107" fmla="*/ 0 h 298"/>
                  <a:gd name="T108" fmla="*/ 1 w 705"/>
                  <a:gd name="T109" fmla="*/ 0 h 298"/>
                  <a:gd name="T110" fmla="*/ 1 w 705"/>
                  <a:gd name="T111" fmla="*/ 0 h 298"/>
                  <a:gd name="T112" fmla="*/ 1 w 705"/>
                  <a:gd name="T113" fmla="*/ 0 h 298"/>
                  <a:gd name="T114" fmla="*/ 1 w 705"/>
                  <a:gd name="T115" fmla="*/ 0 h 298"/>
                  <a:gd name="T116" fmla="*/ 1 w 705"/>
                  <a:gd name="T117" fmla="*/ 0 h 298"/>
                  <a:gd name="T118" fmla="*/ 1 w 705"/>
                  <a:gd name="T119" fmla="*/ 0 h 298"/>
                  <a:gd name="T120" fmla="*/ 1 w 705"/>
                  <a:gd name="T121" fmla="*/ 0 h 298"/>
                  <a:gd name="T122" fmla="*/ 1 w 705"/>
                  <a:gd name="T123" fmla="*/ 0 h 29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05"/>
                  <a:gd name="T187" fmla="*/ 0 h 298"/>
                  <a:gd name="T188" fmla="*/ 705 w 705"/>
                  <a:gd name="T189" fmla="*/ 298 h 29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05" h="298">
                    <a:moveTo>
                      <a:pt x="566" y="19"/>
                    </a:moveTo>
                    <a:lnTo>
                      <a:pt x="543" y="37"/>
                    </a:lnTo>
                    <a:lnTo>
                      <a:pt x="521" y="52"/>
                    </a:lnTo>
                    <a:lnTo>
                      <a:pt x="499" y="66"/>
                    </a:lnTo>
                    <a:lnTo>
                      <a:pt x="477" y="78"/>
                    </a:lnTo>
                    <a:lnTo>
                      <a:pt x="456" y="88"/>
                    </a:lnTo>
                    <a:lnTo>
                      <a:pt x="437" y="98"/>
                    </a:lnTo>
                    <a:lnTo>
                      <a:pt x="417" y="106"/>
                    </a:lnTo>
                    <a:lnTo>
                      <a:pt x="398" y="112"/>
                    </a:lnTo>
                    <a:lnTo>
                      <a:pt x="380" y="117"/>
                    </a:lnTo>
                    <a:lnTo>
                      <a:pt x="362" y="122"/>
                    </a:lnTo>
                    <a:lnTo>
                      <a:pt x="344" y="125"/>
                    </a:lnTo>
                    <a:lnTo>
                      <a:pt x="328" y="127"/>
                    </a:lnTo>
                    <a:lnTo>
                      <a:pt x="312" y="128"/>
                    </a:lnTo>
                    <a:lnTo>
                      <a:pt x="297" y="128"/>
                    </a:lnTo>
                    <a:lnTo>
                      <a:pt x="282" y="127"/>
                    </a:lnTo>
                    <a:lnTo>
                      <a:pt x="269" y="126"/>
                    </a:lnTo>
                    <a:lnTo>
                      <a:pt x="255" y="124"/>
                    </a:lnTo>
                    <a:lnTo>
                      <a:pt x="243" y="122"/>
                    </a:lnTo>
                    <a:lnTo>
                      <a:pt x="230" y="119"/>
                    </a:lnTo>
                    <a:lnTo>
                      <a:pt x="219" y="115"/>
                    </a:lnTo>
                    <a:lnTo>
                      <a:pt x="199" y="107"/>
                    </a:lnTo>
                    <a:lnTo>
                      <a:pt x="181" y="100"/>
                    </a:lnTo>
                    <a:lnTo>
                      <a:pt x="168" y="92"/>
                    </a:lnTo>
                    <a:lnTo>
                      <a:pt x="156" y="84"/>
                    </a:lnTo>
                    <a:lnTo>
                      <a:pt x="148" y="78"/>
                    </a:lnTo>
                    <a:lnTo>
                      <a:pt x="144" y="74"/>
                    </a:lnTo>
                    <a:lnTo>
                      <a:pt x="144" y="75"/>
                    </a:lnTo>
                    <a:lnTo>
                      <a:pt x="138" y="69"/>
                    </a:lnTo>
                    <a:lnTo>
                      <a:pt x="131" y="65"/>
                    </a:lnTo>
                    <a:lnTo>
                      <a:pt x="123" y="60"/>
                    </a:lnTo>
                    <a:lnTo>
                      <a:pt x="115" y="57"/>
                    </a:lnTo>
                    <a:lnTo>
                      <a:pt x="108" y="54"/>
                    </a:lnTo>
                    <a:lnTo>
                      <a:pt x="99" y="53"/>
                    </a:lnTo>
                    <a:lnTo>
                      <a:pt x="91" y="52"/>
                    </a:lnTo>
                    <a:lnTo>
                      <a:pt x="83" y="52"/>
                    </a:lnTo>
                    <a:lnTo>
                      <a:pt x="75" y="53"/>
                    </a:lnTo>
                    <a:lnTo>
                      <a:pt x="66" y="54"/>
                    </a:lnTo>
                    <a:lnTo>
                      <a:pt x="58" y="56"/>
                    </a:lnTo>
                    <a:lnTo>
                      <a:pt x="51" y="59"/>
                    </a:lnTo>
                    <a:lnTo>
                      <a:pt x="43" y="64"/>
                    </a:lnTo>
                    <a:lnTo>
                      <a:pt x="36" y="68"/>
                    </a:lnTo>
                    <a:lnTo>
                      <a:pt x="29" y="73"/>
                    </a:lnTo>
                    <a:lnTo>
                      <a:pt x="23" y="79"/>
                    </a:lnTo>
                    <a:lnTo>
                      <a:pt x="17" y="86"/>
                    </a:lnTo>
                    <a:lnTo>
                      <a:pt x="12" y="94"/>
                    </a:lnTo>
                    <a:lnTo>
                      <a:pt x="8" y="101"/>
                    </a:lnTo>
                    <a:lnTo>
                      <a:pt x="5" y="108"/>
                    </a:lnTo>
                    <a:lnTo>
                      <a:pt x="3" y="116"/>
                    </a:lnTo>
                    <a:lnTo>
                      <a:pt x="1" y="125"/>
                    </a:lnTo>
                    <a:lnTo>
                      <a:pt x="0" y="133"/>
                    </a:lnTo>
                    <a:lnTo>
                      <a:pt x="0" y="141"/>
                    </a:lnTo>
                    <a:lnTo>
                      <a:pt x="1" y="150"/>
                    </a:lnTo>
                    <a:lnTo>
                      <a:pt x="3" y="157"/>
                    </a:lnTo>
                    <a:lnTo>
                      <a:pt x="5" y="165"/>
                    </a:lnTo>
                    <a:lnTo>
                      <a:pt x="8" y="173"/>
                    </a:lnTo>
                    <a:lnTo>
                      <a:pt x="11" y="181"/>
                    </a:lnTo>
                    <a:lnTo>
                      <a:pt x="16" y="188"/>
                    </a:lnTo>
                    <a:lnTo>
                      <a:pt x="22" y="194"/>
                    </a:lnTo>
                    <a:lnTo>
                      <a:pt x="28" y="200"/>
                    </a:lnTo>
                    <a:lnTo>
                      <a:pt x="37" y="209"/>
                    </a:lnTo>
                    <a:lnTo>
                      <a:pt x="46" y="217"/>
                    </a:lnTo>
                    <a:lnTo>
                      <a:pt x="58" y="225"/>
                    </a:lnTo>
                    <a:lnTo>
                      <a:pt x="70" y="233"/>
                    </a:lnTo>
                    <a:lnTo>
                      <a:pt x="83" y="241"/>
                    </a:lnTo>
                    <a:lnTo>
                      <a:pt x="96" y="248"/>
                    </a:lnTo>
                    <a:lnTo>
                      <a:pt x="111" y="255"/>
                    </a:lnTo>
                    <a:lnTo>
                      <a:pt x="126" y="263"/>
                    </a:lnTo>
                    <a:lnTo>
                      <a:pt x="142" y="269"/>
                    </a:lnTo>
                    <a:lnTo>
                      <a:pt x="159" y="275"/>
                    </a:lnTo>
                    <a:lnTo>
                      <a:pt x="176" y="280"/>
                    </a:lnTo>
                    <a:lnTo>
                      <a:pt x="195" y="285"/>
                    </a:lnTo>
                    <a:lnTo>
                      <a:pt x="214" y="290"/>
                    </a:lnTo>
                    <a:lnTo>
                      <a:pt x="233" y="293"/>
                    </a:lnTo>
                    <a:lnTo>
                      <a:pt x="253" y="296"/>
                    </a:lnTo>
                    <a:lnTo>
                      <a:pt x="274" y="298"/>
                    </a:lnTo>
                    <a:lnTo>
                      <a:pt x="295" y="298"/>
                    </a:lnTo>
                    <a:lnTo>
                      <a:pt x="317" y="298"/>
                    </a:lnTo>
                    <a:lnTo>
                      <a:pt x="339" y="297"/>
                    </a:lnTo>
                    <a:lnTo>
                      <a:pt x="363" y="294"/>
                    </a:lnTo>
                    <a:lnTo>
                      <a:pt x="386" y="291"/>
                    </a:lnTo>
                    <a:lnTo>
                      <a:pt x="411" y="285"/>
                    </a:lnTo>
                    <a:lnTo>
                      <a:pt x="435" y="279"/>
                    </a:lnTo>
                    <a:lnTo>
                      <a:pt x="459" y="272"/>
                    </a:lnTo>
                    <a:lnTo>
                      <a:pt x="485" y="263"/>
                    </a:lnTo>
                    <a:lnTo>
                      <a:pt x="511" y="252"/>
                    </a:lnTo>
                    <a:lnTo>
                      <a:pt x="537" y="240"/>
                    </a:lnTo>
                    <a:lnTo>
                      <a:pt x="563" y="226"/>
                    </a:lnTo>
                    <a:lnTo>
                      <a:pt x="590" y="211"/>
                    </a:lnTo>
                    <a:lnTo>
                      <a:pt x="617" y="193"/>
                    </a:lnTo>
                    <a:lnTo>
                      <a:pt x="645" y="175"/>
                    </a:lnTo>
                    <a:lnTo>
                      <a:pt x="673" y="153"/>
                    </a:lnTo>
                    <a:lnTo>
                      <a:pt x="679" y="148"/>
                    </a:lnTo>
                    <a:lnTo>
                      <a:pt x="686" y="141"/>
                    </a:lnTo>
                    <a:lnTo>
                      <a:pt x="691" y="134"/>
                    </a:lnTo>
                    <a:lnTo>
                      <a:pt x="695" y="127"/>
                    </a:lnTo>
                    <a:lnTo>
                      <a:pt x="698" y="120"/>
                    </a:lnTo>
                    <a:lnTo>
                      <a:pt x="701" y="112"/>
                    </a:lnTo>
                    <a:lnTo>
                      <a:pt x="703" y="104"/>
                    </a:lnTo>
                    <a:lnTo>
                      <a:pt x="704" y="96"/>
                    </a:lnTo>
                    <a:lnTo>
                      <a:pt x="705" y="87"/>
                    </a:lnTo>
                    <a:lnTo>
                      <a:pt x="705" y="79"/>
                    </a:lnTo>
                    <a:lnTo>
                      <a:pt x="704" y="71"/>
                    </a:lnTo>
                    <a:lnTo>
                      <a:pt x="702" y="64"/>
                    </a:lnTo>
                    <a:lnTo>
                      <a:pt x="699" y="55"/>
                    </a:lnTo>
                    <a:lnTo>
                      <a:pt x="696" y="47"/>
                    </a:lnTo>
                    <a:lnTo>
                      <a:pt x="692" y="40"/>
                    </a:lnTo>
                    <a:lnTo>
                      <a:pt x="687" y="32"/>
                    </a:lnTo>
                    <a:lnTo>
                      <a:pt x="680" y="26"/>
                    </a:lnTo>
                    <a:lnTo>
                      <a:pt x="674" y="20"/>
                    </a:lnTo>
                    <a:lnTo>
                      <a:pt x="668" y="15"/>
                    </a:lnTo>
                    <a:lnTo>
                      <a:pt x="661" y="11"/>
                    </a:lnTo>
                    <a:lnTo>
                      <a:pt x="653" y="8"/>
                    </a:lnTo>
                    <a:lnTo>
                      <a:pt x="645" y="4"/>
                    </a:lnTo>
                    <a:lnTo>
                      <a:pt x="638" y="2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3" y="0"/>
                    </a:lnTo>
                    <a:lnTo>
                      <a:pt x="605" y="1"/>
                    </a:lnTo>
                    <a:lnTo>
                      <a:pt x="596" y="3"/>
                    </a:lnTo>
                    <a:lnTo>
                      <a:pt x="588" y="6"/>
                    </a:lnTo>
                    <a:lnTo>
                      <a:pt x="581" y="10"/>
                    </a:lnTo>
                    <a:lnTo>
                      <a:pt x="574" y="14"/>
                    </a:lnTo>
                    <a:lnTo>
                      <a:pt x="566" y="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68" name="Freeform 249"/>
              <p:cNvSpPr>
                <a:spLocks/>
              </p:cNvSpPr>
              <p:nvPr/>
            </p:nvSpPr>
            <p:spPr bwMode="auto">
              <a:xfrm>
                <a:off x="1147" y="1563"/>
                <a:ext cx="116" cy="233"/>
              </a:xfrm>
              <a:custGeom>
                <a:avLst/>
                <a:gdLst>
                  <a:gd name="T0" fmla="*/ 1 w 597"/>
                  <a:gd name="T1" fmla="*/ 0 h 346"/>
                  <a:gd name="T2" fmla="*/ 1 w 597"/>
                  <a:gd name="T3" fmla="*/ 0 h 346"/>
                  <a:gd name="T4" fmla="*/ 1 w 597"/>
                  <a:gd name="T5" fmla="*/ 0 h 346"/>
                  <a:gd name="T6" fmla="*/ 1 w 597"/>
                  <a:gd name="T7" fmla="*/ 0 h 346"/>
                  <a:gd name="T8" fmla="*/ 1 w 597"/>
                  <a:gd name="T9" fmla="*/ 0 h 346"/>
                  <a:gd name="T10" fmla="*/ 0 w 597"/>
                  <a:gd name="T11" fmla="*/ 0 h 346"/>
                  <a:gd name="T12" fmla="*/ 0 w 597"/>
                  <a:gd name="T13" fmla="*/ 0 h 346"/>
                  <a:gd name="T14" fmla="*/ 0 w 597"/>
                  <a:gd name="T15" fmla="*/ 0 h 346"/>
                  <a:gd name="T16" fmla="*/ 0 w 597"/>
                  <a:gd name="T17" fmla="*/ 0 h 346"/>
                  <a:gd name="T18" fmla="*/ 0 w 597"/>
                  <a:gd name="T19" fmla="*/ 0 h 346"/>
                  <a:gd name="T20" fmla="*/ 0 w 597"/>
                  <a:gd name="T21" fmla="*/ 0 h 346"/>
                  <a:gd name="T22" fmla="*/ 0 w 597"/>
                  <a:gd name="T23" fmla="*/ 0 h 346"/>
                  <a:gd name="T24" fmla="*/ 0 w 597"/>
                  <a:gd name="T25" fmla="*/ 0 h 346"/>
                  <a:gd name="T26" fmla="*/ 0 w 597"/>
                  <a:gd name="T27" fmla="*/ 0 h 346"/>
                  <a:gd name="T28" fmla="*/ 0 w 597"/>
                  <a:gd name="T29" fmla="*/ 0 h 346"/>
                  <a:gd name="T30" fmla="*/ 0 w 597"/>
                  <a:gd name="T31" fmla="*/ 0 h 346"/>
                  <a:gd name="T32" fmla="*/ 0 w 597"/>
                  <a:gd name="T33" fmla="*/ 0 h 346"/>
                  <a:gd name="T34" fmla="*/ 0 w 597"/>
                  <a:gd name="T35" fmla="*/ 0 h 346"/>
                  <a:gd name="T36" fmla="*/ 0 w 597"/>
                  <a:gd name="T37" fmla="*/ 0 h 346"/>
                  <a:gd name="T38" fmla="*/ 0 w 597"/>
                  <a:gd name="T39" fmla="*/ 0 h 346"/>
                  <a:gd name="T40" fmla="*/ 0 w 597"/>
                  <a:gd name="T41" fmla="*/ 0 h 346"/>
                  <a:gd name="T42" fmla="*/ 0 w 597"/>
                  <a:gd name="T43" fmla="*/ 0 h 346"/>
                  <a:gd name="T44" fmla="*/ 0 w 597"/>
                  <a:gd name="T45" fmla="*/ 0 h 346"/>
                  <a:gd name="T46" fmla="*/ 0 w 597"/>
                  <a:gd name="T47" fmla="*/ 1 h 346"/>
                  <a:gd name="T48" fmla="*/ 0 w 597"/>
                  <a:gd name="T49" fmla="*/ 1 h 346"/>
                  <a:gd name="T50" fmla="*/ 0 w 597"/>
                  <a:gd name="T51" fmla="*/ 1 h 346"/>
                  <a:gd name="T52" fmla="*/ 0 w 597"/>
                  <a:gd name="T53" fmla="*/ 1 h 346"/>
                  <a:gd name="T54" fmla="*/ 0 w 597"/>
                  <a:gd name="T55" fmla="*/ 1 h 346"/>
                  <a:gd name="T56" fmla="*/ 0 w 597"/>
                  <a:gd name="T57" fmla="*/ 1 h 346"/>
                  <a:gd name="T58" fmla="*/ 0 w 597"/>
                  <a:gd name="T59" fmla="*/ 1 h 346"/>
                  <a:gd name="T60" fmla="*/ 0 w 597"/>
                  <a:gd name="T61" fmla="*/ 1 h 346"/>
                  <a:gd name="T62" fmla="*/ 0 w 597"/>
                  <a:gd name="T63" fmla="*/ 1 h 346"/>
                  <a:gd name="T64" fmla="*/ 0 w 597"/>
                  <a:gd name="T65" fmla="*/ 1 h 346"/>
                  <a:gd name="T66" fmla="*/ 1 w 597"/>
                  <a:gd name="T67" fmla="*/ 1 h 346"/>
                  <a:gd name="T68" fmla="*/ 1 w 597"/>
                  <a:gd name="T69" fmla="*/ 1 h 346"/>
                  <a:gd name="T70" fmla="*/ 1 w 597"/>
                  <a:gd name="T71" fmla="*/ 0 h 346"/>
                  <a:gd name="T72" fmla="*/ 1 w 597"/>
                  <a:gd name="T73" fmla="*/ 0 h 346"/>
                  <a:gd name="T74" fmla="*/ 1 w 597"/>
                  <a:gd name="T75" fmla="*/ 0 h 346"/>
                  <a:gd name="T76" fmla="*/ 1 w 597"/>
                  <a:gd name="T77" fmla="*/ 0 h 346"/>
                  <a:gd name="T78" fmla="*/ 1 w 597"/>
                  <a:gd name="T79" fmla="*/ 0 h 346"/>
                  <a:gd name="T80" fmla="*/ 1 w 597"/>
                  <a:gd name="T81" fmla="*/ 0 h 346"/>
                  <a:gd name="T82" fmla="*/ 1 w 597"/>
                  <a:gd name="T83" fmla="*/ 0 h 346"/>
                  <a:gd name="T84" fmla="*/ 1 w 597"/>
                  <a:gd name="T85" fmla="*/ 0 h 346"/>
                  <a:gd name="T86" fmla="*/ 1 w 597"/>
                  <a:gd name="T87" fmla="*/ 0 h 346"/>
                  <a:gd name="T88" fmla="*/ 1 w 597"/>
                  <a:gd name="T89" fmla="*/ 0 h 346"/>
                  <a:gd name="T90" fmla="*/ 1 w 597"/>
                  <a:gd name="T91" fmla="*/ 0 h 346"/>
                  <a:gd name="T92" fmla="*/ 1 w 597"/>
                  <a:gd name="T93" fmla="*/ 0 h 346"/>
                  <a:gd name="T94" fmla="*/ 1 w 597"/>
                  <a:gd name="T95" fmla="*/ 0 h 346"/>
                  <a:gd name="T96" fmla="*/ 1 w 597"/>
                  <a:gd name="T97" fmla="*/ 0 h 346"/>
                  <a:gd name="T98" fmla="*/ 1 w 597"/>
                  <a:gd name="T99" fmla="*/ 0 h 346"/>
                  <a:gd name="T100" fmla="*/ 1 w 597"/>
                  <a:gd name="T101" fmla="*/ 0 h 346"/>
                  <a:gd name="T102" fmla="*/ 1 w 597"/>
                  <a:gd name="T103" fmla="*/ 0 h 346"/>
                  <a:gd name="T104" fmla="*/ 1 w 597"/>
                  <a:gd name="T105" fmla="*/ 0 h 346"/>
                  <a:gd name="T106" fmla="*/ 1 w 597"/>
                  <a:gd name="T107" fmla="*/ 0 h 346"/>
                  <a:gd name="T108" fmla="*/ 1 w 597"/>
                  <a:gd name="T109" fmla="*/ 0 h 34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97"/>
                  <a:gd name="T166" fmla="*/ 0 h 346"/>
                  <a:gd name="T167" fmla="*/ 597 w 597"/>
                  <a:gd name="T168" fmla="*/ 346 h 34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97" h="346">
                    <a:moveTo>
                      <a:pt x="449" y="28"/>
                    </a:moveTo>
                    <a:lnTo>
                      <a:pt x="432" y="45"/>
                    </a:lnTo>
                    <a:lnTo>
                      <a:pt x="416" y="60"/>
                    </a:lnTo>
                    <a:lnTo>
                      <a:pt x="400" y="75"/>
                    </a:lnTo>
                    <a:lnTo>
                      <a:pt x="384" y="88"/>
                    </a:lnTo>
                    <a:lnTo>
                      <a:pt x="369" y="100"/>
                    </a:lnTo>
                    <a:lnTo>
                      <a:pt x="354" y="111"/>
                    </a:lnTo>
                    <a:lnTo>
                      <a:pt x="339" y="120"/>
                    </a:lnTo>
                    <a:lnTo>
                      <a:pt x="324" y="130"/>
                    </a:lnTo>
                    <a:lnTo>
                      <a:pt x="310" y="137"/>
                    </a:lnTo>
                    <a:lnTo>
                      <a:pt x="295" y="144"/>
                    </a:lnTo>
                    <a:lnTo>
                      <a:pt x="282" y="150"/>
                    </a:lnTo>
                    <a:lnTo>
                      <a:pt x="268" y="156"/>
                    </a:lnTo>
                    <a:lnTo>
                      <a:pt x="242" y="164"/>
                    </a:lnTo>
                    <a:lnTo>
                      <a:pt x="218" y="170"/>
                    </a:lnTo>
                    <a:lnTo>
                      <a:pt x="195" y="173"/>
                    </a:lnTo>
                    <a:lnTo>
                      <a:pt x="176" y="175"/>
                    </a:lnTo>
                    <a:lnTo>
                      <a:pt x="158" y="175"/>
                    </a:lnTo>
                    <a:lnTo>
                      <a:pt x="143" y="174"/>
                    </a:lnTo>
                    <a:lnTo>
                      <a:pt x="121" y="172"/>
                    </a:lnTo>
                    <a:lnTo>
                      <a:pt x="111" y="169"/>
                    </a:lnTo>
                    <a:lnTo>
                      <a:pt x="112" y="170"/>
                    </a:lnTo>
                    <a:lnTo>
                      <a:pt x="104" y="168"/>
                    </a:lnTo>
                    <a:lnTo>
                      <a:pt x="96" y="166"/>
                    </a:lnTo>
                    <a:lnTo>
                      <a:pt x="88" y="166"/>
                    </a:lnTo>
                    <a:lnTo>
                      <a:pt x="79" y="166"/>
                    </a:lnTo>
                    <a:lnTo>
                      <a:pt x="71" y="167"/>
                    </a:lnTo>
                    <a:lnTo>
                      <a:pt x="63" y="169"/>
                    </a:lnTo>
                    <a:lnTo>
                      <a:pt x="54" y="171"/>
                    </a:lnTo>
                    <a:lnTo>
                      <a:pt x="47" y="174"/>
                    </a:lnTo>
                    <a:lnTo>
                      <a:pt x="40" y="178"/>
                    </a:lnTo>
                    <a:lnTo>
                      <a:pt x="34" y="184"/>
                    </a:lnTo>
                    <a:lnTo>
                      <a:pt x="27" y="189"/>
                    </a:lnTo>
                    <a:lnTo>
                      <a:pt x="21" y="195"/>
                    </a:lnTo>
                    <a:lnTo>
                      <a:pt x="16" y="201"/>
                    </a:lnTo>
                    <a:lnTo>
                      <a:pt x="12" y="209"/>
                    </a:lnTo>
                    <a:lnTo>
                      <a:pt x="8" y="217"/>
                    </a:lnTo>
                    <a:lnTo>
                      <a:pt x="5" y="224"/>
                    </a:lnTo>
                    <a:lnTo>
                      <a:pt x="1" y="233"/>
                    </a:lnTo>
                    <a:lnTo>
                      <a:pt x="0" y="242"/>
                    </a:lnTo>
                    <a:lnTo>
                      <a:pt x="0" y="250"/>
                    </a:lnTo>
                    <a:lnTo>
                      <a:pt x="0" y="258"/>
                    </a:lnTo>
                    <a:lnTo>
                      <a:pt x="1" y="267"/>
                    </a:lnTo>
                    <a:lnTo>
                      <a:pt x="4" y="275"/>
                    </a:lnTo>
                    <a:lnTo>
                      <a:pt x="6" y="282"/>
                    </a:lnTo>
                    <a:lnTo>
                      <a:pt x="9" y="290"/>
                    </a:lnTo>
                    <a:lnTo>
                      <a:pt x="13" y="298"/>
                    </a:lnTo>
                    <a:lnTo>
                      <a:pt x="18" y="304"/>
                    </a:lnTo>
                    <a:lnTo>
                      <a:pt x="23" y="310"/>
                    </a:lnTo>
                    <a:lnTo>
                      <a:pt x="29" y="316"/>
                    </a:lnTo>
                    <a:lnTo>
                      <a:pt x="36" y="322"/>
                    </a:lnTo>
                    <a:lnTo>
                      <a:pt x="43" y="326"/>
                    </a:lnTo>
                    <a:lnTo>
                      <a:pt x="50" y="330"/>
                    </a:lnTo>
                    <a:lnTo>
                      <a:pt x="59" y="333"/>
                    </a:lnTo>
                    <a:lnTo>
                      <a:pt x="74" y="337"/>
                    </a:lnTo>
                    <a:lnTo>
                      <a:pt x="109" y="343"/>
                    </a:lnTo>
                    <a:lnTo>
                      <a:pt x="133" y="345"/>
                    </a:lnTo>
                    <a:lnTo>
                      <a:pt x="161" y="346"/>
                    </a:lnTo>
                    <a:lnTo>
                      <a:pt x="177" y="346"/>
                    </a:lnTo>
                    <a:lnTo>
                      <a:pt x="192" y="345"/>
                    </a:lnTo>
                    <a:lnTo>
                      <a:pt x="210" y="344"/>
                    </a:lnTo>
                    <a:lnTo>
                      <a:pt x="228" y="342"/>
                    </a:lnTo>
                    <a:lnTo>
                      <a:pt x="246" y="339"/>
                    </a:lnTo>
                    <a:lnTo>
                      <a:pt x="265" y="335"/>
                    </a:lnTo>
                    <a:lnTo>
                      <a:pt x="285" y="330"/>
                    </a:lnTo>
                    <a:lnTo>
                      <a:pt x="304" y="325"/>
                    </a:lnTo>
                    <a:lnTo>
                      <a:pt x="325" y="317"/>
                    </a:lnTo>
                    <a:lnTo>
                      <a:pt x="347" y="309"/>
                    </a:lnTo>
                    <a:lnTo>
                      <a:pt x="369" y="300"/>
                    </a:lnTo>
                    <a:lnTo>
                      <a:pt x="391" y="288"/>
                    </a:lnTo>
                    <a:lnTo>
                      <a:pt x="413" y="277"/>
                    </a:lnTo>
                    <a:lnTo>
                      <a:pt x="435" y="262"/>
                    </a:lnTo>
                    <a:lnTo>
                      <a:pt x="458" y="247"/>
                    </a:lnTo>
                    <a:lnTo>
                      <a:pt x="482" y="230"/>
                    </a:lnTo>
                    <a:lnTo>
                      <a:pt x="505" y="212"/>
                    </a:lnTo>
                    <a:lnTo>
                      <a:pt x="529" y="191"/>
                    </a:lnTo>
                    <a:lnTo>
                      <a:pt x="551" y="168"/>
                    </a:lnTo>
                    <a:lnTo>
                      <a:pt x="575" y="143"/>
                    </a:lnTo>
                    <a:lnTo>
                      <a:pt x="580" y="137"/>
                    </a:lnTo>
                    <a:lnTo>
                      <a:pt x="586" y="130"/>
                    </a:lnTo>
                    <a:lnTo>
                      <a:pt x="589" y="122"/>
                    </a:lnTo>
                    <a:lnTo>
                      <a:pt x="593" y="114"/>
                    </a:lnTo>
                    <a:lnTo>
                      <a:pt x="595" y="106"/>
                    </a:lnTo>
                    <a:lnTo>
                      <a:pt x="596" y="99"/>
                    </a:lnTo>
                    <a:lnTo>
                      <a:pt x="597" y="90"/>
                    </a:lnTo>
                    <a:lnTo>
                      <a:pt x="597" y="82"/>
                    </a:lnTo>
                    <a:lnTo>
                      <a:pt x="596" y="74"/>
                    </a:lnTo>
                    <a:lnTo>
                      <a:pt x="595" y="65"/>
                    </a:lnTo>
                    <a:lnTo>
                      <a:pt x="593" y="57"/>
                    </a:lnTo>
                    <a:lnTo>
                      <a:pt x="590" y="50"/>
                    </a:lnTo>
                    <a:lnTo>
                      <a:pt x="586" y="43"/>
                    </a:lnTo>
                    <a:lnTo>
                      <a:pt x="580" y="35"/>
                    </a:lnTo>
                    <a:lnTo>
                      <a:pt x="575" y="28"/>
                    </a:lnTo>
                    <a:lnTo>
                      <a:pt x="569" y="22"/>
                    </a:lnTo>
                    <a:lnTo>
                      <a:pt x="563" y="17"/>
                    </a:lnTo>
                    <a:lnTo>
                      <a:pt x="555" y="12"/>
                    </a:lnTo>
                    <a:lnTo>
                      <a:pt x="548" y="8"/>
                    </a:lnTo>
                    <a:lnTo>
                      <a:pt x="540" y="5"/>
                    </a:lnTo>
                    <a:lnTo>
                      <a:pt x="532" y="2"/>
                    </a:lnTo>
                    <a:lnTo>
                      <a:pt x="524" y="1"/>
                    </a:lnTo>
                    <a:lnTo>
                      <a:pt x="516" y="0"/>
                    </a:lnTo>
                    <a:lnTo>
                      <a:pt x="508" y="0"/>
                    </a:lnTo>
                    <a:lnTo>
                      <a:pt x="499" y="1"/>
                    </a:lnTo>
                    <a:lnTo>
                      <a:pt x="491" y="2"/>
                    </a:lnTo>
                    <a:lnTo>
                      <a:pt x="483" y="4"/>
                    </a:lnTo>
                    <a:lnTo>
                      <a:pt x="476" y="7"/>
                    </a:lnTo>
                    <a:lnTo>
                      <a:pt x="468" y="12"/>
                    </a:lnTo>
                    <a:lnTo>
                      <a:pt x="461" y="17"/>
                    </a:lnTo>
                    <a:lnTo>
                      <a:pt x="454" y="22"/>
                    </a:lnTo>
                    <a:lnTo>
                      <a:pt x="449" y="28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69" name="Freeform 250"/>
              <p:cNvSpPr>
                <a:spLocks/>
              </p:cNvSpPr>
              <p:nvPr/>
            </p:nvSpPr>
            <p:spPr bwMode="auto">
              <a:xfrm>
                <a:off x="1005" y="1337"/>
                <a:ext cx="116" cy="233"/>
              </a:xfrm>
              <a:custGeom>
                <a:avLst/>
                <a:gdLst>
                  <a:gd name="T0" fmla="*/ 4 w 2332"/>
                  <a:gd name="T1" fmla="*/ 0 h 3486"/>
                  <a:gd name="T2" fmla="*/ 4 w 2332"/>
                  <a:gd name="T3" fmla="*/ 0 h 3486"/>
                  <a:gd name="T4" fmla="*/ 4 w 2332"/>
                  <a:gd name="T5" fmla="*/ 0 h 3486"/>
                  <a:gd name="T6" fmla="*/ 4 w 2332"/>
                  <a:gd name="T7" fmla="*/ 0 h 3486"/>
                  <a:gd name="T8" fmla="*/ 4 w 2332"/>
                  <a:gd name="T9" fmla="*/ 0 h 3486"/>
                  <a:gd name="T10" fmla="*/ 4 w 2332"/>
                  <a:gd name="T11" fmla="*/ 0 h 3486"/>
                  <a:gd name="T12" fmla="*/ 4 w 2332"/>
                  <a:gd name="T13" fmla="*/ 0 h 3486"/>
                  <a:gd name="T14" fmla="*/ 4 w 2332"/>
                  <a:gd name="T15" fmla="*/ 0 h 3486"/>
                  <a:gd name="T16" fmla="*/ 4 w 2332"/>
                  <a:gd name="T17" fmla="*/ 0 h 3486"/>
                  <a:gd name="T18" fmla="*/ 4 w 2332"/>
                  <a:gd name="T19" fmla="*/ 0 h 3486"/>
                  <a:gd name="T20" fmla="*/ 3 w 2332"/>
                  <a:gd name="T21" fmla="*/ 0 h 3486"/>
                  <a:gd name="T22" fmla="*/ 3 w 2332"/>
                  <a:gd name="T23" fmla="*/ 0 h 3486"/>
                  <a:gd name="T24" fmla="*/ 2 w 2332"/>
                  <a:gd name="T25" fmla="*/ 0 h 3486"/>
                  <a:gd name="T26" fmla="*/ 2 w 2332"/>
                  <a:gd name="T27" fmla="*/ 1 h 3486"/>
                  <a:gd name="T28" fmla="*/ 1 w 2332"/>
                  <a:gd name="T29" fmla="*/ 1 h 3486"/>
                  <a:gd name="T30" fmla="*/ 1 w 2332"/>
                  <a:gd name="T31" fmla="*/ 1 h 3486"/>
                  <a:gd name="T32" fmla="*/ 0 w 2332"/>
                  <a:gd name="T33" fmla="*/ 2 h 3486"/>
                  <a:gd name="T34" fmla="*/ 0 w 2332"/>
                  <a:gd name="T35" fmla="*/ 2 h 3486"/>
                  <a:gd name="T36" fmla="*/ 0 w 2332"/>
                  <a:gd name="T37" fmla="*/ 2 h 3486"/>
                  <a:gd name="T38" fmla="*/ 0 w 2332"/>
                  <a:gd name="T39" fmla="*/ 3 h 3486"/>
                  <a:gd name="T40" fmla="*/ 0 w 2332"/>
                  <a:gd name="T41" fmla="*/ 3 h 3486"/>
                  <a:gd name="T42" fmla="*/ 0 w 2332"/>
                  <a:gd name="T43" fmla="*/ 3 h 3486"/>
                  <a:gd name="T44" fmla="*/ 0 w 2332"/>
                  <a:gd name="T45" fmla="*/ 4 h 3486"/>
                  <a:gd name="T46" fmla="*/ 0 w 2332"/>
                  <a:gd name="T47" fmla="*/ 4 h 3486"/>
                  <a:gd name="T48" fmla="*/ 0 w 2332"/>
                  <a:gd name="T49" fmla="*/ 5 h 3486"/>
                  <a:gd name="T50" fmla="*/ 0 w 2332"/>
                  <a:gd name="T51" fmla="*/ 5 h 3486"/>
                  <a:gd name="T52" fmla="*/ 1 w 2332"/>
                  <a:gd name="T53" fmla="*/ 6 h 3486"/>
                  <a:gd name="T54" fmla="*/ 1 w 2332"/>
                  <a:gd name="T55" fmla="*/ 6 h 3486"/>
                  <a:gd name="T56" fmla="*/ 1 w 2332"/>
                  <a:gd name="T57" fmla="*/ 7 h 3486"/>
                  <a:gd name="T58" fmla="*/ 1 w 2332"/>
                  <a:gd name="T59" fmla="*/ 7 h 3486"/>
                  <a:gd name="T60" fmla="*/ 1 w 2332"/>
                  <a:gd name="T61" fmla="*/ 7 h 3486"/>
                  <a:gd name="T62" fmla="*/ 1 w 2332"/>
                  <a:gd name="T63" fmla="*/ 7 h 3486"/>
                  <a:gd name="T64" fmla="*/ 1 w 2332"/>
                  <a:gd name="T65" fmla="*/ 7 h 3486"/>
                  <a:gd name="T66" fmla="*/ 1 w 2332"/>
                  <a:gd name="T67" fmla="*/ 7 h 3486"/>
                  <a:gd name="T68" fmla="*/ 1 w 2332"/>
                  <a:gd name="T69" fmla="*/ 7 h 3486"/>
                  <a:gd name="T70" fmla="*/ 1 w 2332"/>
                  <a:gd name="T71" fmla="*/ 7 h 3486"/>
                  <a:gd name="T72" fmla="*/ 1 w 2332"/>
                  <a:gd name="T73" fmla="*/ 7 h 3486"/>
                  <a:gd name="T74" fmla="*/ 1 w 2332"/>
                  <a:gd name="T75" fmla="*/ 6 h 3486"/>
                  <a:gd name="T76" fmla="*/ 1 w 2332"/>
                  <a:gd name="T77" fmla="*/ 6 h 3486"/>
                  <a:gd name="T78" fmla="*/ 1 w 2332"/>
                  <a:gd name="T79" fmla="*/ 5 h 3486"/>
                  <a:gd name="T80" fmla="*/ 1 w 2332"/>
                  <a:gd name="T81" fmla="*/ 5 h 3486"/>
                  <a:gd name="T82" fmla="*/ 0 w 2332"/>
                  <a:gd name="T83" fmla="*/ 4 h 3486"/>
                  <a:gd name="T84" fmla="*/ 0 w 2332"/>
                  <a:gd name="T85" fmla="*/ 4 h 3486"/>
                  <a:gd name="T86" fmla="*/ 0 w 2332"/>
                  <a:gd name="T87" fmla="*/ 3 h 3486"/>
                  <a:gd name="T88" fmla="*/ 0 w 2332"/>
                  <a:gd name="T89" fmla="*/ 3 h 3486"/>
                  <a:gd name="T90" fmla="*/ 0 w 2332"/>
                  <a:gd name="T91" fmla="*/ 3 h 3486"/>
                  <a:gd name="T92" fmla="*/ 0 w 2332"/>
                  <a:gd name="T93" fmla="*/ 2 h 3486"/>
                  <a:gd name="T94" fmla="*/ 0 w 2332"/>
                  <a:gd name="T95" fmla="*/ 2 h 3486"/>
                  <a:gd name="T96" fmla="*/ 1 w 2332"/>
                  <a:gd name="T97" fmla="*/ 2 h 3486"/>
                  <a:gd name="T98" fmla="*/ 1 w 2332"/>
                  <a:gd name="T99" fmla="*/ 1 h 3486"/>
                  <a:gd name="T100" fmla="*/ 1 w 2332"/>
                  <a:gd name="T101" fmla="*/ 1 h 3486"/>
                  <a:gd name="T102" fmla="*/ 2 w 2332"/>
                  <a:gd name="T103" fmla="*/ 1 h 3486"/>
                  <a:gd name="T104" fmla="*/ 2 w 2332"/>
                  <a:gd name="T105" fmla="*/ 1 h 3486"/>
                  <a:gd name="T106" fmla="*/ 3 w 2332"/>
                  <a:gd name="T107" fmla="*/ 0 h 3486"/>
                  <a:gd name="T108" fmla="*/ 3 w 2332"/>
                  <a:gd name="T109" fmla="*/ 0 h 3486"/>
                  <a:gd name="T110" fmla="*/ 4 w 2332"/>
                  <a:gd name="T111" fmla="*/ 0 h 3486"/>
                  <a:gd name="T112" fmla="*/ 4 w 2332"/>
                  <a:gd name="T113" fmla="*/ 0 h 348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332"/>
                  <a:gd name="T172" fmla="*/ 0 h 3486"/>
                  <a:gd name="T173" fmla="*/ 2332 w 2332"/>
                  <a:gd name="T174" fmla="*/ 3486 h 348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332" h="3486">
                    <a:moveTo>
                      <a:pt x="2237" y="181"/>
                    </a:moveTo>
                    <a:lnTo>
                      <a:pt x="2237" y="181"/>
                    </a:lnTo>
                    <a:lnTo>
                      <a:pt x="2245" y="181"/>
                    </a:lnTo>
                    <a:lnTo>
                      <a:pt x="2255" y="181"/>
                    </a:lnTo>
                    <a:lnTo>
                      <a:pt x="2263" y="179"/>
                    </a:lnTo>
                    <a:lnTo>
                      <a:pt x="2271" y="177"/>
                    </a:lnTo>
                    <a:lnTo>
                      <a:pt x="2279" y="175"/>
                    </a:lnTo>
                    <a:lnTo>
                      <a:pt x="2286" y="171"/>
                    </a:lnTo>
                    <a:lnTo>
                      <a:pt x="2293" y="167"/>
                    </a:lnTo>
                    <a:lnTo>
                      <a:pt x="2300" y="163"/>
                    </a:lnTo>
                    <a:lnTo>
                      <a:pt x="2306" y="157"/>
                    </a:lnTo>
                    <a:lnTo>
                      <a:pt x="2312" y="150"/>
                    </a:lnTo>
                    <a:lnTo>
                      <a:pt x="2317" y="144"/>
                    </a:lnTo>
                    <a:lnTo>
                      <a:pt x="2321" y="137"/>
                    </a:lnTo>
                    <a:lnTo>
                      <a:pt x="2324" y="130"/>
                    </a:lnTo>
                    <a:lnTo>
                      <a:pt x="2327" y="121"/>
                    </a:lnTo>
                    <a:lnTo>
                      <a:pt x="2330" y="113"/>
                    </a:lnTo>
                    <a:lnTo>
                      <a:pt x="2332" y="105"/>
                    </a:lnTo>
                    <a:lnTo>
                      <a:pt x="2332" y="95"/>
                    </a:lnTo>
                    <a:lnTo>
                      <a:pt x="2332" y="87"/>
                    </a:lnTo>
                    <a:lnTo>
                      <a:pt x="2330" y="79"/>
                    </a:lnTo>
                    <a:lnTo>
                      <a:pt x="2328" y="71"/>
                    </a:lnTo>
                    <a:lnTo>
                      <a:pt x="2325" y="63"/>
                    </a:lnTo>
                    <a:lnTo>
                      <a:pt x="2321" y="55"/>
                    </a:lnTo>
                    <a:lnTo>
                      <a:pt x="2317" y="49"/>
                    </a:lnTo>
                    <a:lnTo>
                      <a:pt x="2313" y="42"/>
                    </a:lnTo>
                    <a:lnTo>
                      <a:pt x="2307" y="35"/>
                    </a:lnTo>
                    <a:lnTo>
                      <a:pt x="2300" y="30"/>
                    </a:lnTo>
                    <a:lnTo>
                      <a:pt x="2294" y="25"/>
                    </a:lnTo>
                    <a:lnTo>
                      <a:pt x="2287" y="21"/>
                    </a:lnTo>
                    <a:lnTo>
                      <a:pt x="2280" y="17"/>
                    </a:lnTo>
                    <a:lnTo>
                      <a:pt x="2271" y="15"/>
                    </a:lnTo>
                    <a:lnTo>
                      <a:pt x="2263" y="11"/>
                    </a:lnTo>
                    <a:lnTo>
                      <a:pt x="2255" y="10"/>
                    </a:lnTo>
                    <a:lnTo>
                      <a:pt x="2233" y="8"/>
                    </a:lnTo>
                    <a:lnTo>
                      <a:pt x="2187" y="5"/>
                    </a:lnTo>
                    <a:lnTo>
                      <a:pt x="2121" y="2"/>
                    </a:lnTo>
                    <a:lnTo>
                      <a:pt x="2036" y="0"/>
                    </a:lnTo>
                    <a:lnTo>
                      <a:pt x="1987" y="0"/>
                    </a:lnTo>
                    <a:lnTo>
                      <a:pt x="1935" y="0"/>
                    </a:lnTo>
                    <a:lnTo>
                      <a:pt x="1879" y="2"/>
                    </a:lnTo>
                    <a:lnTo>
                      <a:pt x="1820" y="4"/>
                    </a:lnTo>
                    <a:lnTo>
                      <a:pt x="1759" y="8"/>
                    </a:lnTo>
                    <a:lnTo>
                      <a:pt x="1695" y="14"/>
                    </a:lnTo>
                    <a:lnTo>
                      <a:pt x="1628" y="21"/>
                    </a:lnTo>
                    <a:lnTo>
                      <a:pt x="1560" y="29"/>
                    </a:lnTo>
                    <a:lnTo>
                      <a:pt x="1489" y="39"/>
                    </a:lnTo>
                    <a:lnTo>
                      <a:pt x="1419" y="52"/>
                    </a:lnTo>
                    <a:lnTo>
                      <a:pt x="1346" y="66"/>
                    </a:lnTo>
                    <a:lnTo>
                      <a:pt x="1273" y="83"/>
                    </a:lnTo>
                    <a:lnTo>
                      <a:pt x="1200" y="102"/>
                    </a:lnTo>
                    <a:lnTo>
                      <a:pt x="1126" y="123"/>
                    </a:lnTo>
                    <a:lnTo>
                      <a:pt x="1053" y="148"/>
                    </a:lnTo>
                    <a:lnTo>
                      <a:pt x="981" y="176"/>
                    </a:lnTo>
                    <a:lnTo>
                      <a:pt x="909" y="207"/>
                    </a:lnTo>
                    <a:lnTo>
                      <a:pt x="839" y="241"/>
                    </a:lnTo>
                    <a:lnTo>
                      <a:pt x="770" y="278"/>
                    </a:lnTo>
                    <a:lnTo>
                      <a:pt x="703" y="319"/>
                    </a:lnTo>
                    <a:lnTo>
                      <a:pt x="637" y="364"/>
                    </a:lnTo>
                    <a:lnTo>
                      <a:pt x="575" y="413"/>
                    </a:lnTo>
                    <a:lnTo>
                      <a:pt x="515" y="465"/>
                    </a:lnTo>
                    <a:lnTo>
                      <a:pt x="459" y="522"/>
                    </a:lnTo>
                    <a:lnTo>
                      <a:pt x="414" y="570"/>
                    </a:lnTo>
                    <a:lnTo>
                      <a:pt x="373" y="618"/>
                    </a:lnTo>
                    <a:lnTo>
                      <a:pt x="333" y="667"/>
                    </a:lnTo>
                    <a:lnTo>
                      <a:pt x="298" y="713"/>
                    </a:lnTo>
                    <a:lnTo>
                      <a:pt x="264" y="760"/>
                    </a:lnTo>
                    <a:lnTo>
                      <a:pt x="234" y="807"/>
                    </a:lnTo>
                    <a:lnTo>
                      <a:pt x="205" y="852"/>
                    </a:lnTo>
                    <a:lnTo>
                      <a:pt x="179" y="897"/>
                    </a:lnTo>
                    <a:lnTo>
                      <a:pt x="155" y="941"/>
                    </a:lnTo>
                    <a:lnTo>
                      <a:pt x="134" y="985"/>
                    </a:lnTo>
                    <a:lnTo>
                      <a:pt x="114" y="1027"/>
                    </a:lnTo>
                    <a:lnTo>
                      <a:pt x="97" y="1069"/>
                    </a:lnTo>
                    <a:lnTo>
                      <a:pt x="81" y="1110"/>
                    </a:lnTo>
                    <a:lnTo>
                      <a:pt x="67" y="1151"/>
                    </a:lnTo>
                    <a:lnTo>
                      <a:pt x="54" y="1190"/>
                    </a:lnTo>
                    <a:lnTo>
                      <a:pt x="44" y="1229"/>
                    </a:lnTo>
                    <a:lnTo>
                      <a:pt x="35" y="1266"/>
                    </a:lnTo>
                    <a:lnTo>
                      <a:pt x="26" y="1303"/>
                    </a:lnTo>
                    <a:lnTo>
                      <a:pt x="20" y="1338"/>
                    </a:lnTo>
                    <a:lnTo>
                      <a:pt x="15" y="1373"/>
                    </a:lnTo>
                    <a:lnTo>
                      <a:pt x="10" y="1406"/>
                    </a:lnTo>
                    <a:lnTo>
                      <a:pt x="7" y="1438"/>
                    </a:lnTo>
                    <a:lnTo>
                      <a:pt x="4" y="1469"/>
                    </a:lnTo>
                    <a:lnTo>
                      <a:pt x="2" y="1499"/>
                    </a:lnTo>
                    <a:lnTo>
                      <a:pt x="0" y="1555"/>
                    </a:lnTo>
                    <a:lnTo>
                      <a:pt x="1" y="1605"/>
                    </a:lnTo>
                    <a:lnTo>
                      <a:pt x="3" y="1651"/>
                    </a:lnTo>
                    <a:lnTo>
                      <a:pt x="6" y="1690"/>
                    </a:lnTo>
                    <a:lnTo>
                      <a:pt x="7" y="1721"/>
                    </a:lnTo>
                    <a:lnTo>
                      <a:pt x="12" y="1801"/>
                    </a:lnTo>
                    <a:lnTo>
                      <a:pt x="20" y="1882"/>
                    </a:lnTo>
                    <a:lnTo>
                      <a:pt x="30" y="1961"/>
                    </a:lnTo>
                    <a:lnTo>
                      <a:pt x="43" y="2040"/>
                    </a:lnTo>
                    <a:lnTo>
                      <a:pt x="58" y="2118"/>
                    </a:lnTo>
                    <a:lnTo>
                      <a:pt x="76" y="2196"/>
                    </a:lnTo>
                    <a:lnTo>
                      <a:pt x="95" y="2273"/>
                    </a:lnTo>
                    <a:lnTo>
                      <a:pt x="115" y="2348"/>
                    </a:lnTo>
                    <a:lnTo>
                      <a:pt x="138" y="2422"/>
                    </a:lnTo>
                    <a:lnTo>
                      <a:pt x="161" y="2494"/>
                    </a:lnTo>
                    <a:lnTo>
                      <a:pt x="186" y="2566"/>
                    </a:lnTo>
                    <a:lnTo>
                      <a:pt x="212" y="2635"/>
                    </a:lnTo>
                    <a:lnTo>
                      <a:pt x="238" y="2703"/>
                    </a:lnTo>
                    <a:lnTo>
                      <a:pt x="265" y="2769"/>
                    </a:lnTo>
                    <a:lnTo>
                      <a:pt x="292" y="2832"/>
                    </a:lnTo>
                    <a:lnTo>
                      <a:pt x="319" y="2894"/>
                    </a:lnTo>
                    <a:lnTo>
                      <a:pt x="346" y="2952"/>
                    </a:lnTo>
                    <a:lnTo>
                      <a:pt x="373" y="3009"/>
                    </a:lnTo>
                    <a:lnTo>
                      <a:pt x="400" y="3062"/>
                    </a:lnTo>
                    <a:lnTo>
                      <a:pt x="426" y="3112"/>
                    </a:lnTo>
                    <a:lnTo>
                      <a:pt x="474" y="3205"/>
                    </a:lnTo>
                    <a:lnTo>
                      <a:pt x="519" y="3284"/>
                    </a:lnTo>
                    <a:lnTo>
                      <a:pt x="557" y="3349"/>
                    </a:lnTo>
                    <a:lnTo>
                      <a:pt x="589" y="3398"/>
                    </a:lnTo>
                    <a:lnTo>
                      <a:pt x="609" y="3433"/>
                    </a:lnTo>
                    <a:lnTo>
                      <a:pt x="620" y="3448"/>
                    </a:lnTo>
                    <a:lnTo>
                      <a:pt x="625" y="3455"/>
                    </a:lnTo>
                    <a:lnTo>
                      <a:pt x="631" y="3462"/>
                    </a:lnTo>
                    <a:lnTo>
                      <a:pt x="637" y="3467"/>
                    </a:lnTo>
                    <a:lnTo>
                      <a:pt x="644" y="3472"/>
                    </a:lnTo>
                    <a:lnTo>
                      <a:pt x="651" y="3476"/>
                    </a:lnTo>
                    <a:lnTo>
                      <a:pt x="658" y="3479"/>
                    </a:lnTo>
                    <a:lnTo>
                      <a:pt x="666" y="3482"/>
                    </a:lnTo>
                    <a:lnTo>
                      <a:pt x="675" y="3485"/>
                    </a:lnTo>
                    <a:lnTo>
                      <a:pt x="682" y="3486"/>
                    </a:lnTo>
                    <a:lnTo>
                      <a:pt x="690" y="3486"/>
                    </a:lnTo>
                    <a:lnTo>
                      <a:pt x="699" y="3486"/>
                    </a:lnTo>
                    <a:lnTo>
                      <a:pt x="707" y="3485"/>
                    </a:lnTo>
                    <a:lnTo>
                      <a:pt x="715" y="3482"/>
                    </a:lnTo>
                    <a:lnTo>
                      <a:pt x="723" y="3479"/>
                    </a:lnTo>
                    <a:lnTo>
                      <a:pt x="731" y="3476"/>
                    </a:lnTo>
                    <a:lnTo>
                      <a:pt x="739" y="3472"/>
                    </a:lnTo>
                    <a:lnTo>
                      <a:pt x="745" y="3467"/>
                    </a:lnTo>
                    <a:lnTo>
                      <a:pt x="751" y="3461"/>
                    </a:lnTo>
                    <a:lnTo>
                      <a:pt x="758" y="3454"/>
                    </a:lnTo>
                    <a:lnTo>
                      <a:pt x="763" y="3447"/>
                    </a:lnTo>
                    <a:lnTo>
                      <a:pt x="767" y="3440"/>
                    </a:lnTo>
                    <a:lnTo>
                      <a:pt x="770" y="3433"/>
                    </a:lnTo>
                    <a:lnTo>
                      <a:pt x="773" y="3425"/>
                    </a:lnTo>
                    <a:lnTo>
                      <a:pt x="775" y="3417"/>
                    </a:lnTo>
                    <a:lnTo>
                      <a:pt x="776" y="3409"/>
                    </a:lnTo>
                    <a:lnTo>
                      <a:pt x="776" y="3401"/>
                    </a:lnTo>
                    <a:lnTo>
                      <a:pt x="776" y="3392"/>
                    </a:lnTo>
                    <a:lnTo>
                      <a:pt x="775" y="3384"/>
                    </a:lnTo>
                    <a:lnTo>
                      <a:pt x="773" y="3376"/>
                    </a:lnTo>
                    <a:lnTo>
                      <a:pt x="770" y="3368"/>
                    </a:lnTo>
                    <a:lnTo>
                      <a:pt x="767" y="3360"/>
                    </a:lnTo>
                    <a:lnTo>
                      <a:pt x="762" y="3353"/>
                    </a:lnTo>
                    <a:lnTo>
                      <a:pt x="737" y="3313"/>
                    </a:lnTo>
                    <a:lnTo>
                      <a:pt x="674" y="3207"/>
                    </a:lnTo>
                    <a:lnTo>
                      <a:pt x="632" y="3132"/>
                    </a:lnTo>
                    <a:lnTo>
                      <a:pt x="584" y="3044"/>
                    </a:lnTo>
                    <a:lnTo>
                      <a:pt x="560" y="2995"/>
                    </a:lnTo>
                    <a:lnTo>
                      <a:pt x="535" y="2944"/>
                    </a:lnTo>
                    <a:lnTo>
                      <a:pt x="509" y="2890"/>
                    </a:lnTo>
                    <a:lnTo>
                      <a:pt x="482" y="2833"/>
                    </a:lnTo>
                    <a:lnTo>
                      <a:pt x="456" y="2774"/>
                    </a:lnTo>
                    <a:lnTo>
                      <a:pt x="429" y="2714"/>
                    </a:lnTo>
                    <a:lnTo>
                      <a:pt x="403" y="2651"/>
                    </a:lnTo>
                    <a:lnTo>
                      <a:pt x="378" y="2586"/>
                    </a:lnTo>
                    <a:lnTo>
                      <a:pt x="353" y="2519"/>
                    </a:lnTo>
                    <a:lnTo>
                      <a:pt x="329" y="2451"/>
                    </a:lnTo>
                    <a:lnTo>
                      <a:pt x="305" y="2381"/>
                    </a:lnTo>
                    <a:lnTo>
                      <a:pt x="285" y="2310"/>
                    </a:lnTo>
                    <a:lnTo>
                      <a:pt x="264" y="2237"/>
                    </a:lnTo>
                    <a:lnTo>
                      <a:pt x="245" y="2165"/>
                    </a:lnTo>
                    <a:lnTo>
                      <a:pt x="229" y="2090"/>
                    </a:lnTo>
                    <a:lnTo>
                      <a:pt x="214" y="2015"/>
                    </a:lnTo>
                    <a:lnTo>
                      <a:pt x="201" y="1941"/>
                    </a:lnTo>
                    <a:lnTo>
                      <a:pt x="191" y="1865"/>
                    </a:lnTo>
                    <a:lnTo>
                      <a:pt x="183" y="1788"/>
                    </a:lnTo>
                    <a:lnTo>
                      <a:pt x="178" y="1713"/>
                    </a:lnTo>
                    <a:lnTo>
                      <a:pt x="177" y="1680"/>
                    </a:lnTo>
                    <a:lnTo>
                      <a:pt x="175" y="1642"/>
                    </a:lnTo>
                    <a:lnTo>
                      <a:pt x="173" y="1601"/>
                    </a:lnTo>
                    <a:lnTo>
                      <a:pt x="173" y="1555"/>
                    </a:lnTo>
                    <a:lnTo>
                      <a:pt x="174" y="1504"/>
                    </a:lnTo>
                    <a:lnTo>
                      <a:pt x="176" y="1478"/>
                    </a:lnTo>
                    <a:lnTo>
                      <a:pt x="178" y="1450"/>
                    </a:lnTo>
                    <a:lnTo>
                      <a:pt x="181" y="1421"/>
                    </a:lnTo>
                    <a:lnTo>
                      <a:pt x="185" y="1392"/>
                    </a:lnTo>
                    <a:lnTo>
                      <a:pt x="189" y="1361"/>
                    </a:lnTo>
                    <a:lnTo>
                      <a:pt x="195" y="1330"/>
                    </a:lnTo>
                    <a:lnTo>
                      <a:pt x="203" y="1298"/>
                    </a:lnTo>
                    <a:lnTo>
                      <a:pt x="211" y="1265"/>
                    </a:lnTo>
                    <a:lnTo>
                      <a:pt x="220" y="1232"/>
                    </a:lnTo>
                    <a:lnTo>
                      <a:pt x="232" y="1196"/>
                    </a:lnTo>
                    <a:lnTo>
                      <a:pt x="244" y="1161"/>
                    </a:lnTo>
                    <a:lnTo>
                      <a:pt x="259" y="1125"/>
                    </a:lnTo>
                    <a:lnTo>
                      <a:pt x="274" y="1088"/>
                    </a:lnTo>
                    <a:lnTo>
                      <a:pt x="292" y="1050"/>
                    </a:lnTo>
                    <a:lnTo>
                      <a:pt x="312" y="1012"/>
                    </a:lnTo>
                    <a:lnTo>
                      <a:pt x="332" y="973"/>
                    </a:lnTo>
                    <a:lnTo>
                      <a:pt x="356" y="933"/>
                    </a:lnTo>
                    <a:lnTo>
                      <a:pt x="382" y="893"/>
                    </a:lnTo>
                    <a:lnTo>
                      <a:pt x="409" y="852"/>
                    </a:lnTo>
                    <a:lnTo>
                      <a:pt x="439" y="811"/>
                    </a:lnTo>
                    <a:lnTo>
                      <a:pt x="471" y="768"/>
                    </a:lnTo>
                    <a:lnTo>
                      <a:pt x="507" y="726"/>
                    </a:lnTo>
                    <a:lnTo>
                      <a:pt x="544" y="682"/>
                    </a:lnTo>
                    <a:lnTo>
                      <a:pt x="583" y="639"/>
                    </a:lnTo>
                    <a:lnTo>
                      <a:pt x="635" y="588"/>
                    </a:lnTo>
                    <a:lnTo>
                      <a:pt x="689" y="540"/>
                    </a:lnTo>
                    <a:lnTo>
                      <a:pt x="746" y="497"/>
                    </a:lnTo>
                    <a:lnTo>
                      <a:pt x="806" y="457"/>
                    </a:lnTo>
                    <a:lnTo>
                      <a:pt x="869" y="420"/>
                    </a:lnTo>
                    <a:lnTo>
                      <a:pt x="932" y="387"/>
                    </a:lnTo>
                    <a:lnTo>
                      <a:pt x="997" y="356"/>
                    </a:lnTo>
                    <a:lnTo>
                      <a:pt x="1065" y="329"/>
                    </a:lnTo>
                    <a:lnTo>
                      <a:pt x="1132" y="304"/>
                    </a:lnTo>
                    <a:lnTo>
                      <a:pt x="1200" y="282"/>
                    </a:lnTo>
                    <a:lnTo>
                      <a:pt x="1268" y="262"/>
                    </a:lnTo>
                    <a:lnTo>
                      <a:pt x="1338" y="246"/>
                    </a:lnTo>
                    <a:lnTo>
                      <a:pt x="1405" y="230"/>
                    </a:lnTo>
                    <a:lnTo>
                      <a:pt x="1473" y="218"/>
                    </a:lnTo>
                    <a:lnTo>
                      <a:pt x="1540" y="206"/>
                    </a:lnTo>
                    <a:lnTo>
                      <a:pt x="1605" y="197"/>
                    </a:lnTo>
                    <a:lnTo>
                      <a:pt x="1670" y="190"/>
                    </a:lnTo>
                    <a:lnTo>
                      <a:pt x="1732" y="185"/>
                    </a:lnTo>
                    <a:lnTo>
                      <a:pt x="1791" y="179"/>
                    </a:lnTo>
                    <a:lnTo>
                      <a:pt x="1849" y="176"/>
                    </a:lnTo>
                    <a:lnTo>
                      <a:pt x="1904" y="174"/>
                    </a:lnTo>
                    <a:lnTo>
                      <a:pt x="1956" y="173"/>
                    </a:lnTo>
                    <a:lnTo>
                      <a:pt x="2004" y="172"/>
                    </a:lnTo>
                    <a:lnTo>
                      <a:pt x="2048" y="172"/>
                    </a:lnTo>
                    <a:lnTo>
                      <a:pt x="2126" y="174"/>
                    </a:lnTo>
                    <a:lnTo>
                      <a:pt x="2184" y="177"/>
                    </a:lnTo>
                    <a:lnTo>
                      <a:pt x="2223" y="179"/>
                    </a:lnTo>
                    <a:lnTo>
                      <a:pt x="2237" y="181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0" name="Freeform 251"/>
              <p:cNvSpPr>
                <a:spLocks/>
              </p:cNvSpPr>
              <p:nvPr/>
            </p:nvSpPr>
            <p:spPr bwMode="auto">
              <a:xfrm>
                <a:off x="1300" y="1310"/>
                <a:ext cx="116" cy="233"/>
              </a:xfrm>
              <a:custGeom>
                <a:avLst/>
                <a:gdLst>
                  <a:gd name="T0" fmla="*/ 1 w 1018"/>
                  <a:gd name="T1" fmla="*/ 0 h 1215"/>
                  <a:gd name="T2" fmla="*/ 1 w 1018"/>
                  <a:gd name="T3" fmla="*/ 0 h 1215"/>
                  <a:gd name="T4" fmla="*/ 1 w 1018"/>
                  <a:gd name="T5" fmla="*/ 0 h 1215"/>
                  <a:gd name="T6" fmla="*/ 1 w 1018"/>
                  <a:gd name="T7" fmla="*/ 0 h 1215"/>
                  <a:gd name="T8" fmla="*/ 1 w 1018"/>
                  <a:gd name="T9" fmla="*/ 0 h 1215"/>
                  <a:gd name="T10" fmla="*/ 0 w 1018"/>
                  <a:gd name="T11" fmla="*/ 0 h 1215"/>
                  <a:gd name="T12" fmla="*/ 0 w 1018"/>
                  <a:gd name="T13" fmla="*/ 0 h 1215"/>
                  <a:gd name="T14" fmla="*/ 0 w 1018"/>
                  <a:gd name="T15" fmla="*/ 0 h 1215"/>
                  <a:gd name="T16" fmla="*/ 0 w 1018"/>
                  <a:gd name="T17" fmla="*/ 0 h 1215"/>
                  <a:gd name="T18" fmla="*/ 0 w 1018"/>
                  <a:gd name="T19" fmla="*/ 0 h 1215"/>
                  <a:gd name="T20" fmla="*/ 0 w 1018"/>
                  <a:gd name="T21" fmla="*/ 0 h 1215"/>
                  <a:gd name="T22" fmla="*/ 0 w 1018"/>
                  <a:gd name="T23" fmla="*/ 0 h 1215"/>
                  <a:gd name="T24" fmla="*/ 0 w 1018"/>
                  <a:gd name="T25" fmla="*/ 1 h 1215"/>
                  <a:gd name="T26" fmla="*/ 0 w 1018"/>
                  <a:gd name="T27" fmla="*/ 1 h 1215"/>
                  <a:gd name="T28" fmla="*/ 0 w 1018"/>
                  <a:gd name="T29" fmla="*/ 1 h 1215"/>
                  <a:gd name="T30" fmla="*/ 0 w 1018"/>
                  <a:gd name="T31" fmla="*/ 1 h 1215"/>
                  <a:gd name="T32" fmla="*/ 0 w 1018"/>
                  <a:gd name="T33" fmla="*/ 0 h 1215"/>
                  <a:gd name="T34" fmla="*/ 1 w 1018"/>
                  <a:gd name="T35" fmla="*/ 0 h 1215"/>
                  <a:gd name="T36" fmla="*/ 1 w 1018"/>
                  <a:gd name="T37" fmla="*/ 0 h 1215"/>
                  <a:gd name="T38" fmla="*/ 1 w 1018"/>
                  <a:gd name="T39" fmla="*/ 0 h 1215"/>
                  <a:gd name="T40" fmla="*/ 1 w 1018"/>
                  <a:gd name="T41" fmla="*/ 0 h 1215"/>
                  <a:gd name="T42" fmla="*/ 1 w 1018"/>
                  <a:gd name="T43" fmla="*/ 0 h 1215"/>
                  <a:gd name="T44" fmla="*/ 1 w 1018"/>
                  <a:gd name="T45" fmla="*/ 1 h 1215"/>
                  <a:gd name="T46" fmla="*/ 1 w 1018"/>
                  <a:gd name="T47" fmla="*/ 1 h 1215"/>
                  <a:gd name="T48" fmla="*/ 2 w 1018"/>
                  <a:gd name="T49" fmla="*/ 1 h 1215"/>
                  <a:gd name="T50" fmla="*/ 2 w 1018"/>
                  <a:gd name="T51" fmla="*/ 1 h 1215"/>
                  <a:gd name="T52" fmla="*/ 2 w 1018"/>
                  <a:gd name="T53" fmla="*/ 1 h 1215"/>
                  <a:gd name="T54" fmla="*/ 1 w 1018"/>
                  <a:gd name="T55" fmla="*/ 2 h 1215"/>
                  <a:gd name="T56" fmla="*/ 1 w 1018"/>
                  <a:gd name="T57" fmla="*/ 2 h 1215"/>
                  <a:gd name="T58" fmla="*/ 1 w 1018"/>
                  <a:gd name="T59" fmla="*/ 2 h 1215"/>
                  <a:gd name="T60" fmla="*/ 1 w 1018"/>
                  <a:gd name="T61" fmla="*/ 2 h 1215"/>
                  <a:gd name="T62" fmla="*/ 1 w 1018"/>
                  <a:gd name="T63" fmla="*/ 2 h 1215"/>
                  <a:gd name="T64" fmla="*/ 1 w 1018"/>
                  <a:gd name="T65" fmla="*/ 2 h 1215"/>
                  <a:gd name="T66" fmla="*/ 1 w 1018"/>
                  <a:gd name="T67" fmla="*/ 2 h 1215"/>
                  <a:gd name="T68" fmla="*/ 1 w 1018"/>
                  <a:gd name="T69" fmla="*/ 2 h 1215"/>
                  <a:gd name="T70" fmla="*/ 1 w 1018"/>
                  <a:gd name="T71" fmla="*/ 2 h 1215"/>
                  <a:gd name="T72" fmla="*/ 1 w 1018"/>
                  <a:gd name="T73" fmla="*/ 2 h 1215"/>
                  <a:gd name="T74" fmla="*/ 1 w 1018"/>
                  <a:gd name="T75" fmla="*/ 2 h 1215"/>
                  <a:gd name="T76" fmla="*/ 1 w 1018"/>
                  <a:gd name="T77" fmla="*/ 2 h 1215"/>
                  <a:gd name="T78" fmla="*/ 1 w 1018"/>
                  <a:gd name="T79" fmla="*/ 2 h 1215"/>
                  <a:gd name="T80" fmla="*/ 1 w 1018"/>
                  <a:gd name="T81" fmla="*/ 2 h 1215"/>
                  <a:gd name="T82" fmla="*/ 1 w 1018"/>
                  <a:gd name="T83" fmla="*/ 2 h 1215"/>
                  <a:gd name="T84" fmla="*/ 1 w 1018"/>
                  <a:gd name="T85" fmla="*/ 2 h 1215"/>
                  <a:gd name="T86" fmla="*/ 2 w 1018"/>
                  <a:gd name="T87" fmla="*/ 2 h 1215"/>
                  <a:gd name="T88" fmla="*/ 2 w 1018"/>
                  <a:gd name="T89" fmla="*/ 2 h 1215"/>
                  <a:gd name="T90" fmla="*/ 2 w 1018"/>
                  <a:gd name="T91" fmla="*/ 2 h 1215"/>
                  <a:gd name="T92" fmla="*/ 2 w 1018"/>
                  <a:gd name="T93" fmla="*/ 1 h 1215"/>
                  <a:gd name="T94" fmla="*/ 2 w 1018"/>
                  <a:gd name="T95" fmla="*/ 1 h 1215"/>
                  <a:gd name="T96" fmla="*/ 2 w 1018"/>
                  <a:gd name="T97" fmla="*/ 1 h 1215"/>
                  <a:gd name="T98" fmla="*/ 2 w 1018"/>
                  <a:gd name="T99" fmla="*/ 1 h 1215"/>
                  <a:gd name="T100" fmla="*/ 2 w 1018"/>
                  <a:gd name="T101" fmla="*/ 1 h 1215"/>
                  <a:gd name="T102" fmla="*/ 2 w 1018"/>
                  <a:gd name="T103" fmla="*/ 0 h 1215"/>
                  <a:gd name="T104" fmla="*/ 2 w 1018"/>
                  <a:gd name="T105" fmla="*/ 0 h 1215"/>
                  <a:gd name="T106" fmla="*/ 1 w 1018"/>
                  <a:gd name="T107" fmla="*/ 0 h 121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018"/>
                  <a:gd name="T163" fmla="*/ 0 h 1215"/>
                  <a:gd name="T164" fmla="*/ 1018 w 1018"/>
                  <a:gd name="T165" fmla="*/ 1215 h 121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018" h="1215">
                    <a:moveTo>
                      <a:pt x="751" y="80"/>
                    </a:moveTo>
                    <a:lnTo>
                      <a:pt x="733" y="70"/>
                    </a:lnTo>
                    <a:lnTo>
                      <a:pt x="714" y="59"/>
                    </a:lnTo>
                    <a:lnTo>
                      <a:pt x="696" y="51"/>
                    </a:lnTo>
                    <a:lnTo>
                      <a:pt x="677" y="43"/>
                    </a:lnTo>
                    <a:lnTo>
                      <a:pt x="658" y="35"/>
                    </a:lnTo>
                    <a:lnTo>
                      <a:pt x="639" y="28"/>
                    </a:lnTo>
                    <a:lnTo>
                      <a:pt x="619" y="22"/>
                    </a:lnTo>
                    <a:lnTo>
                      <a:pt x="598" y="17"/>
                    </a:lnTo>
                    <a:lnTo>
                      <a:pt x="577" y="12"/>
                    </a:lnTo>
                    <a:lnTo>
                      <a:pt x="557" y="9"/>
                    </a:lnTo>
                    <a:lnTo>
                      <a:pt x="536" y="6"/>
                    </a:lnTo>
                    <a:lnTo>
                      <a:pt x="515" y="2"/>
                    </a:lnTo>
                    <a:lnTo>
                      <a:pt x="493" y="1"/>
                    </a:lnTo>
                    <a:lnTo>
                      <a:pt x="472" y="0"/>
                    </a:lnTo>
                    <a:lnTo>
                      <a:pt x="450" y="0"/>
                    </a:lnTo>
                    <a:lnTo>
                      <a:pt x="427" y="0"/>
                    </a:lnTo>
                    <a:lnTo>
                      <a:pt x="404" y="2"/>
                    </a:lnTo>
                    <a:lnTo>
                      <a:pt x="382" y="4"/>
                    </a:lnTo>
                    <a:lnTo>
                      <a:pt x="360" y="7"/>
                    </a:lnTo>
                    <a:lnTo>
                      <a:pt x="336" y="11"/>
                    </a:lnTo>
                    <a:lnTo>
                      <a:pt x="313" y="15"/>
                    </a:lnTo>
                    <a:lnTo>
                      <a:pt x="289" y="20"/>
                    </a:lnTo>
                    <a:lnTo>
                      <a:pt x="265" y="25"/>
                    </a:lnTo>
                    <a:lnTo>
                      <a:pt x="241" y="32"/>
                    </a:lnTo>
                    <a:lnTo>
                      <a:pt x="217" y="40"/>
                    </a:lnTo>
                    <a:lnTo>
                      <a:pt x="194" y="47"/>
                    </a:lnTo>
                    <a:lnTo>
                      <a:pt x="170" y="56"/>
                    </a:lnTo>
                    <a:lnTo>
                      <a:pt x="145" y="66"/>
                    </a:lnTo>
                    <a:lnTo>
                      <a:pt x="121" y="76"/>
                    </a:lnTo>
                    <a:lnTo>
                      <a:pt x="96" y="86"/>
                    </a:lnTo>
                    <a:lnTo>
                      <a:pt x="71" y="98"/>
                    </a:lnTo>
                    <a:lnTo>
                      <a:pt x="46" y="110"/>
                    </a:lnTo>
                    <a:lnTo>
                      <a:pt x="39" y="115"/>
                    </a:lnTo>
                    <a:lnTo>
                      <a:pt x="32" y="120"/>
                    </a:lnTo>
                    <a:lnTo>
                      <a:pt x="26" y="126"/>
                    </a:lnTo>
                    <a:lnTo>
                      <a:pt x="19" y="132"/>
                    </a:lnTo>
                    <a:lnTo>
                      <a:pt x="15" y="138"/>
                    </a:lnTo>
                    <a:lnTo>
                      <a:pt x="10" y="145"/>
                    </a:lnTo>
                    <a:lnTo>
                      <a:pt x="7" y="153"/>
                    </a:lnTo>
                    <a:lnTo>
                      <a:pt x="4" y="161"/>
                    </a:lnTo>
                    <a:lnTo>
                      <a:pt x="2" y="168"/>
                    </a:lnTo>
                    <a:lnTo>
                      <a:pt x="1" y="177"/>
                    </a:lnTo>
                    <a:lnTo>
                      <a:pt x="0" y="185"/>
                    </a:lnTo>
                    <a:lnTo>
                      <a:pt x="0" y="193"/>
                    </a:lnTo>
                    <a:lnTo>
                      <a:pt x="1" y="201"/>
                    </a:lnTo>
                    <a:lnTo>
                      <a:pt x="3" y="210"/>
                    </a:lnTo>
                    <a:lnTo>
                      <a:pt x="6" y="218"/>
                    </a:lnTo>
                    <a:lnTo>
                      <a:pt x="9" y="226"/>
                    </a:lnTo>
                    <a:lnTo>
                      <a:pt x="14" y="234"/>
                    </a:lnTo>
                    <a:lnTo>
                      <a:pt x="18" y="241"/>
                    </a:lnTo>
                    <a:lnTo>
                      <a:pt x="24" y="247"/>
                    </a:lnTo>
                    <a:lnTo>
                      <a:pt x="31" y="252"/>
                    </a:lnTo>
                    <a:lnTo>
                      <a:pt x="37" y="257"/>
                    </a:lnTo>
                    <a:lnTo>
                      <a:pt x="44" y="262"/>
                    </a:lnTo>
                    <a:lnTo>
                      <a:pt x="51" y="266"/>
                    </a:lnTo>
                    <a:lnTo>
                      <a:pt x="60" y="269"/>
                    </a:lnTo>
                    <a:lnTo>
                      <a:pt x="67" y="271"/>
                    </a:lnTo>
                    <a:lnTo>
                      <a:pt x="75" y="272"/>
                    </a:lnTo>
                    <a:lnTo>
                      <a:pt x="84" y="273"/>
                    </a:lnTo>
                    <a:lnTo>
                      <a:pt x="92" y="272"/>
                    </a:lnTo>
                    <a:lnTo>
                      <a:pt x="100" y="271"/>
                    </a:lnTo>
                    <a:lnTo>
                      <a:pt x="109" y="270"/>
                    </a:lnTo>
                    <a:lnTo>
                      <a:pt x="117" y="267"/>
                    </a:lnTo>
                    <a:lnTo>
                      <a:pt x="125" y="263"/>
                    </a:lnTo>
                    <a:lnTo>
                      <a:pt x="164" y="244"/>
                    </a:lnTo>
                    <a:lnTo>
                      <a:pt x="203" y="227"/>
                    </a:lnTo>
                    <a:lnTo>
                      <a:pt x="240" y="213"/>
                    </a:lnTo>
                    <a:lnTo>
                      <a:pt x="278" y="200"/>
                    </a:lnTo>
                    <a:lnTo>
                      <a:pt x="315" y="190"/>
                    </a:lnTo>
                    <a:lnTo>
                      <a:pt x="350" y="182"/>
                    </a:lnTo>
                    <a:lnTo>
                      <a:pt x="386" y="177"/>
                    </a:lnTo>
                    <a:lnTo>
                      <a:pt x="421" y="172"/>
                    </a:lnTo>
                    <a:lnTo>
                      <a:pt x="437" y="172"/>
                    </a:lnTo>
                    <a:lnTo>
                      <a:pt x="454" y="171"/>
                    </a:lnTo>
                    <a:lnTo>
                      <a:pt x="471" y="171"/>
                    </a:lnTo>
                    <a:lnTo>
                      <a:pt x="487" y="172"/>
                    </a:lnTo>
                    <a:lnTo>
                      <a:pt x="503" y="175"/>
                    </a:lnTo>
                    <a:lnTo>
                      <a:pt x="518" y="176"/>
                    </a:lnTo>
                    <a:lnTo>
                      <a:pt x="534" y="179"/>
                    </a:lnTo>
                    <a:lnTo>
                      <a:pt x="549" y="182"/>
                    </a:lnTo>
                    <a:lnTo>
                      <a:pt x="564" y="185"/>
                    </a:lnTo>
                    <a:lnTo>
                      <a:pt x="579" y="189"/>
                    </a:lnTo>
                    <a:lnTo>
                      <a:pt x="593" y="194"/>
                    </a:lnTo>
                    <a:lnTo>
                      <a:pt x="608" y="199"/>
                    </a:lnTo>
                    <a:lnTo>
                      <a:pt x="621" y="206"/>
                    </a:lnTo>
                    <a:lnTo>
                      <a:pt x="635" y="212"/>
                    </a:lnTo>
                    <a:lnTo>
                      <a:pt x="648" y="218"/>
                    </a:lnTo>
                    <a:lnTo>
                      <a:pt x="662" y="226"/>
                    </a:lnTo>
                    <a:lnTo>
                      <a:pt x="682" y="241"/>
                    </a:lnTo>
                    <a:lnTo>
                      <a:pt x="703" y="256"/>
                    </a:lnTo>
                    <a:lnTo>
                      <a:pt x="722" y="273"/>
                    </a:lnTo>
                    <a:lnTo>
                      <a:pt x="739" y="292"/>
                    </a:lnTo>
                    <a:lnTo>
                      <a:pt x="756" y="311"/>
                    </a:lnTo>
                    <a:lnTo>
                      <a:pt x="771" y="332"/>
                    </a:lnTo>
                    <a:lnTo>
                      <a:pt x="785" y="355"/>
                    </a:lnTo>
                    <a:lnTo>
                      <a:pt x="798" y="378"/>
                    </a:lnTo>
                    <a:lnTo>
                      <a:pt x="809" y="403"/>
                    </a:lnTo>
                    <a:lnTo>
                      <a:pt x="819" y="427"/>
                    </a:lnTo>
                    <a:lnTo>
                      <a:pt x="828" y="453"/>
                    </a:lnTo>
                    <a:lnTo>
                      <a:pt x="835" y="480"/>
                    </a:lnTo>
                    <a:lnTo>
                      <a:pt x="840" y="508"/>
                    </a:lnTo>
                    <a:lnTo>
                      <a:pt x="843" y="536"/>
                    </a:lnTo>
                    <a:lnTo>
                      <a:pt x="846" y="565"/>
                    </a:lnTo>
                    <a:lnTo>
                      <a:pt x="846" y="594"/>
                    </a:lnTo>
                    <a:lnTo>
                      <a:pt x="845" y="627"/>
                    </a:lnTo>
                    <a:lnTo>
                      <a:pt x="842" y="657"/>
                    </a:lnTo>
                    <a:lnTo>
                      <a:pt x="837" y="686"/>
                    </a:lnTo>
                    <a:lnTo>
                      <a:pt x="830" y="714"/>
                    </a:lnTo>
                    <a:lnTo>
                      <a:pt x="821" y="740"/>
                    </a:lnTo>
                    <a:lnTo>
                      <a:pt x="811" y="764"/>
                    </a:lnTo>
                    <a:lnTo>
                      <a:pt x="800" y="788"/>
                    </a:lnTo>
                    <a:lnTo>
                      <a:pt x="787" y="811"/>
                    </a:lnTo>
                    <a:lnTo>
                      <a:pt x="774" y="832"/>
                    </a:lnTo>
                    <a:lnTo>
                      <a:pt x="759" y="852"/>
                    </a:lnTo>
                    <a:lnTo>
                      <a:pt x="743" y="871"/>
                    </a:lnTo>
                    <a:lnTo>
                      <a:pt x="727" y="889"/>
                    </a:lnTo>
                    <a:lnTo>
                      <a:pt x="710" y="905"/>
                    </a:lnTo>
                    <a:lnTo>
                      <a:pt x="694" y="921"/>
                    </a:lnTo>
                    <a:lnTo>
                      <a:pt x="676" y="935"/>
                    </a:lnTo>
                    <a:lnTo>
                      <a:pt x="658" y="949"/>
                    </a:lnTo>
                    <a:lnTo>
                      <a:pt x="641" y="961"/>
                    </a:lnTo>
                    <a:lnTo>
                      <a:pt x="623" y="973"/>
                    </a:lnTo>
                    <a:lnTo>
                      <a:pt x="605" y="983"/>
                    </a:lnTo>
                    <a:lnTo>
                      <a:pt x="589" y="993"/>
                    </a:lnTo>
                    <a:lnTo>
                      <a:pt x="557" y="1009"/>
                    </a:lnTo>
                    <a:lnTo>
                      <a:pt x="528" y="1023"/>
                    </a:lnTo>
                    <a:lnTo>
                      <a:pt x="482" y="1040"/>
                    </a:lnTo>
                    <a:lnTo>
                      <a:pt x="461" y="1046"/>
                    </a:lnTo>
                    <a:lnTo>
                      <a:pt x="453" y="1050"/>
                    </a:lnTo>
                    <a:lnTo>
                      <a:pt x="445" y="1053"/>
                    </a:lnTo>
                    <a:lnTo>
                      <a:pt x="437" y="1057"/>
                    </a:lnTo>
                    <a:lnTo>
                      <a:pt x="430" y="1061"/>
                    </a:lnTo>
                    <a:lnTo>
                      <a:pt x="424" y="1067"/>
                    </a:lnTo>
                    <a:lnTo>
                      <a:pt x="419" y="1072"/>
                    </a:lnTo>
                    <a:lnTo>
                      <a:pt x="414" y="1080"/>
                    </a:lnTo>
                    <a:lnTo>
                      <a:pt x="408" y="1086"/>
                    </a:lnTo>
                    <a:lnTo>
                      <a:pt x="405" y="1093"/>
                    </a:lnTo>
                    <a:lnTo>
                      <a:pt x="402" y="1101"/>
                    </a:lnTo>
                    <a:lnTo>
                      <a:pt x="399" y="1109"/>
                    </a:lnTo>
                    <a:lnTo>
                      <a:pt x="398" y="1117"/>
                    </a:lnTo>
                    <a:lnTo>
                      <a:pt x="397" y="1125"/>
                    </a:lnTo>
                    <a:lnTo>
                      <a:pt x="397" y="1133"/>
                    </a:lnTo>
                    <a:lnTo>
                      <a:pt x="398" y="1143"/>
                    </a:lnTo>
                    <a:lnTo>
                      <a:pt x="400" y="1151"/>
                    </a:lnTo>
                    <a:lnTo>
                      <a:pt x="402" y="1159"/>
                    </a:lnTo>
                    <a:lnTo>
                      <a:pt x="405" y="1168"/>
                    </a:lnTo>
                    <a:lnTo>
                      <a:pt x="409" y="1175"/>
                    </a:lnTo>
                    <a:lnTo>
                      <a:pt x="415" y="1181"/>
                    </a:lnTo>
                    <a:lnTo>
                      <a:pt x="420" y="1188"/>
                    </a:lnTo>
                    <a:lnTo>
                      <a:pt x="426" y="1194"/>
                    </a:lnTo>
                    <a:lnTo>
                      <a:pt x="432" y="1199"/>
                    </a:lnTo>
                    <a:lnTo>
                      <a:pt x="439" y="1203"/>
                    </a:lnTo>
                    <a:lnTo>
                      <a:pt x="447" y="1207"/>
                    </a:lnTo>
                    <a:lnTo>
                      <a:pt x="454" y="1210"/>
                    </a:lnTo>
                    <a:lnTo>
                      <a:pt x="462" y="1212"/>
                    </a:lnTo>
                    <a:lnTo>
                      <a:pt x="471" y="1214"/>
                    </a:lnTo>
                    <a:lnTo>
                      <a:pt x="479" y="1215"/>
                    </a:lnTo>
                    <a:lnTo>
                      <a:pt x="487" y="1215"/>
                    </a:lnTo>
                    <a:lnTo>
                      <a:pt x="496" y="1214"/>
                    </a:lnTo>
                    <a:lnTo>
                      <a:pt x="505" y="1212"/>
                    </a:lnTo>
                    <a:lnTo>
                      <a:pt x="539" y="1202"/>
                    </a:lnTo>
                    <a:lnTo>
                      <a:pt x="576" y="1188"/>
                    </a:lnTo>
                    <a:lnTo>
                      <a:pt x="597" y="1180"/>
                    </a:lnTo>
                    <a:lnTo>
                      <a:pt x="617" y="1172"/>
                    </a:lnTo>
                    <a:lnTo>
                      <a:pt x="638" y="1161"/>
                    </a:lnTo>
                    <a:lnTo>
                      <a:pt x="658" y="1151"/>
                    </a:lnTo>
                    <a:lnTo>
                      <a:pt x="680" y="1139"/>
                    </a:lnTo>
                    <a:lnTo>
                      <a:pt x="701" y="1126"/>
                    </a:lnTo>
                    <a:lnTo>
                      <a:pt x="723" y="1113"/>
                    </a:lnTo>
                    <a:lnTo>
                      <a:pt x="743" y="1098"/>
                    </a:lnTo>
                    <a:lnTo>
                      <a:pt x="764" y="1083"/>
                    </a:lnTo>
                    <a:lnTo>
                      <a:pt x="786" y="1066"/>
                    </a:lnTo>
                    <a:lnTo>
                      <a:pt x="806" y="1050"/>
                    </a:lnTo>
                    <a:lnTo>
                      <a:pt x="826" y="1031"/>
                    </a:lnTo>
                    <a:lnTo>
                      <a:pt x="846" y="1011"/>
                    </a:lnTo>
                    <a:lnTo>
                      <a:pt x="865" y="990"/>
                    </a:lnTo>
                    <a:lnTo>
                      <a:pt x="884" y="970"/>
                    </a:lnTo>
                    <a:lnTo>
                      <a:pt x="901" y="947"/>
                    </a:lnTo>
                    <a:lnTo>
                      <a:pt x="918" y="924"/>
                    </a:lnTo>
                    <a:lnTo>
                      <a:pt x="933" y="899"/>
                    </a:lnTo>
                    <a:lnTo>
                      <a:pt x="948" y="874"/>
                    </a:lnTo>
                    <a:lnTo>
                      <a:pt x="961" y="847"/>
                    </a:lnTo>
                    <a:lnTo>
                      <a:pt x="974" y="819"/>
                    </a:lnTo>
                    <a:lnTo>
                      <a:pt x="984" y="791"/>
                    </a:lnTo>
                    <a:lnTo>
                      <a:pt x="995" y="761"/>
                    </a:lnTo>
                    <a:lnTo>
                      <a:pt x="1002" y="730"/>
                    </a:lnTo>
                    <a:lnTo>
                      <a:pt x="1009" y="698"/>
                    </a:lnTo>
                    <a:lnTo>
                      <a:pt x="1013" y="666"/>
                    </a:lnTo>
                    <a:lnTo>
                      <a:pt x="1016" y="632"/>
                    </a:lnTo>
                    <a:lnTo>
                      <a:pt x="1018" y="595"/>
                    </a:lnTo>
                    <a:lnTo>
                      <a:pt x="1017" y="576"/>
                    </a:lnTo>
                    <a:lnTo>
                      <a:pt x="1017" y="555"/>
                    </a:lnTo>
                    <a:lnTo>
                      <a:pt x="1015" y="535"/>
                    </a:lnTo>
                    <a:lnTo>
                      <a:pt x="1014" y="516"/>
                    </a:lnTo>
                    <a:lnTo>
                      <a:pt x="1008" y="476"/>
                    </a:lnTo>
                    <a:lnTo>
                      <a:pt x="1001" y="438"/>
                    </a:lnTo>
                    <a:lnTo>
                      <a:pt x="990" y="401"/>
                    </a:lnTo>
                    <a:lnTo>
                      <a:pt x="979" y="364"/>
                    </a:lnTo>
                    <a:lnTo>
                      <a:pt x="964" y="329"/>
                    </a:lnTo>
                    <a:lnTo>
                      <a:pt x="948" y="295"/>
                    </a:lnTo>
                    <a:lnTo>
                      <a:pt x="930" y="263"/>
                    </a:lnTo>
                    <a:lnTo>
                      <a:pt x="911" y="232"/>
                    </a:lnTo>
                    <a:lnTo>
                      <a:pt x="899" y="216"/>
                    </a:lnTo>
                    <a:lnTo>
                      <a:pt x="888" y="201"/>
                    </a:lnTo>
                    <a:lnTo>
                      <a:pt x="876" y="187"/>
                    </a:lnTo>
                    <a:lnTo>
                      <a:pt x="864" y="173"/>
                    </a:lnTo>
                    <a:lnTo>
                      <a:pt x="851" y="160"/>
                    </a:lnTo>
                    <a:lnTo>
                      <a:pt x="838" y="148"/>
                    </a:lnTo>
                    <a:lnTo>
                      <a:pt x="824" y="135"/>
                    </a:lnTo>
                    <a:lnTo>
                      <a:pt x="811" y="123"/>
                    </a:lnTo>
                    <a:lnTo>
                      <a:pt x="796" y="111"/>
                    </a:lnTo>
                    <a:lnTo>
                      <a:pt x="782" y="101"/>
                    </a:lnTo>
                    <a:lnTo>
                      <a:pt x="766" y="91"/>
                    </a:lnTo>
                    <a:lnTo>
                      <a:pt x="751" y="8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1" name="Freeform 252"/>
              <p:cNvSpPr>
                <a:spLocks/>
              </p:cNvSpPr>
              <p:nvPr/>
            </p:nvSpPr>
            <p:spPr bwMode="auto">
              <a:xfrm>
                <a:off x="1314" y="1567"/>
                <a:ext cx="116" cy="233"/>
              </a:xfrm>
              <a:custGeom>
                <a:avLst/>
                <a:gdLst>
                  <a:gd name="T0" fmla="*/ 2 w 1789"/>
                  <a:gd name="T1" fmla="*/ 4 h 2354"/>
                  <a:gd name="T2" fmla="*/ 2 w 1789"/>
                  <a:gd name="T3" fmla="*/ 4 h 2354"/>
                  <a:gd name="T4" fmla="*/ 2 w 1789"/>
                  <a:gd name="T5" fmla="*/ 4 h 2354"/>
                  <a:gd name="T6" fmla="*/ 2 w 1789"/>
                  <a:gd name="T7" fmla="*/ 4 h 2354"/>
                  <a:gd name="T8" fmla="*/ 2 w 1789"/>
                  <a:gd name="T9" fmla="*/ 4 h 2354"/>
                  <a:gd name="T10" fmla="*/ 2 w 1789"/>
                  <a:gd name="T11" fmla="*/ 3 h 2354"/>
                  <a:gd name="T12" fmla="*/ 2 w 1789"/>
                  <a:gd name="T13" fmla="*/ 2 h 2354"/>
                  <a:gd name="T14" fmla="*/ 2 w 1789"/>
                  <a:gd name="T15" fmla="*/ 2 h 2354"/>
                  <a:gd name="T16" fmla="*/ 2 w 1789"/>
                  <a:gd name="T17" fmla="*/ 2 h 2354"/>
                  <a:gd name="T18" fmla="*/ 2 w 1789"/>
                  <a:gd name="T19" fmla="*/ 2 h 2354"/>
                  <a:gd name="T20" fmla="*/ 2 w 1789"/>
                  <a:gd name="T21" fmla="*/ 2 h 2354"/>
                  <a:gd name="T22" fmla="*/ 3 w 1789"/>
                  <a:gd name="T23" fmla="*/ 2 h 2354"/>
                  <a:gd name="T24" fmla="*/ 3 w 1789"/>
                  <a:gd name="T25" fmla="*/ 2 h 2354"/>
                  <a:gd name="T26" fmla="*/ 3 w 1789"/>
                  <a:gd name="T27" fmla="*/ 2 h 2354"/>
                  <a:gd name="T28" fmla="*/ 3 w 1789"/>
                  <a:gd name="T29" fmla="*/ 2 h 2354"/>
                  <a:gd name="T30" fmla="*/ 3 w 1789"/>
                  <a:gd name="T31" fmla="*/ 2 h 2354"/>
                  <a:gd name="T32" fmla="*/ 3 w 1789"/>
                  <a:gd name="T33" fmla="*/ 2 h 2354"/>
                  <a:gd name="T34" fmla="*/ 2 w 1789"/>
                  <a:gd name="T35" fmla="*/ 0 h 2354"/>
                  <a:gd name="T36" fmla="*/ 2 w 1789"/>
                  <a:gd name="T37" fmla="*/ 0 h 2354"/>
                  <a:gd name="T38" fmla="*/ 2 w 1789"/>
                  <a:gd name="T39" fmla="*/ 0 h 2354"/>
                  <a:gd name="T40" fmla="*/ 2 w 1789"/>
                  <a:gd name="T41" fmla="*/ 0 h 2354"/>
                  <a:gd name="T42" fmla="*/ 2 w 1789"/>
                  <a:gd name="T43" fmla="*/ 0 h 2354"/>
                  <a:gd name="T44" fmla="*/ 2 w 1789"/>
                  <a:gd name="T45" fmla="*/ 0 h 2354"/>
                  <a:gd name="T46" fmla="*/ 2 w 1789"/>
                  <a:gd name="T47" fmla="*/ 0 h 2354"/>
                  <a:gd name="T48" fmla="*/ 2 w 1789"/>
                  <a:gd name="T49" fmla="*/ 0 h 2354"/>
                  <a:gd name="T50" fmla="*/ 3 w 1789"/>
                  <a:gd name="T51" fmla="*/ 2 h 2354"/>
                  <a:gd name="T52" fmla="*/ 3 w 1789"/>
                  <a:gd name="T53" fmla="*/ 2 h 2354"/>
                  <a:gd name="T54" fmla="*/ 3 w 1789"/>
                  <a:gd name="T55" fmla="*/ 2 h 2354"/>
                  <a:gd name="T56" fmla="*/ 3 w 1789"/>
                  <a:gd name="T57" fmla="*/ 2 h 2354"/>
                  <a:gd name="T58" fmla="*/ 3 w 1789"/>
                  <a:gd name="T59" fmla="*/ 2 h 2354"/>
                  <a:gd name="T60" fmla="*/ 3 w 1789"/>
                  <a:gd name="T61" fmla="*/ 2 h 2354"/>
                  <a:gd name="T62" fmla="*/ 3 w 1789"/>
                  <a:gd name="T63" fmla="*/ 2 h 2354"/>
                  <a:gd name="T64" fmla="*/ 3 w 1789"/>
                  <a:gd name="T65" fmla="*/ 2 h 2354"/>
                  <a:gd name="T66" fmla="*/ 3 w 1789"/>
                  <a:gd name="T67" fmla="*/ 2 h 2354"/>
                  <a:gd name="T68" fmla="*/ 3 w 1789"/>
                  <a:gd name="T69" fmla="*/ 2 h 2354"/>
                  <a:gd name="T70" fmla="*/ 2 w 1789"/>
                  <a:gd name="T71" fmla="*/ 3 h 2354"/>
                  <a:gd name="T72" fmla="*/ 2 w 1789"/>
                  <a:gd name="T73" fmla="*/ 4 h 2354"/>
                  <a:gd name="T74" fmla="*/ 2 w 1789"/>
                  <a:gd name="T75" fmla="*/ 4 h 2354"/>
                  <a:gd name="T76" fmla="*/ 2 w 1789"/>
                  <a:gd name="T77" fmla="*/ 4 h 2354"/>
                  <a:gd name="T78" fmla="*/ 2 w 1789"/>
                  <a:gd name="T79" fmla="*/ 4 h 2354"/>
                  <a:gd name="T80" fmla="*/ 2 w 1789"/>
                  <a:gd name="T81" fmla="*/ 4 h 2354"/>
                  <a:gd name="T82" fmla="*/ 2 w 1789"/>
                  <a:gd name="T83" fmla="*/ 4 h 2354"/>
                  <a:gd name="T84" fmla="*/ 2 w 1789"/>
                  <a:gd name="T85" fmla="*/ 4 h 2354"/>
                  <a:gd name="T86" fmla="*/ 2 w 1789"/>
                  <a:gd name="T87" fmla="*/ 4 h 2354"/>
                  <a:gd name="T88" fmla="*/ 2 w 1789"/>
                  <a:gd name="T89" fmla="*/ 4 h 2354"/>
                  <a:gd name="T90" fmla="*/ 0 w 1789"/>
                  <a:gd name="T91" fmla="*/ 5 h 2354"/>
                  <a:gd name="T92" fmla="*/ 0 w 1789"/>
                  <a:gd name="T93" fmla="*/ 4 h 2354"/>
                  <a:gd name="T94" fmla="*/ 0 w 1789"/>
                  <a:gd name="T95" fmla="*/ 4 h 2354"/>
                  <a:gd name="T96" fmla="*/ 0 w 1789"/>
                  <a:gd name="T97" fmla="*/ 4 h 2354"/>
                  <a:gd name="T98" fmla="*/ 0 w 1789"/>
                  <a:gd name="T99" fmla="*/ 4 h 2354"/>
                  <a:gd name="T100" fmla="*/ 0 w 1789"/>
                  <a:gd name="T101" fmla="*/ 4 h 2354"/>
                  <a:gd name="T102" fmla="*/ 0 w 1789"/>
                  <a:gd name="T103" fmla="*/ 4 h 2354"/>
                  <a:gd name="T104" fmla="*/ 0 w 1789"/>
                  <a:gd name="T105" fmla="*/ 4 h 235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89"/>
                  <a:gd name="T160" fmla="*/ 0 h 2354"/>
                  <a:gd name="T161" fmla="*/ 1789 w 1789"/>
                  <a:gd name="T162" fmla="*/ 2354 h 235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89" h="2354">
                    <a:moveTo>
                      <a:pt x="91" y="2167"/>
                    </a:moveTo>
                    <a:lnTo>
                      <a:pt x="976" y="2148"/>
                    </a:lnTo>
                    <a:lnTo>
                      <a:pt x="984" y="2148"/>
                    </a:lnTo>
                    <a:lnTo>
                      <a:pt x="991" y="2147"/>
                    </a:lnTo>
                    <a:lnTo>
                      <a:pt x="999" y="2145"/>
                    </a:lnTo>
                    <a:lnTo>
                      <a:pt x="1004" y="2143"/>
                    </a:lnTo>
                    <a:lnTo>
                      <a:pt x="1009" y="2141"/>
                    </a:lnTo>
                    <a:lnTo>
                      <a:pt x="1013" y="2138"/>
                    </a:lnTo>
                    <a:lnTo>
                      <a:pt x="1016" y="2135"/>
                    </a:lnTo>
                    <a:lnTo>
                      <a:pt x="1019" y="2132"/>
                    </a:lnTo>
                    <a:lnTo>
                      <a:pt x="1024" y="2126"/>
                    </a:lnTo>
                    <a:lnTo>
                      <a:pt x="1029" y="2120"/>
                    </a:lnTo>
                    <a:lnTo>
                      <a:pt x="1033" y="2113"/>
                    </a:lnTo>
                    <a:lnTo>
                      <a:pt x="1037" y="2106"/>
                    </a:lnTo>
                    <a:lnTo>
                      <a:pt x="1043" y="2088"/>
                    </a:lnTo>
                    <a:lnTo>
                      <a:pt x="1050" y="2068"/>
                    </a:lnTo>
                    <a:lnTo>
                      <a:pt x="1054" y="2046"/>
                    </a:lnTo>
                    <a:lnTo>
                      <a:pt x="1057" y="2022"/>
                    </a:lnTo>
                    <a:lnTo>
                      <a:pt x="1059" y="1997"/>
                    </a:lnTo>
                    <a:lnTo>
                      <a:pt x="1059" y="1970"/>
                    </a:lnTo>
                    <a:lnTo>
                      <a:pt x="1059" y="1907"/>
                    </a:lnTo>
                    <a:lnTo>
                      <a:pt x="1060" y="1807"/>
                    </a:lnTo>
                    <a:lnTo>
                      <a:pt x="1062" y="1683"/>
                    </a:lnTo>
                    <a:lnTo>
                      <a:pt x="1064" y="1549"/>
                    </a:lnTo>
                    <a:lnTo>
                      <a:pt x="1067" y="1418"/>
                    </a:lnTo>
                    <a:lnTo>
                      <a:pt x="1069" y="1305"/>
                    </a:lnTo>
                    <a:lnTo>
                      <a:pt x="1071" y="1223"/>
                    </a:lnTo>
                    <a:lnTo>
                      <a:pt x="1072" y="1186"/>
                    </a:lnTo>
                    <a:lnTo>
                      <a:pt x="1072" y="1177"/>
                    </a:lnTo>
                    <a:lnTo>
                      <a:pt x="1074" y="1169"/>
                    </a:lnTo>
                    <a:lnTo>
                      <a:pt x="1077" y="1159"/>
                    </a:lnTo>
                    <a:lnTo>
                      <a:pt x="1080" y="1151"/>
                    </a:lnTo>
                    <a:lnTo>
                      <a:pt x="1084" y="1144"/>
                    </a:lnTo>
                    <a:lnTo>
                      <a:pt x="1088" y="1136"/>
                    </a:lnTo>
                    <a:lnTo>
                      <a:pt x="1093" y="1129"/>
                    </a:lnTo>
                    <a:lnTo>
                      <a:pt x="1099" y="1123"/>
                    </a:lnTo>
                    <a:lnTo>
                      <a:pt x="1106" y="1117"/>
                    </a:lnTo>
                    <a:lnTo>
                      <a:pt x="1113" y="1112"/>
                    </a:lnTo>
                    <a:lnTo>
                      <a:pt x="1120" y="1107"/>
                    </a:lnTo>
                    <a:lnTo>
                      <a:pt x="1128" y="1103"/>
                    </a:lnTo>
                    <a:lnTo>
                      <a:pt x="1137" y="1100"/>
                    </a:lnTo>
                    <a:lnTo>
                      <a:pt x="1145" y="1098"/>
                    </a:lnTo>
                    <a:lnTo>
                      <a:pt x="1154" y="1096"/>
                    </a:lnTo>
                    <a:lnTo>
                      <a:pt x="1163" y="1096"/>
                    </a:lnTo>
                    <a:lnTo>
                      <a:pt x="1204" y="1095"/>
                    </a:lnTo>
                    <a:lnTo>
                      <a:pt x="1256" y="1093"/>
                    </a:lnTo>
                    <a:lnTo>
                      <a:pt x="1315" y="1091"/>
                    </a:lnTo>
                    <a:lnTo>
                      <a:pt x="1377" y="1089"/>
                    </a:lnTo>
                    <a:lnTo>
                      <a:pt x="1440" y="1086"/>
                    </a:lnTo>
                    <a:lnTo>
                      <a:pt x="1498" y="1081"/>
                    </a:lnTo>
                    <a:lnTo>
                      <a:pt x="1547" y="1077"/>
                    </a:lnTo>
                    <a:lnTo>
                      <a:pt x="1585" y="1072"/>
                    </a:lnTo>
                    <a:lnTo>
                      <a:pt x="1587" y="1072"/>
                    </a:lnTo>
                    <a:lnTo>
                      <a:pt x="1589" y="1071"/>
                    </a:lnTo>
                    <a:lnTo>
                      <a:pt x="1592" y="1071"/>
                    </a:lnTo>
                    <a:lnTo>
                      <a:pt x="1594" y="1070"/>
                    </a:lnTo>
                    <a:lnTo>
                      <a:pt x="1596" y="1069"/>
                    </a:lnTo>
                    <a:lnTo>
                      <a:pt x="1598" y="1068"/>
                    </a:lnTo>
                    <a:lnTo>
                      <a:pt x="1599" y="1067"/>
                    </a:lnTo>
                    <a:lnTo>
                      <a:pt x="1600" y="1066"/>
                    </a:lnTo>
                    <a:lnTo>
                      <a:pt x="1602" y="1062"/>
                    </a:lnTo>
                    <a:lnTo>
                      <a:pt x="1603" y="1056"/>
                    </a:lnTo>
                    <a:lnTo>
                      <a:pt x="1603" y="1048"/>
                    </a:lnTo>
                    <a:lnTo>
                      <a:pt x="1603" y="1040"/>
                    </a:lnTo>
                    <a:lnTo>
                      <a:pt x="1600" y="1031"/>
                    </a:lnTo>
                    <a:lnTo>
                      <a:pt x="1597" y="1020"/>
                    </a:lnTo>
                    <a:lnTo>
                      <a:pt x="1593" y="1009"/>
                    </a:lnTo>
                    <a:lnTo>
                      <a:pt x="1588" y="996"/>
                    </a:lnTo>
                    <a:lnTo>
                      <a:pt x="1120" y="138"/>
                    </a:lnTo>
                    <a:lnTo>
                      <a:pt x="1116" y="130"/>
                    </a:lnTo>
                    <a:lnTo>
                      <a:pt x="1113" y="120"/>
                    </a:lnTo>
                    <a:lnTo>
                      <a:pt x="1111" y="112"/>
                    </a:lnTo>
                    <a:lnTo>
                      <a:pt x="1110" y="103"/>
                    </a:lnTo>
                    <a:lnTo>
                      <a:pt x="1109" y="93"/>
                    </a:lnTo>
                    <a:lnTo>
                      <a:pt x="1110" y="85"/>
                    </a:lnTo>
                    <a:lnTo>
                      <a:pt x="1111" y="76"/>
                    </a:lnTo>
                    <a:lnTo>
                      <a:pt x="1113" y="68"/>
                    </a:lnTo>
                    <a:lnTo>
                      <a:pt x="1116" y="59"/>
                    </a:lnTo>
                    <a:lnTo>
                      <a:pt x="1119" y="51"/>
                    </a:lnTo>
                    <a:lnTo>
                      <a:pt x="1123" y="43"/>
                    </a:lnTo>
                    <a:lnTo>
                      <a:pt x="1129" y="35"/>
                    </a:lnTo>
                    <a:lnTo>
                      <a:pt x="1135" y="29"/>
                    </a:lnTo>
                    <a:lnTo>
                      <a:pt x="1142" y="23"/>
                    </a:lnTo>
                    <a:lnTo>
                      <a:pt x="1149" y="17"/>
                    </a:lnTo>
                    <a:lnTo>
                      <a:pt x="1157" y="12"/>
                    </a:lnTo>
                    <a:lnTo>
                      <a:pt x="1166" y="7"/>
                    </a:lnTo>
                    <a:lnTo>
                      <a:pt x="1175" y="4"/>
                    </a:lnTo>
                    <a:lnTo>
                      <a:pt x="1183" y="2"/>
                    </a:lnTo>
                    <a:lnTo>
                      <a:pt x="1193" y="1"/>
                    </a:lnTo>
                    <a:lnTo>
                      <a:pt x="1201" y="0"/>
                    </a:lnTo>
                    <a:lnTo>
                      <a:pt x="1210" y="1"/>
                    </a:lnTo>
                    <a:lnTo>
                      <a:pt x="1220" y="2"/>
                    </a:lnTo>
                    <a:lnTo>
                      <a:pt x="1228" y="4"/>
                    </a:lnTo>
                    <a:lnTo>
                      <a:pt x="1236" y="7"/>
                    </a:lnTo>
                    <a:lnTo>
                      <a:pt x="1245" y="11"/>
                    </a:lnTo>
                    <a:lnTo>
                      <a:pt x="1252" y="16"/>
                    </a:lnTo>
                    <a:lnTo>
                      <a:pt x="1259" y="21"/>
                    </a:lnTo>
                    <a:lnTo>
                      <a:pt x="1266" y="27"/>
                    </a:lnTo>
                    <a:lnTo>
                      <a:pt x="1273" y="33"/>
                    </a:lnTo>
                    <a:lnTo>
                      <a:pt x="1279" y="41"/>
                    </a:lnTo>
                    <a:lnTo>
                      <a:pt x="1283" y="49"/>
                    </a:lnTo>
                    <a:lnTo>
                      <a:pt x="1752" y="909"/>
                    </a:lnTo>
                    <a:lnTo>
                      <a:pt x="1760" y="925"/>
                    </a:lnTo>
                    <a:lnTo>
                      <a:pt x="1766" y="940"/>
                    </a:lnTo>
                    <a:lnTo>
                      <a:pt x="1773" y="956"/>
                    </a:lnTo>
                    <a:lnTo>
                      <a:pt x="1778" y="972"/>
                    </a:lnTo>
                    <a:lnTo>
                      <a:pt x="1781" y="987"/>
                    </a:lnTo>
                    <a:lnTo>
                      <a:pt x="1785" y="1003"/>
                    </a:lnTo>
                    <a:lnTo>
                      <a:pt x="1787" y="1018"/>
                    </a:lnTo>
                    <a:lnTo>
                      <a:pt x="1788" y="1034"/>
                    </a:lnTo>
                    <a:lnTo>
                      <a:pt x="1789" y="1049"/>
                    </a:lnTo>
                    <a:lnTo>
                      <a:pt x="1788" y="1064"/>
                    </a:lnTo>
                    <a:lnTo>
                      <a:pt x="1787" y="1079"/>
                    </a:lnTo>
                    <a:lnTo>
                      <a:pt x="1785" y="1094"/>
                    </a:lnTo>
                    <a:lnTo>
                      <a:pt x="1782" y="1108"/>
                    </a:lnTo>
                    <a:lnTo>
                      <a:pt x="1778" y="1122"/>
                    </a:lnTo>
                    <a:lnTo>
                      <a:pt x="1773" y="1135"/>
                    </a:lnTo>
                    <a:lnTo>
                      <a:pt x="1766" y="1148"/>
                    </a:lnTo>
                    <a:lnTo>
                      <a:pt x="1761" y="1159"/>
                    </a:lnTo>
                    <a:lnTo>
                      <a:pt x="1755" y="1170"/>
                    </a:lnTo>
                    <a:lnTo>
                      <a:pt x="1748" y="1179"/>
                    </a:lnTo>
                    <a:lnTo>
                      <a:pt x="1741" y="1188"/>
                    </a:lnTo>
                    <a:lnTo>
                      <a:pt x="1732" y="1197"/>
                    </a:lnTo>
                    <a:lnTo>
                      <a:pt x="1724" y="1205"/>
                    </a:lnTo>
                    <a:lnTo>
                      <a:pt x="1716" y="1212"/>
                    </a:lnTo>
                    <a:lnTo>
                      <a:pt x="1706" y="1219"/>
                    </a:lnTo>
                    <a:lnTo>
                      <a:pt x="1696" y="1226"/>
                    </a:lnTo>
                    <a:lnTo>
                      <a:pt x="1686" y="1232"/>
                    </a:lnTo>
                    <a:lnTo>
                      <a:pt x="1675" y="1238"/>
                    </a:lnTo>
                    <a:lnTo>
                      <a:pt x="1664" y="1242"/>
                    </a:lnTo>
                    <a:lnTo>
                      <a:pt x="1652" y="1246"/>
                    </a:lnTo>
                    <a:lnTo>
                      <a:pt x="1640" y="1250"/>
                    </a:lnTo>
                    <a:lnTo>
                      <a:pt x="1627" y="1254"/>
                    </a:lnTo>
                    <a:lnTo>
                      <a:pt x="1615" y="1256"/>
                    </a:lnTo>
                    <a:lnTo>
                      <a:pt x="1582" y="1260"/>
                    </a:lnTo>
                    <a:lnTo>
                      <a:pt x="1541" y="1264"/>
                    </a:lnTo>
                    <a:lnTo>
                      <a:pt x="1496" y="1268"/>
                    </a:lnTo>
                    <a:lnTo>
                      <a:pt x="1447" y="1271"/>
                    </a:lnTo>
                    <a:lnTo>
                      <a:pt x="1397" y="1273"/>
                    </a:lnTo>
                    <a:lnTo>
                      <a:pt x="1347" y="1275"/>
                    </a:lnTo>
                    <a:lnTo>
                      <a:pt x="1300" y="1277"/>
                    </a:lnTo>
                    <a:lnTo>
                      <a:pt x="1256" y="1278"/>
                    </a:lnTo>
                    <a:lnTo>
                      <a:pt x="1254" y="1358"/>
                    </a:lnTo>
                    <a:lnTo>
                      <a:pt x="1252" y="1454"/>
                    </a:lnTo>
                    <a:lnTo>
                      <a:pt x="1250" y="1557"/>
                    </a:lnTo>
                    <a:lnTo>
                      <a:pt x="1248" y="1663"/>
                    </a:lnTo>
                    <a:lnTo>
                      <a:pt x="1247" y="1763"/>
                    </a:lnTo>
                    <a:lnTo>
                      <a:pt x="1245" y="1852"/>
                    </a:lnTo>
                    <a:lnTo>
                      <a:pt x="1245" y="1921"/>
                    </a:lnTo>
                    <a:lnTo>
                      <a:pt x="1245" y="1966"/>
                    </a:lnTo>
                    <a:lnTo>
                      <a:pt x="1245" y="1996"/>
                    </a:lnTo>
                    <a:lnTo>
                      <a:pt x="1243" y="2031"/>
                    </a:lnTo>
                    <a:lnTo>
                      <a:pt x="1240" y="2049"/>
                    </a:lnTo>
                    <a:lnTo>
                      <a:pt x="1238" y="2068"/>
                    </a:lnTo>
                    <a:lnTo>
                      <a:pt x="1235" y="2088"/>
                    </a:lnTo>
                    <a:lnTo>
                      <a:pt x="1231" y="2108"/>
                    </a:lnTo>
                    <a:lnTo>
                      <a:pt x="1226" y="2129"/>
                    </a:lnTo>
                    <a:lnTo>
                      <a:pt x="1219" y="2148"/>
                    </a:lnTo>
                    <a:lnTo>
                      <a:pt x="1211" y="2169"/>
                    </a:lnTo>
                    <a:lnTo>
                      <a:pt x="1203" y="2188"/>
                    </a:lnTo>
                    <a:lnTo>
                      <a:pt x="1193" y="2207"/>
                    </a:lnTo>
                    <a:lnTo>
                      <a:pt x="1181" y="2226"/>
                    </a:lnTo>
                    <a:lnTo>
                      <a:pt x="1168" y="2244"/>
                    </a:lnTo>
                    <a:lnTo>
                      <a:pt x="1153" y="2260"/>
                    </a:lnTo>
                    <a:lnTo>
                      <a:pt x="1145" y="2269"/>
                    </a:lnTo>
                    <a:lnTo>
                      <a:pt x="1136" y="2277"/>
                    </a:lnTo>
                    <a:lnTo>
                      <a:pt x="1126" y="2284"/>
                    </a:lnTo>
                    <a:lnTo>
                      <a:pt x="1117" y="2291"/>
                    </a:lnTo>
                    <a:lnTo>
                      <a:pt x="1107" y="2298"/>
                    </a:lnTo>
                    <a:lnTo>
                      <a:pt x="1097" y="2304"/>
                    </a:lnTo>
                    <a:lnTo>
                      <a:pt x="1086" y="2310"/>
                    </a:lnTo>
                    <a:lnTo>
                      <a:pt x="1075" y="2314"/>
                    </a:lnTo>
                    <a:lnTo>
                      <a:pt x="1064" y="2319"/>
                    </a:lnTo>
                    <a:lnTo>
                      <a:pt x="1053" y="2322"/>
                    </a:lnTo>
                    <a:lnTo>
                      <a:pt x="1041" y="2326"/>
                    </a:lnTo>
                    <a:lnTo>
                      <a:pt x="1030" y="2329"/>
                    </a:lnTo>
                    <a:lnTo>
                      <a:pt x="1017" y="2331"/>
                    </a:lnTo>
                    <a:lnTo>
                      <a:pt x="1005" y="2333"/>
                    </a:lnTo>
                    <a:lnTo>
                      <a:pt x="992" y="2334"/>
                    </a:lnTo>
                    <a:lnTo>
                      <a:pt x="979" y="2334"/>
                    </a:lnTo>
                    <a:lnTo>
                      <a:pt x="95" y="2354"/>
                    </a:lnTo>
                    <a:lnTo>
                      <a:pt x="86" y="2352"/>
                    </a:lnTo>
                    <a:lnTo>
                      <a:pt x="76" y="2351"/>
                    </a:lnTo>
                    <a:lnTo>
                      <a:pt x="67" y="2349"/>
                    </a:lnTo>
                    <a:lnTo>
                      <a:pt x="59" y="2346"/>
                    </a:lnTo>
                    <a:lnTo>
                      <a:pt x="50" y="2343"/>
                    </a:lnTo>
                    <a:lnTo>
                      <a:pt x="42" y="2338"/>
                    </a:lnTo>
                    <a:lnTo>
                      <a:pt x="35" y="2333"/>
                    </a:lnTo>
                    <a:lnTo>
                      <a:pt x="29" y="2328"/>
                    </a:lnTo>
                    <a:lnTo>
                      <a:pt x="22" y="2321"/>
                    </a:lnTo>
                    <a:lnTo>
                      <a:pt x="17" y="2314"/>
                    </a:lnTo>
                    <a:lnTo>
                      <a:pt x="12" y="2306"/>
                    </a:lnTo>
                    <a:lnTo>
                      <a:pt x="8" y="2299"/>
                    </a:lnTo>
                    <a:lnTo>
                      <a:pt x="5" y="2290"/>
                    </a:lnTo>
                    <a:lnTo>
                      <a:pt x="3" y="2281"/>
                    </a:lnTo>
                    <a:lnTo>
                      <a:pt x="1" y="2272"/>
                    </a:lnTo>
                    <a:lnTo>
                      <a:pt x="0" y="2262"/>
                    </a:lnTo>
                    <a:lnTo>
                      <a:pt x="1" y="2253"/>
                    </a:lnTo>
                    <a:lnTo>
                      <a:pt x="2" y="2244"/>
                    </a:lnTo>
                    <a:lnTo>
                      <a:pt x="4" y="2234"/>
                    </a:lnTo>
                    <a:lnTo>
                      <a:pt x="7" y="2226"/>
                    </a:lnTo>
                    <a:lnTo>
                      <a:pt x="10" y="2218"/>
                    </a:lnTo>
                    <a:lnTo>
                      <a:pt x="15" y="2210"/>
                    </a:lnTo>
                    <a:lnTo>
                      <a:pt x="20" y="2203"/>
                    </a:lnTo>
                    <a:lnTo>
                      <a:pt x="26" y="2196"/>
                    </a:lnTo>
                    <a:lnTo>
                      <a:pt x="32" y="2190"/>
                    </a:lnTo>
                    <a:lnTo>
                      <a:pt x="39" y="2185"/>
                    </a:lnTo>
                    <a:lnTo>
                      <a:pt x="47" y="2179"/>
                    </a:lnTo>
                    <a:lnTo>
                      <a:pt x="55" y="2175"/>
                    </a:lnTo>
                    <a:lnTo>
                      <a:pt x="63" y="2172"/>
                    </a:lnTo>
                    <a:lnTo>
                      <a:pt x="72" y="2170"/>
                    </a:lnTo>
                    <a:lnTo>
                      <a:pt x="82" y="2168"/>
                    </a:lnTo>
                    <a:lnTo>
                      <a:pt x="91" y="216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2" name="Freeform 253"/>
              <p:cNvSpPr>
                <a:spLocks/>
              </p:cNvSpPr>
              <p:nvPr/>
            </p:nvSpPr>
            <p:spPr bwMode="auto">
              <a:xfrm>
                <a:off x="1300" y="1494"/>
                <a:ext cx="116" cy="233"/>
              </a:xfrm>
              <a:custGeom>
                <a:avLst/>
                <a:gdLst>
                  <a:gd name="T0" fmla="*/ 1 w 935"/>
                  <a:gd name="T1" fmla="*/ 0 h 426"/>
                  <a:gd name="T2" fmla="*/ 1 w 935"/>
                  <a:gd name="T3" fmla="*/ 0 h 426"/>
                  <a:gd name="T4" fmla="*/ 1 w 935"/>
                  <a:gd name="T5" fmla="*/ 0 h 426"/>
                  <a:gd name="T6" fmla="*/ 1 w 935"/>
                  <a:gd name="T7" fmla="*/ 0 h 426"/>
                  <a:gd name="T8" fmla="*/ 1 w 935"/>
                  <a:gd name="T9" fmla="*/ 0 h 426"/>
                  <a:gd name="T10" fmla="*/ 1 w 935"/>
                  <a:gd name="T11" fmla="*/ 0 h 426"/>
                  <a:gd name="T12" fmla="*/ 1 w 935"/>
                  <a:gd name="T13" fmla="*/ 0 h 426"/>
                  <a:gd name="T14" fmla="*/ 1 w 935"/>
                  <a:gd name="T15" fmla="*/ 0 h 426"/>
                  <a:gd name="T16" fmla="*/ 1 w 935"/>
                  <a:gd name="T17" fmla="*/ 1 h 426"/>
                  <a:gd name="T18" fmla="*/ 0 w 935"/>
                  <a:gd name="T19" fmla="*/ 1 h 426"/>
                  <a:gd name="T20" fmla="*/ 0 w 935"/>
                  <a:gd name="T21" fmla="*/ 1 h 426"/>
                  <a:gd name="T22" fmla="*/ 0 w 935"/>
                  <a:gd name="T23" fmla="*/ 1 h 426"/>
                  <a:gd name="T24" fmla="*/ 0 w 935"/>
                  <a:gd name="T25" fmla="*/ 1 h 426"/>
                  <a:gd name="T26" fmla="*/ 0 w 935"/>
                  <a:gd name="T27" fmla="*/ 1 h 426"/>
                  <a:gd name="T28" fmla="*/ 0 w 935"/>
                  <a:gd name="T29" fmla="*/ 1 h 426"/>
                  <a:gd name="T30" fmla="*/ 0 w 935"/>
                  <a:gd name="T31" fmla="*/ 1 h 426"/>
                  <a:gd name="T32" fmla="*/ 0 w 935"/>
                  <a:gd name="T33" fmla="*/ 1 h 426"/>
                  <a:gd name="T34" fmla="*/ 0 w 935"/>
                  <a:gd name="T35" fmla="*/ 1 h 426"/>
                  <a:gd name="T36" fmla="*/ 0 w 935"/>
                  <a:gd name="T37" fmla="*/ 1 h 426"/>
                  <a:gd name="T38" fmla="*/ 0 w 935"/>
                  <a:gd name="T39" fmla="*/ 1 h 426"/>
                  <a:gd name="T40" fmla="*/ 0 w 935"/>
                  <a:gd name="T41" fmla="*/ 0 h 426"/>
                  <a:gd name="T42" fmla="*/ 0 w 935"/>
                  <a:gd name="T43" fmla="*/ 0 h 426"/>
                  <a:gd name="T44" fmla="*/ 0 w 935"/>
                  <a:gd name="T45" fmla="*/ 0 h 426"/>
                  <a:gd name="T46" fmla="*/ 1 w 935"/>
                  <a:gd name="T47" fmla="*/ 0 h 426"/>
                  <a:gd name="T48" fmla="*/ 1 w 935"/>
                  <a:gd name="T49" fmla="*/ 0 h 426"/>
                  <a:gd name="T50" fmla="*/ 1 w 935"/>
                  <a:gd name="T51" fmla="*/ 0 h 426"/>
                  <a:gd name="T52" fmla="*/ 1 w 935"/>
                  <a:gd name="T53" fmla="*/ 0 h 426"/>
                  <a:gd name="T54" fmla="*/ 1 w 935"/>
                  <a:gd name="T55" fmla="*/ 0 h 426"/>
                  <a:gd name="T56" fmla="*/ 1 w 935"/>
                  <a:gd name="T57" fmla="*/ 0 h 426"/>
                  <a:gd name="T58" fmla="*/ 1 w 935"/>
                  <a:gd name="T59" fmla="*/ 0 h 426"/>
                  <a:gd name="T60" fmla="*/ 2 w 935"/>
                  <a:gd name="T61" fmla="*/ 0 h 426"/>
                  <a:gd name="T62" fmla="*/ 2 w 935"/>
                  <a:gd name="T63" fmla="*/ 0 h 426"/>
                  <a:gd name="T64" fmla="*/ 2 w 935"/>
                  <a:gd name="T65" fmla="*/ 0 h 426"/>
                  <a:gd name="T66" fmla="*/ 2 w 935"/>
                  <a:gd name="T67" fmla="*/ 0 h 426"/>
                  <a:gd name="T68" fmla="*/ 2 w 935"/>
                  <a:gd name="T69" fmla="*/ 0 h 426"/>
                  <a:gd name="T70" fmla="*/ 2 w 935"/>
                  <a:gd name="T71" fmla="*/ 0 h 426"/>
                  <a:gd name="T72" fmla="*/ 2 w 935"/>
                  <a:gd name="T73" fmla="*/ 1 h 426"/>
                  <a:gd name="T74" fmla="*/ 2 w 935"/>
                  <a:gd name="T75" fmla="*/ 1 h 426"/>
                  <a:gd name="T76" fmla="*/ 2 w 935"/>
                  <a:gd name="T77" fmla="*/ 1 h 426"/>
                  <a:gd name="T78" fmla="*/ 2 w 935"/>
                  <a:gd name="T79" fmla="*/ 1 h 426"/>
                  <a:gd name="T80" fmla="*/ 2 w 935"/>
                  <a:gd name="T81" fmla="*/ 1 h 426"/>
                  <a:gd name="T82" fmla="*/ 2 w 935"/>
                  <a:gd name="T83" fmla="*/ 1 h 426"/>
                  <a:gd name="T84" fmla="*/ 2 w 935"/>
                  <a:gd name="T85" fmla="*/ 1 h 42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935"/>
                  <a:gd name="T130" fmla="*/ 0 h 426"/>
                  <a:gd name="T131" fmla="*/ 935 w 935"/>
                  <a:gd name="T132" fmla="*/ 426 h 42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935" h="426">
                    <a:moveTo>
                      <a:pt x="781" y="341"/>
                    </a:moveTo>
                    <a:lnTo>
                      <a:pt x="733" y="300"/>
                    </a:lnTo>
                    <a:lnTo>
                      <a:pt x="690" y="266"/>
                    </a:lnTo>
                    <a:lnTo>
                      <a:pt x="670" y="251"/>
                    </a:lnTo>
                    <a:lnTo>
                      <a:pt x="651" y="239"/>
                    </a:lnTo>
                    <a:lnTo>
                      <a:pt x="634" y="228"/>
                    </a:lnTo>
                    <a:lnTo>
                      <a:pt x="616" y="217"/>
                    </a:lnTo>
                    <a:lnTo>
                      <a:pt x="599" y="210"/>
                    </a:lnTo>
                    <a:lnTo>
                      <a:pt x="583" y="203"/>
                    </a:lnTo>
                    <a:lnTo>
                      <a:pt x="566" y="196"/>
                    </a:lnTo>
                    <a:lnTo>
                      <a:pt x="551" y="192"/>
                    </a:lnTo>
                    <a:lnTo>
                      <a:pt x="534" y="189"/>
                    </a:lnTo>
                    <a:lnTo>
                      <a:pt x="517" y="187"/>
                    </a:lnTo>
                    <a:lnTo>
                      <a:pt x="500" y="186"/>
                    </a:lnTo>
                    <a:lnTo>
                      <a:pt x="483" y="185"/>
                    </a:lnTo>
                    <a:lnTo>
                      <a:pt x="463" y="186"/>
                    </a:lnTo>
                    <a:lnTo>
                      <a:pt x="444" y="189"/>
                    </a:lnTo>
                    <a:lnTo>
                      <a:pt x="423" y="194"/>
                    </a:lnTo>
                    <a:lnTo>
                      <a:pt x="402" y="201"/>
                    </a:lnTo>
                    <a:lnTo>
                      <a:pt x="380" y="209"/>
                    </a:lnTo>
                    <a:lnTo>
                      <a:pt x="359" y="219"/>
                    </a:lnTo>
                    <a:lnTo>
                      <a:pt x="338" y="231"/>
                    </a:lnTo>
                    <a:lnTo>
                      <a:pt x="316" y="243"/>
                    </a:lnTo>
                    <a:lnTo>
                      <a:pt x="295" y="257"/>
                    </a:lnTo>
                    <a:lnTo>
                      <a:pt x="276" y="272"/>
                    </a:lnTo>
                    <a:lnTo>
                      <a:pt x="255" y="289"/>
                    </a:lnTo>
                    <a:lnTo>
                      <a:pt x="236" y="306"/>
                    </a:lnTo>
                    <a:lnTo>
                      <a:pt x="219" y="324"/>
                    </a:lnTo>
                    <a:lnTo>
                      <a:pt x="201" y="344"/>
                    </a:lnTo>
                    <a:lnTo>
                      <a:pt x="185" y="363"/>
                    </a:lnTo>
                    <a:lnTo>
                      <a:pt x="171" y="384"/>
                    </a:lnTo>
                    <a:lnTo>
                      <a:pt x="165" y="391"/>
                    </a:lnTo>
                    <a:lnTo>
                      <a:pt x="158" y="399"/>
                    </a:lnTo>
                    <a:lnTo>
                      <a:pt x="152" y="405"/>
                    </a:lnTo>
                    <a:lnTo>
                      <a:pt x="144" y="410"/>
                    </a:lnTo>
                    <a:lnTo>
                      <a:pt x="137" y="415"/>
                    </a:lnTo>
                    <a:lnTo>
                      <a:pt x="128" y="418"/>
                    </a:lnTo>
                    <a:lnTo>
                      <a:pt x="120" y="421"/>
                    </a:lnTo>
                    <a:lnTo>
                      <a:pt x="112" y="424"/>
                    </a:lnTo>
                    <a:lnTo>
                      <a:pt x="102" y="426"/>
                    </a:lnTo>
                    <a:lnTo>
                      <a:pt x="94" y="426"/>
                    </a:lnTo>
                    <a:lnTo>
                      <a:pt x="85" y="426"/>
                    </a:lnTo>
                    <a:lnTo>
                      <a:pt x="75" y="425"/>
                    </a:lnTo>
                    <a:lnTo>
                      <a:pt x="67" y="421"/>
                    </a:lnTo>
                    <a:lnTo>
                      <a:pt x="58" y="419"/>
                    </a:lnTo>
                    <a:lnTo>
                      <a:pt x="49" y="415"/>
                    </a:lnTo>
                    <a:lnTo>
                      <a:pt x="41" y="410"/>
                    </a:lnTo>
                    <a:lnTo>
                      <a:pt x="34" y="405"/>
                    </a:lnTo>
                    <a:lnTo>
                      <a:pt x="27" y="399"/>
                    </a:lnTo>
                    <a:lnTo>
                      <a:pt x="20" y="391"/>
                    </a:lnTo>
                    <a:lnTo>
                      <a:pt x="15" y="384"/>
                    </a:lnTo>
                    <a:lnTo>
                      <a:pt x="11" y="376"/>
                    </a:lnTo>
                    <a:lnTo>
                      <a:pt x="7" y="369"/>
                    </a:lnTo>
                    <a:lnTo>
                      <a:pt x="4" y="359"/>
                    </a:lnTo>
                    <a:lnTo>
                      <a:pt x="2" y="351"/>
                    </a:lnTo>
                    <a:lnTo>
                      <a:pt x="1" y="343"/>
                    </a:lnTo>
                    <a:lnTo>
                      <a:pt x="0" y="333"/>
                    </a:lnTo>
                    <a:lnTo>
                      <a:pt x="1" y="324"/>
                    </a:lnTo>
                    <a:lnTo>
                      <a:pt x="2" y="316"/>
                    </a:lnTo>
                    <a:lnTo>
                      <a:pt x="4" y="306"/>
                    </a:lnTo>
                    <a:lnTo>
                      <a:pt x="7" y="298"/>
                    </a:lnTo>
                    <a:lnTo>
                      <a:pt x="11" y="290"/>
                    </a:lnTo>
                    <a:lnTo>
                      <a:pt x="15" y="281"/>
                    </a:lnTo>
                    <a:lnTo>
                      <a:pt x="37" y="250"/>
                    </a:lnTo>
                    <a:lnTo>
                      <a:pt x="61" y="221"/>
                    </a:lnTo>
                    <a:lnTo>
                      <a:pt x="86" y="194"/>
                    </a:lnTo>
                    <a:lnTo>
                      <a:pt x="112" y="167"/>
                    </a:lnTo>
                    <a:lnTo>
                      <a:pt x="140" y="143"/>
                    </a:lnTo>
                    <a:lnTo>
                      <a:pt x="169" y="120"/>
                    </a:lnTo>
                    <a:lnTo>
                      <a:pt x="198" y="98"/>
                    </a:lnTo>
                    <a:lnTo>
                      <a:pt x="229" y="78"/>
                    </a:lnTo>
                    <a:lnTo>
                      <a:pt x="260" y="61"/>
                    </a:lnTo>
                    <a:lnTo>
                      <a:pt x="291" y="45"/>
                    </a:lnTo>
                    <a:lnTo>
                      <a:pt x="323" y="32"/>
                    </a:lnTo>
                    <a:lnTo>
                      <a:pt x="355" y="20"/>
                    </a:lnTo>
                    <a:lnTo>
                      <a:pt x="388" y="12"/>
                    </a:lnTo>
                    <a:lnTo>
                      <a:pt x="420" y="5"/>
                    </a:lnTo>
                    <a:lnTo>
                      <a:pt x="435" y="3"/>
                    </a:lnTo>
                    <a:lnTo>
                      <a:pt x="451" y="1"/>
                    </a:lnTo>
                    <a:lnTo>
                      <a:pt x="467" y="0"/>
                    </a:lnTo>
                    <a:lnTo>
                      <a:pt x="482" y="0"/>
                    </a:lnTo>
                    <a:lnTo>
                      <a:pt x="512" y="1"/>
                    </a:lnTo>
                    <a:lnTo>
                      <a:pt x="541" y="3"/>
                    </a:lnTo>
                    <a:lnTo>
                      <a:pt x="569" y="7"/>
                    </a:lnTo>
                    <a:lnTo>
                      <a:pt x="596" y="12"/>
                    </a:lnTo>
                    <a:lnTo>
                      <a:pt x="622" y="19"/>
                    </a:lnTo>
                    <a:lnTo>
                      <a:pt x="647" y="27"/>
                    </a:lnTo>
                    <a:lnTo>
                      <a:pt x="673" y="38"/>
                    </a:lnTo>
                    <a:lnTo>
                      <a:pt x="698" y="50"/>
                    </a:lnTo>
                    <a:lnTo>
                      <a:pt x="722" y="64"/>
                    </a:lnTo>
                    <a:lnTo>
                      <a:pt x="747" y="78"/>
                    </a:lnTo>
                    <a:lnTo>
                      <a:pt x="772" y="96"/>
                    </a:lnTo>
                    <a:lnTo>
                      <a:pt x="797" y="114"/>
                    </a:lnTo>
                    <a:lnTo>
                      <a:pt x="823" y="133"/>
                    </a:lnTo>
                    <a:lnTo>
                      <a:pt x="849" y="155"/>
                    </a:lnTo>
                    <a:lnTo>
                      <a:pt x="876" y="178"/>
                    </a:lnTo>
                    <a:lnTo>
                      <a:pt x="904" y="202"/>
                    </a:lnTo>
                    <a:lnTo>
                      <a:pt x="912" y="209"/>
                    </a:lnTo>
                    <a:lnTo>
                      <a:pt x="917" y="216"/>
                    </a:lnTo>
                    <a:lnTo>
                      <a:pt x="922" y="223"/>
                    </a:lnTo>
                    <a:lnTo>
                      <a:pt x="926" y="232"/>
                    </a:lnTo>
                    <a:lnTo>
                      <a:pt x="930" y="240"/>
                    </a:lnTo>
                    <a:lnTo>
                      <a:pt x="932" y="248"/>
                    </a:lnTo>
                    <a:lnTo>
                      <a:pt x="934" y="258"/>
                    </a:lnTo>
                    <a:lnTo>
                      <a:pt x="935" y="266"/>
                    </a:lnTo>
                    <a:lnTo>
                      <a:pt x="935" y="275"/>
                    </a:lnTo>
                    <a:lnTo>
                      <a:pt x="934" y="284"/>
                    </a:lnTo>
                    <a:lnTo>
                      <a:pt x="933" y="293"/>
                    </a:lnTo>
                    <a:lnTo>
                      <a:pt x="931" y="301"/>
                    </a:lnTo>
                    <a:lnTo>
                      <a:pt x="927" y="309"/>
                    </a:lnTo>
                    <a:lnTo>
                      <a:pt x="923" y="318"/>
                    </a:lnTo>
                    <a:lnTo>
                      <a:pt x="918" y="326"/>
                    </a:lnTo>
                    <a:lnTo>
                      <a:pt x="913" y="333"/>
                    </a:lnTo>
                    <a:lnTo>
                      <a:pt x="905" y="340"/>
                    </a:lnTo>
                    <a:lnTo>
                      <a:pt x="898" y="346"/>
                    </a:lnTo>
                    <a:lnTo>
                      <a:pt x="891" y="351"/>
                    </a:lnTo>
                    <a:lnTo>
                      <a:pt x="883" y="355"/>
                    </a:lnTo>
                    <a:lnTo>
                      <a:pt x="874" y="359"/>
                    </a:lnTo>
                    <a:lnTo>
                      <a:pt x="866" y="361"/>
                    </a:lnTo>
                    <a:lnTo>
                      <a:pt x="858" y="363"/>
                    </a:lnTo>
                    <a:lnTo>
                      <a:pt x="848" y="364"/>
                    </a:lnTo>
                    <a:lnTo>
                      <a:pt x="839" y="364"/>
                    </a:lnTo>
                    <a:lnTo>
                      <a:pt x="831" y="363"/>
                    </a:lnTo>
                    <a:lnTo>
                      <a:pt x="821" y="362"/>
                    </a:lnTo>
                    <a:lnTo>
                      <a:pt x="813" y="359"/>
                    </a:lnTo>
                    <a:lnTo>
                      <a:pt x="805" y="356"/>
                    </a:lnTo>
                    <a:lnTo>
                      <a:pt x="796" y="352"/>
                    </a:lnTo>
                    <a:lnTo>
                      <a:pt x="788" y="347"/>
                    </a:lnTo>
                    <a:lnTo>
                      <a:pt x="781" y="34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3" name="Freeform 254"/>
              <p:cNvSpPr>
                <a:spLocks/>
              </p:cNvSpPr>
              <p:nvPr/>
            </p:nvSpPr>
            <p:spPr bwMode="auto">
              <a:xfrm>
                <a:off x="1364" y="1557"/>
                <a:ext cx="116" cy="233"/>
              </a:xfrm>
              <a:custGeom>
                <a:avLst/>
                <a:gdLst>
                  <a:gd name="T0" fmla="*/ 0 w 187"/>
                  <a:gd name="T1" fmla="*/ 1 h 590"/>
                  <a:gd name="T2" fmla="*/ 0 w 187"/>
                  <a:gd name="T3" fmla="*/ 1 h 590"/>
                  <a:gd name="T4" fmla="*/ 0 w 187"/>
                  <a:gd name="T5" fmla="*/ 1 h 590"/>
                  <a:gd name="T6" fmla="*/ 0 w 187"/>
                  <a:gd name="T7" fmla="*/ 1 h 590"/>
                  <a:gd name="T8" fmla="*/ 0 w 187"/>
                  <a:gd name="T9" fmla="*/ 1 h 590"/>
                  <a:gd name="T10" fmla="*/ 0 w 187"/>
                  <a:gd name="T11" fmla="*/ 1 h 590"/>
                  <a:gd name="T12" fmla="*/ 0 w 187"/>
                  <a:gd name="T13" fmla="*/ 1 h 590"/>
                  <a:gd name="T14" fmla="*/ 0 w 187"/>
                  <a:gd name="T15" fmla="*/ 1 h 590"/>
                  <a:gd name="T16" fmla="*/ 0 w 187"/>
                  <a:gd name="T17" fmla="*/ 1 h 590"/>
                  <a:gd name="T18" fmla="*/ 0 w 187"/>
                  <a:gd name="T19" fmla="*/ 1 h 590"/>
                  <a:gd name="T20" fmla="*/ 0 w 187"/>
                  <a:gd name="T21" fmla="*/ 1 h 590"/>
                  <a:gd name="T22" fmla="*/ 0 w 187"/>
                  <a:gd name="T23" fmla="*/ 1 h 590"/>
                  <a:gd name="T24" fmla="*/ 0 w 187"/>
                  <a:gd name="T25" fmla="*/ 1 h 590"/>
                  <a:gd name="T26" fmla="*/ 0 w 187"/>
                  <a:gd name="T27" fmla="*/ 1 h 590"/>
                  <a:gd name="T28" fmla="*/ 0 w 187"/>
                  <a:gd name="T29" fmla="*/ 1 h 590"/>
                  <a:gd name="T30" fmla="*/ 0 w 187"/>
                  <a:gd name="T31" fmla="*/ 1 h 590"/>
                  <a:gd name="T32" fmla="*/ 0 w 187"/>
                  <a:gd name="T33" fmla="*/ 1 h 590"/>
                  <a:gd name="T34" fmla="*/ 0 w 187"/>
                  <a:gd name="T35" fmla="*/ 0 h 590"/>
                  <a:gd name="T36" fmla="*/ 0 w 187"/>
                  <a:gd name="T37" fmla="*/ 0 h 590"/>
                  <a:gd name="T38" fmla="*/ 0 w 187"/>
                  <a:gd name="T39" fmla="*/ 0 h 590"/>
                  <a:gd name="T40" fmla="*/ 0 w 187"/>
                  <a:gd name="T41" fmla="*/ 0 h 590"/>
                  <a:gd name="T42" fmla="*/ 0 w 187"/>
                  <a:gd name="T43" fmla="*/ 0 h 590"/>
                  <a:gd name="T44" fmla="*/ 0 w 187"/>
                  <a:gd name="T45" fmla="*/ 0 h 590"/>
                  <a:gd name="T46" fmla="*/ 0 w 187"/>
                  <a:gd name="T47" fmla="*/ 0 h 590"/>
                  <a:gd name="T48" fmla="*/ 0 w 187"/>
                  <a:gd name="T49" fmla="*/ 0 h 590"/>
                  <a:gd name="T50" fmla="*/ 0 w 187"/>
                  <a:gd name="T51" fmla="*/ 0 h 590"/>
                  <a:gd name="T52" fmla="*/ 0 w 187"/>
                  <a:gd name="T53" fmla="*/ 0 h 590"/>
                  <a:gd name="T54" fmla="*/ 0 w 187"/>
                  <a:gd name="T55" fmla="*/ 0 h 590"/>
                  <a:gd name="T56" fmla="*/ 0 w 187"/>
                  <a:gd name="T57" fmla="*/ 0 h 590"/>
                  <a:gd name="T58" fmla="*/ 0 w 187"/>
                  <a:gd name="T59" fmla="*/ 0 h 590"/>
                  <a:gd name="T60" fmla="*/ 0 w 187"/>
                  <a:gd name="T61" fmla="*/ 0 h 590"/>
                  <a:gd name="T62" fmla="*/ 0 w 187"/>
                  <a:gd name="T63" fmla="*/ 0 h 590"/>
                  <a:gd name="T64" fmla="*/ 0 w 187"/>
                  <a:gd name="T65" fmla="*/ 0 h 59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87"/>
                  <a:gd name="T100" fmla="*/ 0 h 590"/>
                  <a:gd name="T101" fmla="*/ 187 w 187"/>
                  <a:gd name="T102" fmla="*/ 590 h 59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87" h="590">
                    <a:moveTo>
                      <a:pt x="186" y="93"/>
                    </a:moveTo>
                    <a:lnTo>
                      <a:pt x="187" y="497"/>
                    </a:lnTo>
                    <a:lnTo>
                      <a:pt x="186" y="507"/>
                    </a:lnTo>
                    <a:lnTo>
                      <a:pt x="185" y="516"/>
                    </a:lnTo>
                    <a:lnTo>
                      <a:pt x="183" y="525"/>
                    </a:lnTo>
                    <a:lnTo>
                      <a:pt x="180" y="533"/>
                    </a:lnTo>
                    <a:lnTo>
                      <a:pt x="175" y="542"/>
                    </a:lnTo>
                    <a:lnTo>
                      <a:pt x="171" y="550"/>
                    </a:lnTo>
                    <a:lnTo>
                      <a:pt x="165" y="556"/>
                    </a:lnTo>
                    <a:lnTo>
                      <a:pt x="160" y="563"/>
                    </a:lnTo>
                    <a:lnTo>
                      <a:pt x="153" y="570"/>
                    </a:lnTo>
                    <a:lnTo>
                      <a:pt x="146" y="575"/>
                    </a:lnTo>
                    <a:lnTo>
                      <a:pt x="138" y="579"/>
                    </a:lnTo>
                    <a:lnTo>
                      <a:pt x="130" y="583"/>
                    </a:lnTo>
                    <a:lnTo>
                      <a:pt x="121" y="586"/>
                    </a:lnTo>
                    <a:lnTo>
                      <a:pt x="113" y="588"/>
                    </a:lnTo>
                    <a:lnTo>
                      <a:pt x="104" y="590"/>
                    </a:lnTo>
                    <a:lnTo>
                      <a:pt x="94" y="590"/>
                    </a:lnTo>
                    <a:lnTo>
                      <a:pt x="84" y="590"/>
                    </a:lnTo>
                    <a:lnTo>
                      <a:pt x="75" y="588"/>
                    </a:lnTo>
                    <a:lnTo>
                      <a:pt x="66" y="586"/>
                    </a:lnTo>
                    <a:lnTo>
                      <a:pt x="58" y="583"/>
                    </a:lnTo>
                    <a:lnTo>
                      <a:pt x="50" y="579"/>
                    </a:lnTo>
                    <a:lnTo>
                      <a:pt x="42" y="575"/>
                    </a:lnTo>
                    <a:lnTo>
                      <a:pt x="34" y="570"/>
                    </a:lnTo>
                    <a:lnTo>
                      <a:pt x="28" y="563"/>
                    </a:lnTo>
                    <a:lnTo>
                      <a:pt x="22" y="557"/>
                    </a:lnTo>
                    <a:lnTo>
                      <a:pt x="17" y="550"/>
                    </a:lnTo>
                    <a:lnTo>
                      <a:pt x="13" y="542"/>
                    </a:lnTo>
                    <a:lnTo>
                      <a:pt x="8" y="534"/>
                    </a:lnTo>
                    <a:lnTo>
                      <a:pt x="5" y="525"/>
                    </a:lnTo>
                    <a:lnTo>
                      <a:pt x="3" y="517"/>
                    </a:lnTo>
                    <a:lnTo>
                      <a:pt x="1" y="507"/>
                    </a:lnTo>
                    <a:lnTo>
                      <a:pt x="1" y="498"/>
                    </a:lnTo>
                    <a:lnTo>
                      <a:pt x="0" y="93"/>
                    </a:lnTo>
                    <a:lnTo>
                      <a:pt x="1" y="83"/>
                    </a:lnTo>
                    <a:lnTo>
                      <a:pt x="2" y="74"/>
                    </a:lnTo>
                    <a:lnTo>
                      <a:pt x="4" y="66"/>
                    </a:lnTo>
                    <a:lnTo>
                      <a:pt x="7" y="57"/>
                    </a:lnTo>
                    <a:lnTo>
                      <a:pt x="11" y="49"/>
                    </a:lnTo>
                    <a:lnTo>
                      <a:pt x="16" y="41"/>
                    </a:lnTo>
                    <a:lnTo>
                      <a:pt x="21" y="34"/>
                    </a:lnTo>
                    <a:lnTo>
                      <a:pt x="27" y="27"/>
                    </a:lnTo>
                    <a:lnTo>
                      <a:pt x="34" y="21"/>
                    </a:lnTo>
                    <a:lnTo>
                      <a:pt x="41" y="16"/>
                    </a:lnTo>
                    <a:lnTo>
                      <a:pt x="49" y="12"/>
                    </a:lnTo>
                    <a:lnTo>
                      <a:pt x="57" y="8"/>
                    </a:lnTo>
                    <a:lnTo>
                      <a:pt x="65" y="5"/>
                    </a:lnTo>
                    <a:lnTo>
                      <a:pt x="74" y="2"/>
                    </a:lnTo>
                    <a:lnTo>
                      <a:pt x="83" y="0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2" y="2"/>
                    </a:lnTo>
                    <a:lnTo>
                      <a:pt x="120" y="5"/>
                    </a:lnTo>
                    <a:lnTo>
                      <a:pt x="129" y="8"/>
                    </a:lnTo>
                    <a:lnTo>
                      <a:pt x="137" y="12"/>
                    </a:lnTo>
                    <a:lnTo>
                      <a:pt x="145" y="16"/>
                    </a:lnTo>
                    <a:lnTo>
                      <a:pt x="153" y="21"/>
                    </a:lnTo>
                    <a:lnTo>
                      <a:pt x="159" y="27"/>
                    </a:lnTo>
                    <a:lnTo>
                      <a:pt x="165" y="34"/>
                    </a:lnTo>
                    <a:lnTo>
                      <a:pt x="170" y="41"/>
                    </a:lnTo>
                    <a:lnTo>
                      <a:pt x="174" y="49"/>
                    </a:lnTo>
                    <a:lnTo>
                      <a:pt x="179" y="56"/>
                    </a:lnTo>
                    <a:lnTo>
                      <a:pt x="182" y="66"/>
                    </a:lnTo>
                    <a:lnTo>
                      <a:pt x="184" y="74"/>
                    </a:lnTo>
                    <a:lnTo>
                      <a:pt x="186" y="83"/>
                    </a:lnTo>
                    <a:lnTo>
                      <a:pt x="186" y="9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4" name="Freeform 255"/>
              <p:cNvSpPr>
                <a:spLocks/>
              </p:cNvSpPr>
              <p:nvPr/>
            </p:nvSpPr>
            <p:spPr bwMode="auto">
              <a:xfrm>
                <a:off x="1220" y="1380"/>
                <a:ext cx="116" cy="233"/>
              </a:xfrm>
              <a:custGeom>
                <a:avLst/>
                <a:gdLst>
                  <a:gd name="T0" fmla="*/ 1 w 800"/>
                  <a:gd name="T1" fmla="*/ 0 h 686"/>
                  <a:gd name="T2" fmla="*/ 1 w 800"/>
                  <a:gd name="T3" fmla="*/ 0 h 686"/>
                  <a:gd name="T4" fmla="*/ 1 w 800"/>
                  <a:gd name="T5" fmla="*/ 0 h 686"/>
                  <a:gd name="T6" fmla="*/ 1 w 800"/>
                  <a:gd name="T7" fmla="*/ 0 h 686"/>
                  <a:gd name="T8" fmla="*/ 1 w 800"/>
                  <a:gd name="T9" fmla="*/ 0 h 686"/>
                  <a:gd name="T10" fmla="*/ 1 w 800"/>
                  <a:gd name="T11" fmla="*/ 0 h 686"/>
                  <a:gd name="T12" fmla="*/ 1 w 800"/>
                  <a:gd name="T13" fmla="*/ 0 h 686"/>
                  <a:gd name="T14" fmla="*/ 1 w 800"/>
                  <a:gd name="T15" fmla="*/ 0 h 686"/>
                  <a:gd name="T16" fmla="*/ 1 w 800"/>
                  <a:gd name="T17" fmla="*/ 0 h 686"/>
                  <a:gd name="T18" fmla="*/ 1 w 800"/>
                  <a:gd name="T19" fmla="*/ 0 h 686"/>
                  <a:gd name="T20" fmla="*/ 1 w 800"/>
                  <a:gd name="T21" fmla="*/ 1 h 686"/>
                  <a:gd name="T22" fmla="*/ 1 w 800"/>
                  <a:gd name="T23" fmla="*/ 1 h 686"/>
                  <a:gd name="T24" fmla="*/ 1 w 800"/>
                  <a:gd name="T25" fmla="*/ 1 h 686"/>
                  <a:gd name="T26" fmla="*/ 1 w 800"/>
                  <a:gd name="T27" fmla="*/ 1 h 686"/>
                  <a:gd name="T28" fmla="*/ 1 w 800"/>
                  <a:gd name="T29" fmla="*/ 1 h 686"/>
                  <a:gd name="T30" fmla="*/ 1 w 800"/>
                  <a:gd name="T31" fmla="*/ 1 h 686"/>
                  <a:gd name="T32" fmla="*/ 1 w 800"/>
                  <a:gd name="T33" fmla="*/ 1 h 686"/>
                  <a:gd name="T34" fmla="*/ 1 w 800"/>
                  <a:gd name="T35" fmla="*/ 1 h 686"/>
                  <a:gd name="T36" fmla="*/ 0 w 800"/>
                  <a:gd name="T37" fmla="*/ 1 h 686"/>
                  <a:gd name="T38" fmla="*/ 0 w 800"/>
                  <a:gd name="T39" fmla="*/ 1 h 686"/>
                  <a:gd name="T40" fmla="*/ 0 w 800"/>
                  <a:gd name="T41" fmla="*/ 1 h 686"/>
                  <a:gd name="T42" fmla="*/ 0 w 800"/>
                  <a:gd name="T43" fmla="*/ 1 h 686"/>
                  <a:gd name="T44" fmla="*/ 0 w 800"/>
                  <a:gd name="T45" fmla="*/ 1 h 686"/>
                  <a:gd name="T46" fmla="*/ 0 w 800"/>
                  <a:gd name="T47" fmla="*/ 1 h 686"/>
                  <a:gd name="T48" fmla="*/ 0 w 800"/>
                  <a:gd name="T49" fmla="*/ 1 h 686"/>
                  <a:gd name="T50" fmla="*/ 0 w 800"/>
                  <a:gd name="T51" fmla="*/ 1 h 686"/>
                  <a:gd name="T52" fmla="*/ 0 w 800"/>
                  <a:gd name="T53" fmla="*/ 1 h 686"/>
                  <a:gd name="T54" fmla="*/ 0 w 800"/>
                  <a:gd name="T55" fmla="*/ 1 h 686"/>
                  <a:gd name="T56" fmla="*/ 0 w 800"/>
                  <a:gd name="T57" fmla="*/ 1 h 686"/>
                  <a:gd name="T58" fmla="*/ 0 w 800"/>
                  <a:gd name="T59" fmla="*/ 1 h 686"/>
                  <a:gd name="T60" fmla="*/ 0 w 800"/>
                  <a:gd name="T61" fmla="*/ 1 h 686"/>
                  <a:gd name="T62" fmla="*/ 0 w 800"/>
                  <a:gd name="T63" fmla="*/ 1 h 686"/>
                  <a:gd name="T64" fmla="*/ 0 w 800"/>
                  <a:gd name="T65" fmla="*/ 1 h 686"/>
                  <a:gd name="T66" fmla="*/ 0 w 800"/>
                  <a:gd name="T67" fmla="*/ 1 h 686"/>
                  <a:gd name="T68" fmla="*/ 0 w 800"/>
                  <a:gd name="T69" fmla="*/ 1 h 686"/>
                  <a:gd name="T70" fmla="*/ 0 w 800"/>
                  <a:gd name="T71" fmla="*/ 1 h 686"/>
                  <a:gd name="T72" fmla="*/ 0 w 800"/>
                  <a:gd name="T73" fmla="*/ 1 h 686"/>
                  <a:gd name="T74" fmla="*/ 0 w 800"/>
                  <a:gd name="T75" fmla="*/ 1 h 686"/>
                  <a:gd name="T76" fmla="*/ 0 w 800"/>
                  <a:gd name="T77" fmla="*/ 1 h 686"/>
                  <a:gd name="T78" fmla="*/ 0 w 800"/>
                  <a:gd name="T79" fmla="*/ 1 h 686"/>
                  <a:gd name="T80" fmla="*/ 0 w 800"/>
                  <a:gd name="T81" fmla="*/ 1 h 686"/>
                  <a:gd name="T82" fmla="*/ 0 w 800"/>
                  <a:gd name="T83" fmla="*/ 1 h 686"/>
                  <a:gd name="T84" fmla="*/ 1 w 800"/>
                  <a:gd name="T85" fmla="*/ 1 h 686"/>
                  <a:gd name="T86" fmla="*/ 1 w 800"/>
                  <a:gd name="T87" fmla="*/ 1 h 686"/>
                  <a:gd name="T88" fmla="*/ 1 w 800"/>
                  <a:gd name="T89" fmla="*/ 1 h 686"/>
                  <a:gd name="T90" fmla="*/ 1 w 800"/>
                  <a:gd name="T91" fmla="*/ 1 h 686"/>
                  <a:gd name="T92" fmla="*/ 1 w 800"/>
                  <a:gd name="T93" fmla="*/ 1 h 686"/>
                  <a:gd name="T94" fmla="*/ 1 w 800"/>
                  <a:gd name="T95" fmla="*/ 1 h 686"/>
                  <a:gd name="T96" fmla="*/ 1 w 800"/>
                  <a:gd name="T97" fmla="*/ 1 h 686"/>
                  <a:gd name="T98" fmla="*/ 1 w 800"/>
                  <a:gd name="T99" fmla="*/ 1 h 686"/>
                  <a:gd name="T100" fmla="*/ 1 w 800"/>
                  <a:gd name="T101" fmla="*/ 1 h 686"/>
                  <a:gd name="T102" fmla="*/ 2 w 800"/>
                  <a:gd name="T103" fmla="*/ 0 h 686"/>
                  <a:gd name="T104" fmla="*/ 2 w 800"/>
                  <a:gd name="T105" fmla="*/ 0 h 686"/>
                  <a:gd name="T106" fmla="*/ 2 w 800"/>
                  <a:gd name="T107" fmla="*/ 0 h 686"/>
                  <a:gd name="T108" fmla="*/ 2 w 800"/>
                  <a:gd name="T109" fmla="*/ 0 h 686"/>
                  <a:gd name="T110" fmla="*/ 2 w 800"/>
                  <a:gd name="T111" fmla="*/ 0 h 686"/>
                  <a:gd name="T112" fmla="*/ 2 w 800"/>
                  <a:gd name="T113" fmla="*/ 0 h 686"/>
                  <a:gd name="T114" fmla="*/ 2 w 800"/>
                  <a:gd name="T115" fmla="*/ 0 h 686"/>
                  <a:gd name="T116" fmla="*/ 2 w 800"/>
                  <a:gd name="T117" fmla="*/ 0 h 686"/>
                  <a:gd name="T118" fmla="*/ 2 w 800"/>
                  <a:gd name="T119" fmla="*/ 0 h 686"/>
                  <a:gd name="T120" fmla="*/ 2 w 800"/>
                  <a:gd name="T121" fmla="*/ 0 h 68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800"/>
                  <a:gd name="T184" fmla="*/ 0 h 686"/>
                  <a:gd name="T185" fmla="*/ 800 w 800"/>
                  <a:gd name="T186" fmla="*/ 686 h 68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800" h="686">
                    <a:moveTo>
                      <a:pt x="736" y="2"/>
                    </a:moveTo>
                    <a:lnTo>
                      <a:pt x="728" y="1"/>
                    </a:lnTo>
                    <a:lnTo>
                      <a:pt x="720" y="0"/>
                    </a:lnTo>
                    <a:lnTo>
                      <a:pt x="711" y="0"/>
                    </a:lnTo>
                    <a:lnTo>
                      <a:pt x="703" y="0"/>
                    </a:lnTo>
                    <a:lnTo>
                      <a:pt x="695" y="2"/>
                    </a:lnTo>
                    <a:lnTo>
                      <a:pt x="686" y="4"/>
                    </a:lnTo>
                    <a:lnTo>
                      <a:pt x="679" y="7"/>
                    </a:lnTo>
                    <a:lnTo>
                      <a:pt x="672" y="12"/>
                    </a:lnTo>
                    <a:lnTo>
                      <a:pt x="665" y="16"/>
                    </a:lnTo>
                    <a:lnTo>
                      <a:pt x="658" y="21"/>
                    </a:lnTo>
                    <a:lnTo>
                      <a:pt x="652" y="27"/>
                    </a:lnTo>
                    <a:lnTo>
                      <a:pt x="647" y="33"/>
                    </a:lnTo>
                    <a:lnTo>
                      <a:pt x="642" y="40"/>
                    </a:lnTo>
                    <a:lnTo>
                      <a:pt x="638" y="47"/>
                    </a:lnTo>
                    <a:lnTo>
                      <a:pt x="634" y="55"/>
                    </a:lnTo>
                    <a:lnTo>
                      <a:pt x="631" y="63"/>
                    </a:lnTo>
                    <a:lnTo>
                      <a:pt x="619" y="106"/>
                    </a:lnTo>
                    <a:lnTo>
                      <a:pt x="605" y="146"/>
                    </a:lnTo>
                    <a:lnTo>
                      <a:pt x="590" y="184"/>
                    </a:lnTo>
                    <a:lnTo>
                      <a:pt x="573" y="219"/>
                    </a:lnTo>
                    <a:lnTo>
                      <a:pt x="556" y="251"/>
                    </a:lnTo>
                    <a:lnTo>
                      <a:pt x="537" y="281"/>
                    </a:lnTo>
                    <a:lnTo>
                      <a:pt x="517" y="308"/>
                    </a:lnTo>
                    <a:lnTo>
                      <a:pt x="496" y="334"/>
                    </a:lnTo>
                    <a:lnTo>
                      <a:pt x="476" y="357"/>
                    </a:lnTo>
                    <a:lnTo>
                      <a:pt x="454" y="379"/>
                    </a:lnTo>
                    <a:lnTo>
                      <a:pt x="432" y="397"/>
                    </a:lnTo>
                    <a:lnTo>
                      <a:pt x="410" y="415"/>
                    </a:lnTo>
                    <a:lnTo>
                      <a:pt x="388" y="430"/>
                    </a:lnTo>
                    <a:lnTo>
                      <a:pt x="366" y="444"/>
                    </a:lnTo>
                    <a:lnTo>
                      <a:pt x="343" y="456"/>
                    </a:lnTo>
                    <a:lnTo>
                      <a:pt x="321" y="467"/>
                    </a:lnTo>
                    <a:lnTo>
                      <a:pt x="299" y="477"/>
                    </a:lnTo>
                    <a:lnTo>
                      <a:pt x="278" y="484"/>
                    </a:lnTo>
                    <a:lnTo>
                      <a:pt x="257" y="492"/>
                    </a:lnTo>
                    <a:lnTo>
                      <a:pt x="236" y="498"/>
                    </a:lnTo>
                    <a:lnTo>
                      <a:pt x="217" y="502"/>
                    </a:lnTo>
                    <a:lnTo>
                      <a:pt x="199" y="506"/>
                    </a:lnTo>
                    <a:lnTo>
                      <a:pt x="181" y="509"/>
                    </a:lnTo>
                    <a:lnTo>
                      <a:pt x="166" y="511"/>
                    </a:lnTo>
                    <a:lnTo>
                      <a:pt x="136" y="514"/>
                    </a:lnTo>
                    <a:lnTo>
                      <a:pt x="114" y="515"/>
                    </a:lnTo>
                    <a:lnTo>
                      <a:pt x="98" y="515"/>
                    </a:lnTo>
                    <a:lnTo>
                      <a:pt x="91" y="515"/>
                    </a:lnTo>
                    <a:lnTo>
                      <a:pt x="92" y="515"/>
                    </a:lnTo>
                    <a:lnTo>
                      <a:pt x="83" y="515"/>
                    </a:lnTo>
                    <a:lnTo>
                      <a:pt x="74" y="515"/>
                    </a:lnTo>
                    <a:lnTo>
                      <a:pt x="66" y="518"/>
                    </a:lnTo>
                    <a:lnTo>
                      <a:pt x="58" y="520"/>
                    </a:lnTo>
                    <a:lnTo>
                      <a:pt x="50" y="523"/>
                    </a:lnTo>
                    <a:lnTo>
                      <a:pt x="42" y="526"/>
                    </a:lnTo>
                    <a:lnTo>
                      <a:pt x="36" y="531"/>
                    </a:lnTo>
                    <a:lnTo>
                      <a:pt x="29" y="535"/>
                    </a:lnTo>
                    <a:lnTo>
                      <a:pt x="23" y="541"/>
                    </a:lnTo>
                    <a:lnTo>
                      <a:pt x="17" y="548"/>
                    </a:lnTo>
                    <a:lnTo>
                      <a:pt x="13" y="554"/>
                    </a:lnTo>
                    <a:lnTo>
                      <a:pt x="9" y="561"/>
                    </a:lnTo>
                    <a:lnTo>
                      <a:pt x="5" y="569"/>
                    </a:lnTo>
                    <a:lnTo>
                      <a:pt x="3" y="577"/>
                    </a:lnTo>
                    <a:lnTo>
                      <a:pt x="1" y="586"/>
                    </a:lnTo>
                    <a:lnTo>
                      <a:pt x="0" y="594"/>
                    </a:lnTo>
                    <a:lnTo>
                      <a:pt x="0" y="603"/>
                    </a:lnTo>
                    <a:lnTo>
                      <a:pt x="0" y="612"/>
                    </a:lnTo>
                    <a:lnTo>
                      <a:pt x="2" y="620"/>
                    </a:lnTo>
                    <a:lnTo>
                      <a:pt x="4" y="628"/>
                    </a:lnTo>
                    <a:lnTo>
                      <a:pt x="7" y="636"/>
                    </a:lnTo>
                    <a:lnTo>
                      <a:pt x="10" y="643"/>
                    </a:lnTo>
                    <a:lnTo>
                      <a:pt x="15" y="650"/>
                    </a:lnTo>
                    <a:lnTo>
                      <a:pt x="20" y="656"/>
                    </a:lnTo>
                    <a:lnTo>
                      <a:pt x="25" y="663"/>
                    </a:lnTo>
                    <a:lnTo>
                      <a:pt x="32" y="668"/>
                    </a:lnTo>
                    <a:lnTo>
                      <a:pt x="39" y="673"/>
                    </a:lnTo>
                    <a:lnTo>
                      <a:pt x="45" y="677"/>
                    </a:lnTo>
                    <a:lnTo>
                      <a:pt x="53" y="680"/>
                    </a:lnTo>
                    <a:lnTo>
                      <a:pt x="62" y="683"/>
                    </a:lnTo>
                    <a:lnTo>
                      <a:pt x="70" y="685"/>
                    </a:lnTo>
                    <a:lnTo>
                      <a:pt x="78" y="686"/>
                    </a:lnTo>
                    <a:lnTo>
                      <a:pt x="86" y="686"/>
                    </a:lnTo>
                    <a:lnTo>
                      <a:pt x="104" y="686"/>
                    </a:lnTo>
                    <a:lnTo>
                      <a:pt x="133" y="685"/>
                    </a:lnTo>
                    <a:lnTo>
                      <a:pt x="171" y="682"/>
                    </a:lnTo>
                    <a:lnTo>
                      <a:pt x="191" y="679"/>
                    </a:lnTo>
                    <a:lnTo>
                      <a:pt x="215" y="676"/>
                    </a:lnTo>
                    <a:lnTo>
                      <a:pt x="239" y="671"/>
                    </a:lnTo>
                    <a:lnTo>
                      <a:pt x="266" y="665"/>
                    </a:lnTo>
                    <a:lnTo>
                      <a:pt x="293" y="657"/>
                    </a:lnTo>
                    <a:lnTo>
                      <a:pt x="321" y="649"/>
                    </a:lnTo>
                    <a:lnTo>
                      <a:pt x="350" y="639"/>
                    </a:lnTo>
                    <a:lnTo>
                      <a:pt x="379" y="627"/>
                    </a:lnTo>
                    <a:lnTo>
                      <a:pt x="409" y="614"/>
                    </a:lnTo>
                    <a:lnTo>
                      <a:pt x="439" y="597"/>
                    </a:lnTo>
                    <a:lnTo>
                      <a:pt x="470" y="580"/>
                    </a:lnTo>
                    <a:lnTo>
                      <a:pt x="501" y="560"/>
                    </a:lnTo>
                    <a:lnTo>
                      <a:pt x="531" y="538"/>
                    </a:lnTo>
                    <a:lnTo>
                      <a:pt x="560" y="513"/>
                    </a:lnTo>
                    <a:lnTo>
                      <a:pt x="589" y="486"/>
                    </a:lnTo>
                    <a:lnTo>
                      <a:pt x="618" y="456"/>
                    </a:lnTo>
                    <a:lnTo>
                      <a:pt x="645" y="424"/>
                    </a:lnTo>
                    <a:lnTo>
                      <a:pt x="672" y="389"/>
                    </a:lnTo>
                    <a:lnTo>
                      <a:pt x="697" y="351"/>
                    </a:lnTo>
                    <a:lnTo>
                      <a:pt x="721" y="308"/>
                    </a:lnTo>
                    <a:lnTo>
                      <a:pt x="742" y="264"/>
                    </a:lnTo>
                    <a:lnTo>
                      <a:pt x="763" y="215"/>
                    </a:lnTo>
                    <a:lnTo>
                      <a:pt x="782" y="163"/>
                    </a:lnTo>
                    <a:lnTo>
                      <a:pt x="797" y="107"/>
                    </a:lnTo>
                    <a:lnTo>
                      <a:pt x="799" y="99"/>
                    </a:lnTo>
                    <a:lnTo>
                      <a:pt x="800" y="90"/>
                    </a:lnTo>
                    <a:lnTo>
                      <a:pt x="800" y="82"/>
                    </a:lnTo>
                    <a:lnTo>
                      <a:pt x="799" y="74"/>
                    </a:lnTo>
                    <a:lnTo>
                      <a:pt x="798" y="65"/>
                    </a:lnTo>
                    <a:lnTo>
                      <a:pt x="795" y="57"/>
                    </a:lnTo>
                    <a:lnTo>
                      <a:pt x="792" y="50"/>
                    </a:lnTo>
                    <a:lnTo>
                      <a:pt x="789" y="43"/>
                    </a:lnTo>
                    <a:lnTo>
                      <a:pt x="784" y="35"/>
                    </a:lnTo>
                    <a:lnTo>
                      <a:pt x="780" y="29"/>
                    </a:lnTo>
                    <a:lnTo>
                      <a:pt x="774" y="23"/>
                    </a:lnTo>
                    <a:lnTo>
                      <a:pt x="767" y="18"/>
                    </a:lnTo>
                    <a:lnTo>
                      <a:pt x="760" y="13"/>
                    </a:lnTo>
                    <a:lnTo>
                      <a:pt x="753" y="8"/>
                    </a:lnTo>
                    <a:lnTo>
                      <a:pt x="745" y="5"/>
                    </a:lnTo>
                    <a:lnTo>
                      <a:pt x="736" y="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5" name="Freeform 256"/>
              <p:cNvSpPr>
                <a:spLocks/>
              </p:cNvSpPr>
              <p:nvPr/>
            </p:nvSpPr>
            <p:spPr bwMode="auto">
              <a:xfrm>
                <a:off x="1404" y="1336"/>
                <a:ext cx="116" cy="233"/>
              </a:xfrm>
              <a:custGeom>
                <a:avLst/>
                <a:gdLst>
                  <a:gd name="T0" fmla="*/ 1 w 444"/>
                  <a:gd name="T1" fmla="*/ 0 h 931"/>
                  <a:gd name="T2" fmla="*/ 1 w 444"/>
                  <a:gd name="T3" fmla="*/ 0 h 931"/>
                  <a:gd name="T4" fmla="*/ 1 w 444"/>
                  <a:gd name="T5" fmla="*/ 0 h 931"/>
                  <a:gd name="T6" fmla="*/ 1 w 444"/>
                  <a:gd name="T7" fmla="*/ 0 h 931"/>
                  <a:gd name="T8" fmla="*/ 1 w 444"/>
                  <a:gd name="T9" fmla="*/ 0 h 931"/>
                  <a:gd name="T10" fmla="*/ 1 w 444"/>
                  <a:gd name="T11" fmla="*/ 0 h 931"/>
                  <a:gd name="T12" fmla="*/ 1 w 444"/>
                  <a:gd name="T13" fmla="*/ 0 h 931"/>
                  <a:gd name="T14" fmla="*/ 0 w 444"/>
                  <a:gd name="T15" fmla="*/ 0 h 931"/>
                  <a:gd name="T16" fmla="*/ 0 w 444"/>
                  <a:gd name="T17" fmla="*/ 0 h 931"/>
                  <a:gd name="T18" fmla="*/ 0 w 444"/>
                  <a:gd name="T19" fmla="*/ 0 h 931"/>
                  <a:gd name="T20" fmla="*/ 0 w 444"/>
                  <a:gd name="T21" fmla="*/ 0 h 931"/>
                  <a:gd name="T22" fmla="*/ 0 w 444"/>
                  <a:gd name="T23" fmla="*/ 0 h 931"/>
                  <a:gd name="T24" fmla="*/ 0 w 444"/>
                  <a:gd name="T25" fmla="*/ 0 h 931"/>
                  <a:gd name="T26" fmla="*/ 0 w 444"/>
                  <a:gd name="T27" fmla="*/ 0 h 931"/>
                  <a:gd name="T28" fmla="*/ 0 w 444"/>
                  <a:gd name="T29" fmla="*/ 0 h 931"/>
                  <a:gd name="T30" fmla="*/ 0 w 444"/>
                  <a:gd name="T31" fmla="*/ 0 h 931"/>
                  <a:gd name="T32" fmla="*/ 0 w 444"/>
                  <a:gd name="T33" fmla="*/ 0 h 931"/>
                  <a:gd name="T34" fmla="*/ 0 w 444"/>
                  <a:gd name="T35" fmla="*/ 0 h 931"/>
                  <a:gd name="T36" fmla="*/ 0 w 444"/>
                  <a:gd name="T37" fmla="*/ 1 h 931"/>
                  <a:gd name="T38" fmla="*/ 0 w 444"/>
                  <a:gd name="T39" fmla="*/ 1 h 931"/>
                  <a:gd name="T40" fmla="*/ 0 w 444"/>
                  <a:gd name="T41" fmla="*/ 1 h 931"/>
                  <a:gd name="T42" fmla="*/ 0 w 444"/>
                  <a:gd name="T43" fmla="*/ 1 h 931"/>
                  <a:gd name="T44" fmla="*/ 0 w 444"/>
                  <a:gd name="T45" fmla="*/ 1 h 931"/>
                  <a:gd name="T46" fmla="*/ 0 w 444"/>
                  <a:gd name="T47" fmla="*/ 1 h 931"/>
                  <a:gd name="T48" fmla="*/ 0 w 444"/>
                  <a:gd name="T49" fmla="*/ 1 h 931"/>
                  <a:gd name="T50" fmla="*/ 0 w 444"/>
                  <a:gd name="T51" fmla="*/ 1 h 931"/>
                  <a:gd name="T52" fmla="*/ 0 w 444"/>
                  <a:gd name="T53" fmla="*/ 1 h 931"/>
                  <a:gd name="T54" fmla="*/ 0 w 444"/>
                  <a:gd name="T55" fmla="*/ 1 h 931"/>
                  <a:gd name="T56" fmla="*/ 0 w 444"/>
                  <a:gd name="T57" fmla="*/ 1 h 931"/>
                  <a:gd name="T58" fmla="*/ 0 w 444"/>
                  <a:gd name="T59" fmla="*/ 1 h 931"/>
                  <a:gd name="T60" fmla="*/ 0 w 444"/>
                  <a:gd name="T61" fmla="*/ 1 h 931"/>
                  <a:gd name="T62" fmla="*/ 0 w 444"/>
                  <a:gd name="T63" fmla="*/ 1 h 931"/>
                  <a:gd name="T64" fmla="*/ 0 w 444"/>
                  <a:gd name="T65" fmla="*/ 1 h 931"/>
                  <a:gd name="T66" fmla="*/ 0 w 444"/>
                  <a:gd name="T67" fmla="*/ 1 h 931"/>
                  <a:gd name="T68" fmla="*/ 0 w 444"/>
                  <a:gd name="T69" fmla="*/ 2 h 931"/>
                  <a:gd name="T70" fmla="*/ 0 w 444"/>
                  <a:gd name="T71" fmla="*/ 2 h 931"/>
                  <a:gd name="T72" fmla="*/ 0 w 444"/>
                  <a:gd name="T73" fmla="*/ 2 h 931"/>
                  <a:gd name="T74" fmla="*/ 0 w 444"/>
                  <a:gd name="T75" fmla="*/ 2 h 931"/>
                  <a:gd name="T76" fmla="*/ 0 w 444"/>
                  <a:gd name="T77" fmla="*/ 2 h 931"/>
                  <a:gd name="T78" fmla="*/ 0 w 444"/>
                  <a:gd name="T79" fmla="*/ 2 h 931"/>
                  <a:gd name="T80" fmla="*/ 0 w 444"/>
                  <a:gd name="T81" fmla="*/ 2 h 931"/>
                  <a:gd name="T82" fmla="*/ 0 w 444"/>
                  <a:gd name="T83" fmla="*/ 2 h 931"/>
                  <a:gd name="T84" fmla="*/ 0 w 444"/>
                  <a:gd name="T85" fmla="*/ 2 h 931"/>
                  <a:gd name="T86" fmla="*/ 0 w 444"/>
                  <a:gd name="T87" fmla="*/ 2 h 931"/>
                  <a:gd name="T88" fmla="*/ 0 w 444"/>
                  <a:gd name="T89" fmla="*/ 2 h 931"/>
                  <a:gd name="T90" fmla="*/ 0 w 444"/>
                  <a:gd name="T91" fmla="*/ 2 h 931"/>
                  <a:gd name="T92" fmla="*/ 0 w 444"/>
                  <a:gd name="T93" fmla="*/ 2 h 931"/>
                  <a:gd name="T94" fmla="*/ 0 w 444"/>
                  <a:gd name="T95" fmla="*/ 2 h 931"/>
                  <a:gd name="T96" fmla="*/ 0 w 444"/>
                  <a:gd name="T97" fmla="*/ 2 h 931"/>
                  <a:gd name="T98" fmla="*/ 0 w 444"/>
                  <a:gd name="T99" fmla="*/ 2 h 931"/>
                  <a:gd name="T100" fmla="*/ 0 w 444"/>
                  <a:gd name="T101" fmla="*/ 1 h 931"/>
                  <a:gd name="T102" fmla="*/ 1 w 444"/>
                  <a:gd name="T103" fmla="*/ 1 h 931"/>
                  <a:gd name="T104" fmla="*/ 1 w 444"/>
                  <a:gd name="T105" fmla="*/ 1 h 931"/>
                  <a:gd name="T106" fmla="*/ 1 w 444"/>
                  <a:gd name="T107" fmla="*/ 1 h 931"/>
                  <a:gd name="T108" fmla="*/ 1 w 444"/>
                  <a:gd name="T109" fmla="*/ 1 h 931"/>
                  <a:gd name="T110" fmla="*/ 1 w 444"/>
                  <a:gd name="T111" fmla="*/ 1 h 931"/>
                  <a:gd name="T112" fmla="*/ 1 w 444"/>
                  <a:gd name="T113" fmla="*/ 1 h 931"/>
                  <a:gd name="T114" fmla="*/ 1 w 444"/>
                  <a:gd name="T115" fmla="*/ 1 h 931"/>
                  <a:gd name="T116" fmla="*/ 1 w 444"/>
                  <a:gd name="T117" fmla="*/ 0 h 931"/>
                  <a:gd name="T118" fmla="*/ 1 w 444"/>
                  <a:gd name="T119" fmla="*/ 0 h 931"/>
                  <a:gd name="T120" fmla="*/ 1 w 444"/>
                  <a:gd name="T121" fmla="*/ 0 h 9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44"/>
                  <a:gd name="T184" fmla="*/ 0 h 931"/>
                  <a:gd name="T185" fmla="*/ 444 w 444"/>
                  <a:gd name="T186" fmla="*/ 931 h 9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44" h="931">
                    <a:moveTo>
                      <a:pt x="394" y="59"/>
                    </a:moveTo>
                    <a:lnTo>
                      <a:pt x="391" y="51"/>
                    </a:lnTo>
                    <a:lnTo>
                      <a:pt x="388" y="43"/>
                    </a:lnTo>
                    <a:lnTo>
                      <a:pt x="383" y="36"/>
                    </a:lnTo>
                    <a:lnTo>
                      <a:pt x="377" y="29"/>
                    </a:lnTo>
                    <a:lnTo>
                      <a:pt x="372" y="24"/>
                    </a:lnTo>
                    <a:lnTo>
                      <a:pt x="365" y="17"/>
                    </a:lnTo>
                    <a:lnTo>
                      <a:pt x="359" y="13"/>
                    </a:lnTo>
                    <a:lnTo>
                      <a:pt x="351" y="9"/>
                    </a:lnTo>
                    <a:lnTo>
                      <a:pt x="344" y="6"/>
                    </a:lnTo>
                    <a:lnTo>
                      <a:pt x="336" y="3"/>
                    </a:lnTo>
                    <a:lnTo>
                      <a:pt x="329" y="1"/>
                    </a:lnTo>
                    <a:lnTo>
                      <a:pt x="320" y="0"/>
                    </a:lnTo>
                    <a:lnTo>
                      <a:pt x="311" y="0"/>
                    </a:lnTo>
                    <a:lnTo>
                      <a:pt x="303" y="1"/>
                    </a:lnTo>
                    <a:lnTo>
                      <a:pt x="294" y="2"/>
                    </a:lnTo>
                    <a:lnTo>
                      <a:pt x="286" y="4"/>
                    </a:lnTo>
                    <a:lnTo>
                      <a:pt x="278" y="7"/>
                    </a:lnTo>
                    <a:lnTo>
                      <a:pt x="271" y="11"/>
                    </a:lnTo>
                    <a:lnTo>
                      <a:pt x="263" y="15"/>
                    </a:lnTo>
                    <a:lnTo>
                      <a:pt x="256" y="21"/>
                    </a:lnTo>
                    <a:lnTo>
                      <a:pt x="251" y="27"/>
                    </a:lnTo>
                    <a:lnTo>
                      <a:pt x="245" y="33"/>
                    </a:lnTo>
                    <a:lnTo>
                      <a:pt x="240" y="40"/>
                    </a:lnTo>
                    <a:lnTo>
                      <a:pt x="236" y="47"/>
                    </a:lnTo>
                    <a:lnTo>
                      <a:pt x="233" y="55"/>
                    </a:lnTo>
                    <a:lnTo>
                      <a:pt x="230" y="62"/>
                    </a:lnTo>
                    <a:lnTo>
                      <a:pt x="228" y="70"/>
                    </a:lnTo>
                    <a:lnTo>
                      <a:pt x="227" y="79"/>
                    </a:lnTo>
                    <a:lnTo>
                      <a:pt x="227" y="87"/>
                    </a:lnTo>
                    <a:lnTo>
                      <a:pt x="228" y="95"/>
                    </a:lnTo>
                    <a:lnTo>
                      <a:pt x="229" y="103"/>
                    </a:lnTo>
                    <a:lnTo>
                      <a:pt x="231" y="113"/>
                    </a:lnTo>
                    <a:lnTo>
                      <a:pt x="245" y="155"/>
                    </a:lnTo>
                    <a:lnTo>
                      <a:pt x="255" y="197"/>
                    </a:lnTo>
                    <a:lnTo>
                      <a:pt x="262" y="236"/>
                    </a:lnTo>
                    <a:lnTo>
                      <a:pt x="268" y="275"/>
                    </a:lnTo>
                    <a:lnTo>
                      <a:pt x="272" y="311"/>
                    </a:lnTo>
                    <a:lnTo>
                      <a:pt x="273" y="345"/>
                    </a:lnTo>
                    <a:lnTo>
                      <a:pt x="272" y="378"/>
                    </a:lnTo>
                    <a:lnTo>
                      <a:pt x="269" y="410"/>
                    </a:lnTo>
                    <a:lnTo>
                      <a:pt x="264" y="440"/>
                    </a:lnTo>
                    <a:lnTo>
                      <a:pt x="259" y="469"/>
                    </a:lnTo>
                    <a:lnTo>
                      <a:pt x="252" y="497"/>
                    </a:lnTo>
                    <a:lnTo>
                      <a:pt x="244" y="523"/>
                    </a:lnTo>
                    <a:lnTo>
                      <a:pt x="234" y="547"/>
                    </a:lnTo>
                    <a:lnTo>
                      <a:pt x="224" y="570"/>
                    </a:lnTo>
                    <a:lnTo>
                      <a:pt x="212" y="592"/>
                    </a:lnTo>
                    <a:lnTo>
                      <a:pt x="201" y="612"/>
                    </a:lnTo>
                    <a:lnTo>
                      <a:pt x="189" y="631"/>
                    </a:lnTo>
                    <a:lnTo>
                      <a:pt x="176" y="649"/>
                    </a:lnTo>
                    <a:lnTo>
                      <a:pt x="164" y="665"/>
                    </a:lnTo>
                    <a:lnTo>
                      <a:pt x="150" y="681"/>
                    </a:lnTo>
                    <a:lnTo>
                      <a:pt x="138" y="694"/>
                    </a:lnTo>
                    <a:lnTo>
                      <a:pt x="125" y="707"/>
                    </a:lnTo>
                    <a:lnTo>
                      <a:pt x="113" y="718"/>
                    </a:lnTo>
                    <a:lnTo>
                      <a:pt x="101" y="729"/>
                    </a:lnTo>
                    <a:lnTo>
                      <a:pt x="81" y="745"/>
                    </a:lnTo>
                    <a:lnTo>
                      <a:pt x="64" y="758"/>
                    </a:lnTo>
                    <a:lnTo>
                      <a:pt x="52" y="766"/>
                    </a:lnTo>
                    <a:lnTo>
                      <a:pt x="45" y="769"/>
                    </a:lnTo>
                    <a:lnTo>
                      <a:pt x="38" y="773"/>
                    </a:lnTo>
                    <a:lnTo>
                      <a:pt x="31" y="778"/>
                    </a:lnTo>
                    <a:lnTo>
                      <a:pt x="25" y="785"/>
                    </a:lnTo>
                    <a:lnTo>
                      <a:pt x="19" y="791"/>
                    </a:lnTo>
                    <a:lnTo>
                      <a:pt x="14" y="797"/>
                    </a:lnTo>
                    <a:lnTo>
                      <a:pt x="10" y="804"/>
                    </a:lnTo>
                    <a:lnTo>
                      <a:pt x="7" y="812"/>
                    </a:lnTo>
                    <a:lnTo>
                      <a:pt x="4" y="820"/>
                    </a:lnTo>
                    <a:lnTo>
                      <a:pt x="2" y="827"/>
                    </a:lnTo>
                    <a:lnTo>
                      <a:pt x="1" y="835"/>
                    </a:lnTo>
                    <a:lnTo>
                      <a:pt x="0" y="844"/>
                    </a:lnTo>
                    <a:lnTo>
                      <a:pt x="1" y="852"/>
                    </a:lnTo>
                    <a:lnTo>
                      <a:pt x="2" y="860"/>
                    </a:lnTo>
                    <a:lnTo>
                      <a:pt x="4" y="869"/>
                    </a:lnTo>
                    <a:lnTo>
                      <a:pt x="6" y="877"/>
                    </a:lnTo>
                    <a:lnTo>
                      <a:pt x="10" y="885"/>
                    </a:lnTo>
                    <a:lnTo>
                      <a:pt x="14" y="892"/>
                    </a:lnTo>
                    <a:lnTo>
                      <a:pt x="19" y="900"/>
                    </a:lnTo>
                    <a:lnTo>
                      <a:pt x="26" y="906"/>
                    </a:lnTo>
                    <a:lnTo>
                      <a:pt x="32" y="911"/>
                    </a:lnTo>
                    <a:lnTo>
                      <a:pt x="38" y="916"/>
                    </a:lnTo>
                    <a:lnTo>
                      <a:pt x="45" y="920"/>
                    </a:lnTo>
                    <a:lnTo>
                      <a:pt x="53" y="923"/>
                    </a:lnTo>
                    <a:lnTo>
                      <a:pt x="61" y="927"/>
                    </a:lnTo>
                    <a:lnTo>
                      <a:pt x="68" y="929"/>
                    </a:lnTo>
                    <a:lnTo>
                      <a:pt x="77" y="930"/>
                    </a:lnTo>
                    <a:lnTo>
                      <a:pt x="85" y="931"/>
                    </a:lnTo>
                    <a:lnTo>
                      <a:pt x="93" y="930"/>
                    </a:lnTo>
                    <a:lnTo>
                      <a:pt x="101" y="929"/>
                    </a:lnTo>
                    <a:lnTo>
                      <a:pt x="110" y="927"/>
                    </a:lnTo>
                    <a:lnTo>
                      <a:pt x="118" y="925"/>
                    </a:lnTo>
                    <a:lnTo>
                      <a:pt x="126" y="920"/>
                    </a:lnTo>
                    <a:lnTo>
                      <a:pt x="132" y="917"/>
                    </a:lnTo>
                    <a:lnTo>
                      <a:pt x="147" y="908"/>
                    </a:lnTo>
                    <a:lnTo>
                      <a:pt x="170" y="892"/>
                    </a:lnTo>
                    <a:lnTo>
                      <a:pt x="198" y="870"/>
                    </a:lnTo>
                    <a:lnTo>
                      <a:pt x="213" y="857"/>
                    </a:lnTo>
                    <a:lnTo>
                      <a:pt x="230" y="842"/>
                    </a:lnTo>
                    <a:lnTo>
                      <a:pt x="248" y="825"/>
                    </a:lnTo>
                    <a:lnTo>
                      <a:pt x="265" y="806"/>
                    </a:lnTo>
                    <a:lnTo>
                      <a:pt x="284" y="787"/>
                    </a:lnTo>
                    <a:lnTo>
                      <a:pt x="302" y="765"/>
                    </a:lnTo>
                    <a:lnTo>
                      <a:pt x="319" y="741"/>
                    </a:lnTo>
                    <a:lnTo>
                      <a:pt x="337" y="716"/>
                    </a:lnTo>
                    <a:lnTo>
                      <a:pt x="354" y="689"/>
                    </a:lnTo>
                    <a:lnTo>
                      <a:pt x="370" y="660"/>
                    </a:lnTo>
                    <a:lnTo>
                      <a:pt x="385" y="630"/>
                    </a:lnTo>
                    <a:lnTo>
                      <a:pt x="398" y="597"/>
                    </a:lnTo>
                    <a:lnTo>
                      <a:pt x="411" y="563"/>
                    </a:lnTo>
                    <a:lnTo>
                      <a:pt x="422" y="526"/>
                    </a:lnTo>
                    <a:lnTo>
                      <a:pt x="430" y="489"/>
                    </a:lnTo>
                    <a:lnTo>
                      <a:pt x="438" y="449"/>
                    </a:lnTo>
                    <a:lnTo>
                      <a:pt x="442" y="407"/>
                    </a:lnTo>
                    <a:lnTo>
                      <a:pt x="444" y="364"/>
                    </a:lnTo>
                    <a:lnTo>
                      <a:pt x="444" y="317"/>
                    </a:lnTo>
                    <a:lnTo>
                      <a:pt x="441" y="269"/>
                    </a:lnTo>
                    <a:lnTo>
                      <a:pt x="434" y="220"/>
                    </a:lnTo>
                    <a:lnTo>
                      <a:pt x="424" y="169"/>
                    </a:lnTo>
                    <a:lnTo>
                      <a:pt x="412" y="115"/>
                    </a:lnTo>
                    <a:lnTo>
                      <a:pt x="394" y="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6" name="Freeform 257"/>
              <p:cNvSpPr>
                <a:spLocks/>
              </p:cNvSpPr>
              <p:nvPr/>
            </p:nvSpPr>
            <p:spPr bwMode="auto">
              <a:xfrm>
                <a:off x="1128" y="1493"/>
                <a:ext cx="116" cy="233"/>
              </a:xfrm>
              <a:custGeom>
                <a:avLst/>
                <a:gdLst>
                  <a:gd name="T0" fmla="*/ 1 w 705"/>
                  <a:gd name="T1" fmla="*/ 0 h 298"/>
                  <a:gd name="T2" fmla="*/ 1 w 705"/>
                  <a:gd name="T3" fmla="*/ 0 h 298"/>
                  <a:gd name="T4" fmla="*/ 1 w 705"/>
                  <a:gd name="T5" fmla="*/ 0 h 298"/>
                  <a:gd name="T6" fmla="*/ 1 w 705"/>
                  <a:gd name="T7" fmla="*/ 0 h 298"/>
                  <a:gd name="T8" fmla="*/ 1 w 705"/>
                  <a:gd name="T9" fmla="*/ 0 h 298"/>
                  <a:gd name="T10" fmla="*/ 1 w 705"/>
                  <a:gd name="T11" fmla="*/ 0 h 298"/>
                  <a:gd name="T12" fmla="*/ 1 w 705"/>
                  <a:gd name="T13" fmla="*/ 0 h 298"/>
                  <a:gd name="T14" fmla="*/ 0 w 705"/>
                  <a:gd name="T15" fmla="*/ 0 h 298"/>
                  <a:gd name="T16" fmla="*/ 0 w 705"/>
                  <a:gd name="T17" fmla="*/ 0 h 298"/>
                  <a:gd name="T18" fmla="*/ 0 w 705"/>
                  <a:gd name="T19" fmla="*/ 0 h 298"/>
                  <a:gd name="T20" fmla="*/ 0 w 705"/>
                  <a:gd name="T21" fmla="*/ 0 h 298"/>
                  <a:gd name="T22" fmla="*/ 0 w 705"/>
                  <a:gd name="T23" fmla="*/ 0 h 298"/>
                  <a:gd name="T24" fmla="*/ 0 w 705"/>
                  <a:gd name="T25" fmla="*/ 0 h 298"/>
                  <a:gd name="T26" fmla="*/ 0 w 705"/>
                  <a:gd name="T27" fmla="*/ 0 h 298"/>
                  <a:gd name="T28" fmla="*/ 0 w 705"/>
                  <a:gd name="T29" fmla="*/ 0 h 298"/>
                  <a:gd name="T30" fmla="*/ 0 w 705"/>
                  <a:gd name="T31" fmla="*/ 0 h 298"/>
                  <a:gd name="T32" fmla="*/ 0 w 705"/>
                  <a:gd name="T33" fmla="*/ 0 h 298"/>
                  <a:gd name="T34" fmla="*/ 0 w 705"/>
                  <a:gd name="T35" fmla="*/ 0 h 298"/>
                  <a:gd name="T36" fmla="*/ 0 w 705"/>
                  <a:gd name="T37" fmla="*/ 0 h 298"/>
                  <a:gd name="T38" fmla="*/ 0 w 705"/>
                  <a:gd name="T39" fmla="*/ 0 h 298"/>
                  <a:gd name="T40" fmla="*/ 0 w 705"/>
                  <a:gd name="T41" fmla="*/ 0 h 298"/>
                  <a:gd name="T42" fmla="*/ 0 w 705"/>
                  <a:gd name="T43" fmla="*/ 0 h 298"/>
                  <a:gd name="T44" fmla="*/ 0 w 705"/>
                  <a:gd name="T45" fmla="*/ 0 h 298"/>
                  <a:gd name="T46" fmla="*/ 0 w 705"/>
                  <a:gd name="T47" fmla="*/ 0 h 298"/>
                  <a:gd name="T48" fmla="*/ 0 w 705"/>
                  <a:gd name="T49" fmla="*/ 0 h 298"/>
                  <a:gd name="T50" fmla="*/ 0 w 705"/>
                  <a:gd name="T51" fmla="*/ 0 h 298"/>
                  <a:gd name="T52" fmla="*/ 0 w 705"/>
                  <a:gd name="T53" fmla="*/ 0 h 298"/>
                  <a:gd name="T54" fmla="*/ 0 w 705"/>
                  <a:gd name="T55" fmla="*/ 0 h 298"/>
                  <a:gd name="T56" fmla="*/ 0 w 705"/>
                  <a:gd name="T57" fmla="*/ 0 h 298"/>
                  <a:gd name="T58" fmla="*/ 0 w 705"/>
                  <a:gd name="T59" fmla="*/ 0 h 298"/>
                  <a:gd name="T60" fmla="*/ 0 w 705"/>
                  <a:gd name="T61" fmla="*/ 0 h 298"/>
                  <a:gd name="T62" fmla="*/ 0 w 705"/>
                  <a:gd name="T63" fmla="*/ 0 h 298"/>
                  <a:gd name="T64" fmla="*/ 0 w 705"/>
                  <a:gd name="T65" fmla="*/ 0 h 298"/>
                  <a:gd name="T66" fmla="*/ 0 w 705"/>
                  <a:gd name="T67" fmla="*/ 0 h 298"/>
                  <a:gd name="T68" fmla="*/ 0 w 705"/>
                  <a:gd name="T69" fmla="*/ 0 h 298"/>
                  <a:gd name="T70" fmla="*/ 0 w 705"/>
                  <a:gd name="T71" fmla="*/ 0 h 298"/>
                  <a:gd name="T72" fmla="*/ 0 w 705"/>
                  <a:gd name="T73" fmla="*/ 0 h 298"/>
                  <a:gd name="T74" fmla="*/ 0 w 705"/>
                  <a:gd name="T75" fmla="*/ 1 h 298"/>
                  <a:gd name="T76" fmla="*/ 1 w 705"/>
                  <a:gd name="T77" fmla="*/ 1 h 298"/>
                  <a:gd name="T78" fmla="*/ 1 w 705"/>
                  <a:gd name="T79" fmla="*/ 1 h 298"/>
                  <a:gd name="T80" fmla="*/ 1 w 705"/>
                  <a:gd name="T81" fmla="*/ 0 h 298"/>
                  <a:gd name="T82" fmla="*/ 1 w 705"/>
                  <a:gd name="T83" fmla="*/ 0 h 298"/>
                  <a:gd name="T84" fmla="*/ 1 w 705"/>
                  <a:gd name="T85" fmla="*/ 0 h 298"/>
                  <a:gd name="T86" fmla="*/ 1 w 705"/>
                  <a:gd name="T87" fmla="*/ 0 h 298"/>
                  <a:gd name="T88" fmla="*/ 1 w 705"/>
                  <a:gd name="T89" fmla="*/ 0 h 298"/>
                  <a:gd name="T90" fmla="*/ 1 w 705"/>
                  <a:gd name="T91" fmla="*/ 0 h 298"/>
                  <a:gd name="T92" fmla="*/ 1 w 705"/>
                  <a:gd name="T93" fmla="*/ 0 h 298"/>
                  <a:gd name="T94" fmla="*/ 1 w 705"/>
                  <a:gd name="T95" fmla="*/ 0 h 298"/>
                  <a:gd name="T96" fmla="*/ 1 w 705"/>
                  <a:gd name="T97" fmla="*/ 0 h 298"/>
                  <a:gd name="T98" fmla="*/ 1 w 705"/>
                  <a:gd name="T99" fmla="*/ 0 h 298"/>
                  <a:gd name="T100" fmla="*/ 1 w 705"/>
                  <a:gd name="T101" fmla="*/ 0 h 298"/>
                  <a:gd name="T102" fmla="*/ 1 w 705"/>
                  <a:gd name="T103" fmla="*/ 0 h 298"/>
                  <a:gd name="T104" fmla="*/ 1 w 705"/>
                  <a:gd name="T105" fmla="*/ 0 h 298"/>
                  <a:gd name="T106" fmla="*/ 1 w 705"/>
                  <a:gd name="T107" fmla="*/ 0 h 298"/>
                  <a:gd name="T108" fmla="*/ 1 w 705"/>
                  <a:gd name="T109" fmla="*/ 0 h 298"/>
                  <a:gd name="T110" fmla="*/ 1 w 705"/>
                  <a:gd name="T111" fmla="*/ 0 h 298"/>
                  <a:gd name="T112" fmla="*/ 1 w 705"/>
                  <a:gd name="T113" fmla="*/ 0 h 298"/>
                  <a:gd name="T114" fmla="*/ 1 w 705"/>
                  <a:gd name="T115" fmla="*/ 0 h 298"/>
                  <a:gd name="T116" fmla="*/ 1 w 705"/>
                  <a:gd name="T117" fmla="*/ 0 h 298"/>
                  <a:gd name="T118" fmla="*/ 1 w 705"/>
                  <a:gd name="T119" fmla="*/ 0 h 298"/>
                  <a:gd name="T120" fmla="*/ 1 w 705"/>
                  <a:gd name="T121" fmla="*/ 0 h 298"/>
                  <a:gd name="T122" fmla="*/ 1 w 705"/>
                  <a:gd name="T123" fmla="*/ 0 h 29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05"/>
                  <a:gd name="T187" fmla="*/ 0 h 298"/>
                  <a:gd name="T188" fmla="*/ 705 w 705"/>
                  <a:gd name="T189" fmla="*/ 298 h 29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05" h="298">
                    <a:moveTo>
                      <a:pt x="566" y="19"/>
                    </a:moveTo>
                    <a:lnTo>
                      <a:pt x="544" y="36"/>
                    </a:lnTo>
                    <a:lnTo>
                      <a:pt x="521" y="52"/>
                    </a:lnTo>
                    <a:lnTo>
                      <a:pt x="499" y="66"/>
                    </a:lnTo>
                    <a:lnTo>
                      <a:pt x="477" y="78"/>
                    </a:lnTo>
                    <a:lnTo>
                      <a:pt x="456" y="88"/>
                    </a:lnTo>
                    <a:lnTo>
                      <a:pt x="437" y="98"/>
                    </a:lnTo>
                    <a:lnTo>
                      <a:pt x="417" y="106"/>
                    </a:lnTo>
                    <a:lnTo>
                      <a:pt x="397" y="112"/>
                    </a:lnTo>
                    <a:lnTo>
                      <a:pt x="380" y="117"/>
                    </a:lnTo>
                    <a:lnTo>
                      <a:pt x="361" y="122"/>
                    </a:lnTo>
                    <a:lnTo>
                      <a:pt x="344" y="125"/>
                    </a:lnTo>
                    <a:lnTo>
                      <a:pt x="328" y="127"/>
                    </a:lnTo>
                    <a:lnTo>
                      <a:pt x="312" y="128"/>
                    </a:lnTo>
                    <a:lnTo>
                      <a:pt x="297" y="128"/>
                    </a:lnTo>
                    <a:lnTo>
                      <a:pt x="282" y="127"/>
                    </a:lnTo>
                    <a:lnTo>
                      <a:pt x="268" y="126"/>
                    </a:lnTo>
                    <a:lnTo>
                      <a:pt x="255" y="124"/>
                    </a:lnTo>
                    <a:lnTo>
                      <a:pt x="242" y="122"/>
                    </a:lnTo>
                    <a:lnTo>
                      <a:pt x="230" y="119"/>
                    </a:lnTo>
                    <a:lnTo>
                      <a:pt x="219" y="114"/>
                    </a:lnTo>
                    <a:lnTo>
                      <a:pt x="199" y="107"/>
                    </a:lnTo>
                    <a:lnTo>
                      <a:pt x="181" y="99"/>
                    </a:lnTo>
                    <a:lnTo>
                      <a:pt x="168" y="92"/>
                    </a:lnTo>
                    <a:lnTo>
                      <a:pt x="157" y="84"/>
                    </a:lnTo>
                    <a:lnTo>
                      <a:pt x="148" y="78"/>
                    </a:lnTo>
                    <a:lnTo>
                      <a:pt x="143" y="74"/>
                    </a:lnTo>
                    <a:lnTo>
                      <a:pt x="144" y="75"/>
                    </a:lnTo>
                    <a:lnTo>
                      <a:pt x="138" y="69"/>
                    </a:lnTo>
                    <a:lnTo>
                      <a:pt x="131" y="65"/>
                    </a:lnTo>
                    <a:lnTo>
                      <a:pt x="123" y="60"/>
                    </a:lnTo>
                    <a:lnTo>
                      <a:pt x="115" y="57"/>
                    </a:lnTo>
                    <a:lnTo>
                      <a:pt x="107" y="54"/>
                    </a:lnTo>
                    <a:lnTo>
                      <a:pt x="100" y="53"/>
                    </a:lnTo>
                    <a:lnTo>
                      <a:pt x="91" y="52"/>
                    </a:lnTo>
                    <a:lnTo>
                      <a:pt x="83" y="52"/>
                    </a:lnTo>
                    <a:lnTo>
                      <a:pt x="75" y="52"/>
                    </a:lnTo>
                    <a:lnTo>
                      <a:pt x="66" y="54"/>
                    </a:lnTo>
                    <a:lnTo>
                      <a:pt x="58" y="56"/>
                    </a:lnTo>
                    <a:lnTo>
                      <a:pt x="51" y="59"/>
                    </a:lnTo>
                    <a:lnTo>
                      <a:pt x="43" y="64"/>
                    </a:lnTo>
                    <a:lnTo>
                      <a:pt x="36" y="68"/>
                    </a:lnTo>
                    <a:lnTo>
                      <a:pt x="29" y="73"/>
                    </a:lnTo>
                    <a:lnTo>
                      <a:pt x="23" y="79"/>
                    </a:lnTo>
                    <a:lnTo>
                      <a:pt x="18" y="86"/>
                    </a:lnTo>
                    <a:lnTo>
                      <a:pt x="12" y="93"/>
                    </a:lnTo>
                    <a:lnTo>
                      <a:pt x="8" y="101"/>
                    </a:lnTo>
                    <a:lnTo>
                      <a:pt x="5" y="108"/>
                    </a:lnTo>
                    <a:lnTo>
                      <a:pt x="3" y="116"/>
                    </a:lnTo>
                    <a:lnTo>
                      <a:pt x="1" y="125"/>
                    </a:lnTo>
                    <a:lnTo>
                      <a:pt x="0" y="133"/>
                    </a:lnTo>
                    <a:lnTo>
                      <a:pt x="0" y="140"/>
                    </a:lnTo>
                    <a:lnTo>
                      <a:pt x="1" y="149"/>
                    </a:lnTo>
                    <a:lnTo>
                      <a:pt x="2" y="157"/>
                    </a:lnTo>
                    <a:lnTo>
                      <a:pt x="5" y="165"/>
                    </a:lnTo>
                    <a:lnTo>
                      <a:pt x="8" y="172"/>
                    </a:lnTo>
                    <a:lnTo>
                      <a:pt x="11" y="181"/>
                    </a:lnTo>
                    <a:lnTo>
                      <a:pt x="17" y="187"/>
                    </a:lnTo>
                    <a:lnTo>
                      <a:pt x="22" y="194"/>
                    </a:lnTo>
                    <a:lnTo>
                      <a:pt x="28" y="200"/>
                    </a:lnTo>
                    <a:lnTo>
                      <a:pt x="37" y="209"/>
                    </a:lnTo>
                    <a:lnTo>
                      <a:pt x="47" y="217"/>
                    </a:lnTo>
                    <a:lnTo>
                      <a:pt x="58" y="225"/>
                    </a:lnTo>
                    <a:lnTo>
                      <a:pt x="69" y="233"/>
                    </a:lnTo>
                    <a:lnTo>
                      <a:pt x="83" y="241"/>
                    </a:lnTo>
                    <a:lnTo>
                      <a:pt x="96" y="248"/>
                    </a:lnTo>
                    <a:lnTo>
                      <a:pt x="111" y="255"/>
                    </a:lnTo>
                    <a:lnTo>
                      <a:pt x="125" y="263"/>
                    </a:lnTo>
                    <a:lnTo>
                      <a:pt x="142" y="269"/>
                    </a:lnTo>
                    <a:lnTo>
                      <a:pt x="159" y="275"/>
                    </a:lnTo>
                    <a:lnTo>
                      <a:pt x="176" y="280"/>
                    </a:lnTo>
                    <a:lnTo>
                      <a:pt x="194" y="285"/>
                    </a:lnTo>
                    <a:lnTo>
                      <a:pt x="214" y="290"/>
                    </a:lnTo>
                    <a:lnTo>
                      <a:pt x="232" y="293"/>
                    </a:lnTo>
                    <a:lnTo>
                      <a:pt x="253" y="296"/>
                    </a:lnTo>
                    <a:lnTo>
                      <a:pt x="274" y="297"/>
                    </a:lnTo>
                    <a:lnTo>
                      <a:pt x="295" y="298"/>
                    </a:lnTo>
                    <a:lnTo>
                      <a:pt x="317" y="298"/>
                    </a:lnTo>
                    <a:lnTo>
                      <a:pt x="339" y="297"/>
                    </a:lnTo>
                    <a:lnTo>
                      <a:pt x="363" y="294"/>
                    </a:lnTo>
                    <a:lnTo>
                      <a:pt x="386" y="291"/>
                    </a:lnTo>
                    <a:lnTo>
                      <a:pt x="410" y="285"/>
                    </a:lnTo>
                    <a:lnTo>
                      <a:pt x="435" y="279"/>
                    </a:lnTo>
                    <a:lnTo>
                      <a:pt x="460" y="272"/>
                    </a:lnTo>
                    <a:lnTo>
                      <a:pt x="484" y="263"/>
                    </a:lnTo>
                    <a:lnTo>
                      <a:pt x="510" y="252"/>
                    </a:lnTo>
                    <a:lnTo>
                      <a:pt x="537" y="240"/>
                    </a:lnTo>
                    <a:lnTo>
                      <a:pt x="563" y="226"/>
                    </a:lnTo>
                    <a:lnTo>
                      <a:pt x="590" y="211"/>
                    </a:lnTo>
                    <a:lnTo>
                      <a:pt x="617" y="193"/>
                    </a:lnTo>
                    <a:lnTo>
                      <a:pt x="645" y="174"/>
                    </a:lnTo>
                    <a:lnTo>
                      <a:pt x="672" y="153"/>
                    </a:lnTo>
                    <a:lnTo>
                      <a:pt x="679" y="148"/>
                    </a:lnTo>
                    <a:lnTo>
                      <a:pt x="685" y="141"/>
                    </a:lnTo>
                    <a:lnTo>
                      <a:pt x="690" y="134"/>
                    </a:lnTo>
                    <a:lnTo>
                      <a:pt x="695" y="127"/>
                    </a:lnTo>
                    <a:lnTo>
                      <a:pt x="698" y="120"/>
                    </a:lnTo>
                    <a:lnTo>
                      <a:pt x="701" y="111"/>
                    </a:lnTo>
                    <a:lnTo>
                      <a:pt x="703" y="104"/>
                    </a:lnTo>
                    <a:lnTo>
                      <a:pt x="704" y="96"/>
                    </a:lnTo>
                    <a:lnTo>
                      <a:pt x="705" y="87"/>
                    </a:lnTo>
                    <a:lnTo>
                      <a:pt x="705" y="79"/>
                    </a:lnTo>
                    <a:lnTo>
                      <a:pt x="704" y="71"/>
                    </a:lnTo>
                    <a:lnTo>
                      <a:pt x="702" y="63"/>
                    </a:lnTo>
                    <a:lnTo>
                      <a:pt x="699" y="55"/>
                    </a:lnTo>
                    <a:lnTo>
                      <a:pt x="696" y="47"/>
                    </a:lnTo>
                    <a:lnTo>
                      <a:pt x="692" y="40"/>
                    </a:lnTo>
                    <a:lnTo>
                      <a:pt x="687" y="32"/>
                    </a:lnTo>
                    <a:lnTo>
                      <a:pt x="681" y="26"/>
                    </a:lnTo>
                    <a:lnTo>
                      <a:pt x="674" y="20"/>
                    </a:lnTo>
                    <a:lnTo>
                      <a:pt x="668" y="15"/>
                    </a:lnTo>
                    <a:lnTo>
                      <a:pt x="661" y="11"/>
                    </a:lnTo>
                    <a:lnTo>
                      <a:pt x="654" y="7"/>
                    </a:lnTo>
                    <a:lnTo>
                      <a:pt x="645" y="4"/>
                    </a:lnTo>
                    <a:lnTo>
                      <a:pt x="637" y="2"/>
                    </a:lnTo>
                    <a:lnTo>
                      <a:pt x="630" y="0"/>
                    </a:lnTo>
                    <a:lnTo>
                      <a:pt x="621" y="0"/>
                    </a:lnTo>
                    <a:lnTo>
                      <a:pt x="613" y="0"/>
                    </a:lnTo>
                    <a:lnTo>
                      <a:pt x="605" y="1"/>
                    </a:lnTo>
                    <a:lnTo>
                      <a:pt x="596" y="3"/>
                    </a:lnTo>
                    <a:lnTo>
                      <a:pt x="588" y="6"/>
                    </a:lnTo>
                    <a:lnTo>
                      <a:pt x="581" y="10"/>
                    </a:lnTo>
                    <a:lnTo>
                      <a:pt x="574" y="14"/>
                    </a:lnTo>
                    <a:lnTo>
                      <a:pt x="566" y="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7" name="Freeform 258"/>
              <p:cNvSpPr>
                <a:spLocks/>
              </p:cNvSpPr>
              <p:nvPr/>
            </p:nvSpPr>
            <p:spPr bwMode="auto">
              <a:xfrm>
                <a:off x="1133" y="1542"/>
                <a:ext cx="116" cy="233"/>
              </a:xfrm>
              <a:custGeom>
                <a:avLst/>
                <a:gdLst>
                  <a:gd name="T0" fmla="*/ 1 w 598"/>
                  <a:gd name="T1" fmla="*/ 0 h 346"/>
                  <a:gd name="T2" fmla="*/ 1 w 598"/>
                  <a:gd name="T3" fmla="*/ 0 h 346"/>
                  <a:gd name="T4" fmla="*/ 1 w 598"/>
                  <a:gd name="T5" fmla="*/ 0 h 346"/>
                  <a:gd name="T6" fmla="*/ 1 w 598"/>
                  <a:gd name="T7" fmla="*/ 0 h 346"/>
                  <a:gd name="T8" fmla="*/ 1 w 598"/>
                  <a:gd name="T9" fmla="*/ 0 h 346"/>
                  <a:gd name="T10" fmla="*/ 1 w 598"/>
                  <a:gd name="T11" fmla="*/ 0 h 346"/>
                  <a:gd name="T12" fmla="*/ 1 w 598"/>
                  <a:gd name="T13" fmla="*/ 0 h 346"/>
                  <a:gd name="T14" fmla="*/ 0 w 598"/>
                  <a:gd name="T15" fmla="*/ 0 h 346"/>
                  <a:gd name="T16" fmla="*/ 0 w 598"/>
                  <a:gd name="T17" fmla="*/ 0 h 346"/>
                  <a:gd name="T18" fmla="*/ 0 w 598"/>
                  <a:gd name="T19" fmla="*/ 0 h 346"/>
                  <a:gd name="T20" fmla="*/ 0 w 598"/>
                  <a:gd name="T21" fmla="*/ 0 h 346"/>
                  <a:gd name="T22" fmla="*/ 0 w 598"/>
                  <a:gd name="T23" fmla="*/ 0 h 346"/>
                  <a:gd name="T24" fmla="*/ 0 w 598"/>
                  <a:gd name="T25" fmla="*/ 0 h 346"/>
                  <a:gd name="T26" fmla="*/ 0 w 598"/>
                  <a:gd name="T27" fmla="*/ 0 h 346"/>
                  <a:gd name="T28" fmla="*/ 0 w 598"/>
                  <a:gd name="T29" fmla="*/ 0 h 346"/>
                  <a:gd name="T30" fmla="*/ 0 w 598"/>
                  <a:gd name="T31" fmla="*/ 0 h 346"/>
                  <a:gd name="T32" fmla="*/ 0 w 598"/>
                  <a:gd name="T33" fmla="*/ 0 h 346"/>
                  <a:gd name="T34" fmla="*/ 0 w 598"/>
                  <a:gd name="T35" fmla="*/ 0 h 346"/>
                  <a:gd name="T36" fmla="*/ 0 w 598"/>
                  <a:gd name="T37" fmla="*/ 0 h 346"/>
                  <a:gd name="T38" fmla="*/ 0 w 598"/>
                  <a:gd name="T39" fmla="*/ 0 h 346"/>
                  <a:gd name="T40" fmla="*/ 0 w 598"/>
                  <a:gd name="T41" fmla="*/ 0 h 346"/>
                  <a:gd name="T42" fmla="*/ 0 w 598"/>
                  <a:gd name="T43" fmla="*/ 0 h 346"/>
                  <a:gd name="T44" fmla="*/ 0 w 598"/>
                  <a:gd name="T45" fmla="*/ 0 h 346"/>
                  <a:gd name="T46" fmla="*/ 0 w 598"/>
                  <a:gd name="T47" fmla="*/ 1 h 346"/>
                  <a:gd name="T48" fmla="*/ 0 w 598"/>
                  <a:gd name="T49" fmla="*/ 1 h 346"/>
                  <a:gd name="T50" fmla="*/ 0 w 598"/>
                  <a:gd name="T51" fmla="*/ 1 h 346"/>
                  <a:gd name="T52" fmla="*/ 0 w 598"/>
                  <a:gd name="T53" fmla="*/ 1 h 346"/>
                  <a:gd name="T54" fmla="*/ 0 w 598"/>
                  <a:gd name="T55" fmla="*/ 1 h 346"/>
                  <a:gd name="T56" fmla="*/ 0 w 598"/>
                  <a:gd name="T57" fmla="*/ 1 h 346"/>
                  <a:gd name="T58" fmla="*/ 0 w 598"/>
                  <a:gd name="T59" fmla="*/ 1 h 346"/>
                  <a:gd name="T60" fmla="*/ 1 w 598"/>
                  <a:gd name="T61" fmla="*/ 1 h 346"/>
                  <a:gd name="T62" fmla="*/ 1 w 598"/>
                  <a:gd name="T63" fmla="*/ 1 h 346"/>
                  <a:gd name="T64" fmla="*/ 1 w 598"/>
                  <a:gd name="T65" fmla="*/ 1 h 346"/>
                  <a:gd name="T66" fmla="*/ 1 w 598"/>
                  <a:gd name="T67" fmla="*/ 1 h 346"/>
                  <a:gd name="T68" fmla="*/ 1 w 598"/>
                  <a:gd name="T69" fmla="*/ 0 h 346"/>
                  <a:gd name="T70" fmla="*/ 1 w 598"/>
                  <a:gd name="T71" fmla="*/ 0 h 346"/>
                  <a:gd name="T72" fmla="*/ 1 w 598"/>
                  <a:gd name="T73" fmla="*/ 0 h 346"/>
                  <a:gd name="T74" fmla="*/ 1 w 598"/>
                  <a:gd name="T75" fmla="*/ 0 h 346"/>
                  <a:gd name="T76" fmla="*/ 1 w 598"/>
                  <a:gd name="T77" fmla="*/ 0 h 346"/>
                  <a:gd name="T78" fmla="*/ 1 w 598"/>
                  <a:gd name="T79" fmla="*/ 0 h 346"/>
                  <a:gd name="T80" fmla="*/ 1 w 598"/>
                  <a:gd name="T81" fmla="*/ 0 h 346"/>
                  <a:gd name="T82" fmla="*/ 1 w 598"/>
                  <a:gd name="T83" fmla="*/ 0 h 346"/>
                  <a:gd name="T84" fmla="*/ 1 w 598"/>
                  <a:gd name="T85" fmla="*/ 0 h 346"/>
                  <a:gd name="T86" fmla="*/ 1 w 598"/>
                  <a:gd name="T87" fmla="*/ 0 h 346"/>
                  <a:gd name="T88" fmla="*/ 1 w 598"/>
                  <a:gd name="T89" fmla="*/ 0 h 346"/>
                  <a:gd name="T90" fmla="*/ 1 w 598"/>
                  <a:gd name="T91" fmla="*/ 0 h 346"/>
                  <a:gd name="T92" fmla="*/ 1 w 598"/>
                  <a:gd name="T93" fmla="*/ 0 h 346"/>
                  <a:gd name="T94" fmla="*/ 1 w 598"/>
                  <a:gd name="T95" fmla="*/ 0 h 346"/>
                  <a:gd name="T96" fmla="*/ 1 w 598"/>
                  <a:gd name="T97" fmla="*/ 0 h 346"/>
                  <a:gd name="T98" fmla="*/ 1 w 598"/>
                  <a:gd name="T99" fmla="*/ 0 h 346"/>
                  <a:gd name="T100" fmla="*/ 1 w 598"/>
                  <a:gd name="T101" fmla="*/ 0 h 346"/>
                  <a:gd name="T102" fmla="*/ 1 w 598"/>
                  <a:gd name="T103" fmla="*/ 0 h 346"/>
                  <a:gd name="T104" fmla="*/ 1 w 598"/>
                  <a:gd name="T105" fmla="*/ 0 h 346"/>
                  <a:gd name="T106" fmla="*/ 1 w 598"/>
                  <a:gd name="T107" fmla="*/ 0 h 346"/>
                  <a:gd name="T108" fmla="*/ 1 w 598"/>
                  <a:gd name="T109" fmla="*/ 0 h 34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98"/>
                  <a:gd name="T166" fmla="*/ 0 h 346"/>
                  <a:gd name="T167" fmla="*/ 598 w 598"/>
                  <a:gd name="T168" fmla="*/ 346 h 34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98" h="346">
                    <a:moveTo>
                      <a:pt x="449" y="28"/>
                    </a:moveTo>
                    <a:lnTo>
                      <a:pt x="433" y="45"/>
                    </a:lnTo>
                    <a:lnTo>
                      <a:pt x="418" y="60"/>
                    </a:lnTo>
                    <a:lnTo>
                      <a:pt x="401" y="75"/>
                    </a:lnTo>
                    <a:lnTo>
                      <a:pt x="385" y="87"/>
                    </a:lnTo>
                    <a:lnTo>
                      <a:pt x="370" y="100"/>
                    </a:lnTo>
                    <a:lnTo>
                      <a:pt x="355" y="111"/>
                    </a:lnTo>
                    <a:lnTo>
                      <a:pt x="340" y="120"/>
                    </a:lnTo>
                    <a:lnTo>
                      <a:pt x="325" y="130"/>
                    </a:lnTo>
                    <a:lnTo>
                      <a:pt x="311" y="137"/>
                    </a:lnTo>
                    <a:lnTo>
                      <a:pt x="296" y="144"/>
                    </a:lnTo>
                    <a:lnTo>
                      <a:pt x="283" y="150"/>
                    </a:lnTo>
                    <a:lnTo>
                      <a:pt x="269" y="156"/>
                    </a:lnTo>
                    <a:lnTo>
                      <a:pt x="243" y="164"/>
                    </a:lnTo>
                    <a:lnTo>
                      <a:pt x="219" y="169"/>
                    </a:lnTo>
                    <a:lnTo>
                      <a:pt x="197" y="173"/>
                    </a:lnTo>
                    <a:lnTo>
                      <a:pt x="177" y="175"/>
                    </a:lnTo>
                    <a:lnTo>
                      <a:pt x="159" y="175"/>
                    </a:lnTo>
                    <a:lnTo>
                      <a:pt x="144" y="174"/>
                    </a:lnTo>
                    <a:lnTo>
                      <a:pt x="122" y="171"/>
                    </a:lnTo>
                    <a:lnTo>
                      <a:pt x="113" y="169"/>
                    </a:lnTo>
                    <a:lnTo>
                      <a:pt x="114" y="170"/>
                    </a:lnTo>
                    <a:lnTo>
                      <a:pt x="105" y="167"/>
                    </a:lnTo>
                    <a:lnTo>
                      <a:pt x="97" y="166"/>
                    </a:lnTo>
                    <a:lnTo>
                      <a:pt x="88" y="165"/>
                    </a:lnTo>
                    <a:lnTo>
                      <a:pt x="79" y="166"/>
                    </a:lnTo>
                    <a:lnTo>
                      <a:pt x="71" y="167"/>
                    </a:lnTo>
                    <a:lnTo>
                      <a:pt x="64" y="169"/>
                    </a:lnTo>
                    <a:lnTo>
                      <a:pt x="55" y="171"/>
                    </a:lnTo>
                    <a:lnTo>
                      <a:pt x="48" y="174"/>
                    </a:lnTo>
                    <a:lnTo>
                      <a:pt x="41" y="178"/>
                    </a:lnTo>
                    <a:lnTo>
                      <a:pt x="34" y="184"/>
                    </a:lnTo>
                    <a:lnTo>
                      <a:pt x="27" y="189"/>
                    </a:lnTo>
                    <a:lnTo>
                      <a:pt x="22" y="195"/>
                    </a:lnTo>
                    <a:lnTo>
                      <a:pt x="17" y="201"/>
                    </a:lnTo>
                    <a:lnTo>
                      <a:pt x="12" y="208"/>
                    </a:lnTo>
                    <a:lnTo>
                      <a:pt x="9" y="216"/>
                    </a:lnTo>
                    <a:lnTo>
                      <a:pt x="6" y="224"/>
                    </a:lnTo>
                    <a:lnTo>
                      <a:pt x="3" y="232"/>
                    </a:lnTo>
                    <a:lnTo>
                      <a:pt x="2" y="242"/>
                    </a:lnTo>
                    <a:lnTo>
                      <a:pt x="0" y="250"/>
                    </a:lnTo>
                    <a:lnTo>
                      <a:pt x="2" y="258"/>
                    </a:lnTo>
                    <a:lnTo>
                      <a:pt x="3" y="267"/>
                    </a:lnTo>
                    <a:lnTo>
                      <a:pt x="5" y="275"/>
                    </a:lnTo>
                    <a:lnTo>
                      <a:pt x="7" y="282"/>
                    </a:lnTo>
                    <a:lnTo>
                      <a:pt x="10" y="289"/>
                    </a:lnTo>
                    <a:lnTo>
                      <a:pt x="14" y="297"/>
                    </a:lnTo>
                    <a:lnTo>
                      <a:pt x="19" y="304"/>
                    </a:lnTo>
                    <a:lnTo>
                      <a:pt x="24" y="310"/>
                    </a:lnTo>
                    <a:lnTo>
                      <a:pt x="31" y="315"/>
                    </a:lnTo>
                    <a:lnTo>
                      <a:pt x="37" y="320"/>
                    </a:lnTo>
                    <a:lnTo>
                      <a:pt x="44" y="326"/>
                    </a:lnTo>
                    <a:lnTo>
                      <a:pt x="51" y="330"/>
                    </a:lnTo>
                    <a:lnTo>
                      <a:pt x="60" y="333"/>
                    </a:lnTo>
                    <a:lnTo>
                      <a:pt x="75" y="337"/>
                    </a:lnTo>
                    <a:lnTo>
                      <a:pt x="110" y="343"/>
                    </a:lnTo>
                    <a:lnTo>
                      <a:pt x="134" y="345"/>
                    </a:lnTo>
                    <a:lnTo>
                      <a:pt x="162" y="346"/>
                    </a:lnTo>
                    <a:lnTo>
                      <a:pt x="178" y="346"/>
                    </a:lnTo>
                    <a:lnTo>
                      <a:pt x="193" y="345"/>
                    </a:lnTo>
                    <a:lnTo>
                      <a:pt x="211" y="343"/>
                    </a:lnTo>
                    <a:lnTo>
                      <a:pt x="229" y="341"/>
                    </a:lnTo>
                    <a:lnTo>
                      <a:pt x="246" y="339"/>
                    </a:lnTo>
                    <a:lnTo>
                      <a:pt x="266" y="335"/>
                    </a:lnTo>
                    <a:lnTo>
                      <a:pt x="286" y="330"/>
                    </a:lnTo>
                    <a:lnTo>
                      <a:pt x="306" y="324"/>
                    </a:lnTo>
                    <a:lnTo>
                      <a:pt x="326" y="317"/>
                    </a:lnTo>
                    <a:lnTo>
                      <a:pt x="348" y="309"/>
                    </a:lnTo>
                    <a:lnTo>
                      <a:pt x="370" y="300"/>
                    </a:lnTo>
                    <a:lnTo>
                      <a:pt x="392" y="288"/>
                    </a:lnTo>
                    <a:lnTo>
                      <a:pt x="413" y="276"/>
                    </a:lnTo>
                    <a:lnTo>
                      <a:pt x="436" y="262"/>
                    </a:lnTo>
                    <a:lnTo>
                      <a:pt x="459" y="247"/>
                    </a:lnTo>
                    <a:lnTo>
                      <a:pt x="483" y="230"/>
                    </a:lnTo>
                    <a:lnTo>
                      <a:pt x="506" y="211"/>
                    </a:lnTo>
                    <a:lnTo>
                      <a:pt x="529" y="191"/>
                    </a:lnTo>
                    <a:lnTo>
                      <a:pt x="552" y="168"/>
                    </a:lnTo>
                    <a:lnTo>
                      <a:pt x="576" y="143"/>
                    </a:lnTo>
                    <a:lnTo>
                      <a:pt x="581" y="136"/>
                    </a:lnTo>
                    <a:lnTo>
                      <a:pt x="586" y="130"/>
                    </a:lnTo>
                    <a:lnTo>
                      <a:pt x="590" y="121"/>
                    </a:lnTo>
                    <a:lnTo>
                      <a:pt x="593" y="114"/>
                    </a:lnTo>
                    <a:lnTo>
                      <a:pt x="596" y="106"/>
                    </a:lnTo>
                    <a:lnTo>
                      <a:pt x="597" y="98"/>
                    </a:lnTo>
                    <a:lnTo>
                      <a:pt x="598" y="89"/>
                    </a:lnTo>
                    <a:lnTo>
                      <a:pt x="598" y="82"/>
                    </a:lnTo>
                    <a:lnTo>
                      <a:pt x="597" y="74"/>
                    </a:lnTo>
                    <a:lnTo>
                      <a:pt x="596" y="65"/>
                    </a:lnTo>
                    <a:lnTo>
                      <a:pt x="594" y="57"/>
                    </a:lnTo>
                    <a:lnTo>
                      <a:pt x="591" y="50"/>
                    </a:lnTo>
                    <a:lnTo>
                      <a:pt x="587" y="43"/>
                    </a:lnTo>
                    <a:lnTo>
                      <a:pt x="581" y="35"/>
                    </a:lnTo>
                    <a:lnTo>
                      <a:pt x="576" y="28"/>
                    </a:lnTo>
                    <a:lnTo>
                      <a:pt x="570" y="22"/>
                    </a:lnTo>
                    <a:lnTo>
                      <a:pt x="564" y="17"/>
                    </a:lnTo>
                    <a:lnTo>
                      <a:pt x="557" y="12"/>
                    </a:lnTo>
                    <a:lnTo>
                      <a:pt x="548" y="7"/>
                    </a:lnTo>
                    <a:lnTo>
                      <a:pt x="541" y="4"/>
                    </a:lnTo>
                    <a:lnTo>
                      <a:pt x="533" y="2"/>
                    </a:lnTo>
                    <a:lnTo>
                      <a:pt x="524" y="0"/>
                    </a:lnTo>
                    <a:lnTo>
                      <a:pt x="517" y="0"/>
                    </a:lnTo>
                    <a:lnTo>
                      <a:pt x="509" y="0"/>
                    </a:lnTo>
                    <a:lnTo>
                      <a:pt x="501" y="0"/>
                    </a:lnTo>
                    <a:lnTo>
                      <a:pt x="492" y="2"/>
                    </a:lnTo>
                    <a:lnTo>
                      <a:pt x="484" y="4"/>
                    </a:lnTo>
                    <a:lnTo>
                      <a:pt x="477" y="7"/>
                    </a:lnTo>
                    <a:lnTo>
                      <a:pt x="469" y="12"/>
                    </a:lnTo>
                    <a:lnTo>
                      <a:pt x="462" y="16"/>
                    </a:lnTo>
                    <a:lnTo>
                      <a:pt x="455" y="22"/>
                    </a:lnTo>
                    <a:lnTo>
                      <a:pt x="449" y="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8" name="Freeform 259"/>
              <p:cNvSpPr>
                <a:spLocks/>
              </p:cNvSpPr>
              <p:nvPr/>
            </p:nvSpPr>
            <p:spPr bwMode="auto">
              <a:xfrm>
                <a:off x="991" y="1316"/>
                <a:ext cx="116" cy="233"/>
              </a:xfrm>
              <a:custGeom>
                <a:avLst/>
                <a:gdLst>
                  <a:gd name="T0" fmla="*/ 4 w 2332"/>
                  <a:gd name="T1" fmla="*/ 0 h 3486"/>
                  <a:gd name="T2" fmla="*/ 5 w 2332"/>
                  <a:gd name="T3" fmla="*/ 0 h 3486"/>
                  <a:gd name="T4" fmla="*/ 5 w 2332"/>
                  <a:gd name="T5" fmla="*/ 0 h 3486"/>
                  <a:gd name="T6" fmla="*/ 5 w 2332"/>
                  <a:gd name="T7" fmla="*/ 0 h 3486"/>
                  <a:gd name="T8" fmla="*/ 5 w 2332"/>
                  <a:gd name="T9" fmla="*/ 0 h 3486"/>
                  <a:gd name="T10" fmla="*/ 5 w 2332"/>
                  <a:gd name="T11" fmla="*/ 0 h 3486"/>
                  <a:gd name="T12" fmla="*/ 5 w 2332"/>
                  <a:gd name="T13" fmla="*/ 0 h 3486"/>
                  <a:gd name="T14" fmla="*/ 5 w 2332"/>
                  <a:gd name="T15" fmla="*/ 0 h 3486"/>
                  <a:gd name="T16" fmla="*/ 4 w 2332"/>
                  <a:gd name="T17" fmla="*/ 0 h 3486"/>
                  <a:gd name="T18" fmla="*/ 4 w 2332"/>
                  <a:gd name="T19" fmla="*/ 0 h 3486"/>
                  <a:gd name="T20" fmla="*/ 3 w 2332"/>
                  <a:gd name="T21" fmla="*/ 0 h 3486"/>
                  <a:gd name="T22" fmla="*/ 3 w 2332"/>
                  <a:gd name="T23" fmla="*/ 0 h 3486"/>
                  <a:gd name="T24" fmla="*/ 2 w 2332"/>
                  <a:gd name="T25" fmla="*/ 0 h 3486"/>
                  <a:gd name="T26" fmla="*/ 2 w 2332"/>
                  <a:gd name="T27" fmla="*/ 1 h 3486"/>
                  <a:gd name="T28" fmla="*/ 1 w 2332"/>
                  <a:gd name="T29" fmla="*/ 1 h 3486"/>
                  <a:gd name="T30" fmla="*/ 1 w 2332"/>
                  <a:gd name="T31" fmla="*/ 1 h 3486"/>
                  <a:gd name="T32" fmla="*/ 1 w 2332"/>
                  <a:gd name="T33" fmla="*/ 2 h 3486"/>
                  <a:gd name="T34" fmla="*/ 0 w 2332"/>
                  <a:gd name="T35" fmla="*/ 2 h 3486"/>
                  <a:gd name="T36" fmla="*/ 0 w 2332"/>
                  <a:gd name="T37" fmla="*/ 2 h 3486"/>
                  <a:gd name="T38" fmla="*/ 0 w 2332"/>
                  <a:gd name="T39" fmla="*/ 3 h 3486"/>
                  <a:gd name="T40" fmla="*/ 0 w 2332"/>
                  <a:gd name="T41" fmla="*/ 3 h 3486"/>
                  <a:gd name="T42" fmla="*/ 0 w 2332"/>
                  <a:gd name="T43" fmla="*/ 3 h 3486"/>
                  <a:gd name="T44" fmla="*/ 0 w 2332"/>
                  <a:gd name="T45" fmla="*/ 4 h 3486"/>
                  <a:gd name="T46" fmla="*/ 0 w 2332"/>
                  <a:gd name="T47" fmla="*/ 4 h 3486"/>
                  <a:gd name="T48" fmla="*/ 0 w 2332"/>
                  <a:gd name="T49" fmla="*/ 5 h 3486"/>
                  <a:gd name="T50" fmla="*/ 1 w 2332"/>
                  <a:gd name="T51" fmla="*/ 5 h 3486"/>
                  <a:gd name="T52" fmla="*/ 1 w 2332"/>
                  <a:gd name="T53" fmla="*/ 6 h 3486"/>
                  <a:gd name="T54" fmla="*/ 1 w 2332"/>
                  <a:gd name="T55" fmla="*/ 6 h 3486"/>
                  <a:gd name="T56" fmla="*/ 1 w 2332"/>
                  <a:gd name="T57" fmla="*/ 7 h 3486"/>
                  <a:gd name="T58" fmla="*/ 1 w 2332"/>
                  <a:gd name="T59" fmla="*/ 7 h 3486"/>
                  <a:gd name="T60" fmla="*/ 1 w 2332"/>
                  <a:gd name="T61" fmla="*/ 7 h 3486"/>
                  <a:gd name="T62" fmla="*/ 1 w 2332"/>
                  <a:gd name="T63" fmla="*/ 7 h 3486"/>
                  <a:gd name="T64" fmla="*/ 2 w 2332"/>
                  <a:gd name="T65" fmla="*/ 7 h 3486"/>
                  <a:gd name="T66" fmla="*/ 2 w 2332"/>
                  <a:gd name="T67" fmla="*/ 7 h 3486"/>
                  <a:gd name="T68" fmla="*/ 2 w 2332"/>
                  <a:gd name="T69" fmla="*/ 7 h 3486"/>
                  <a:gd name="T70" fmla="*/ 2 w 2332"/>
                  <a:gd name="T71" fmla="*/ 7 h 3486"/>
                  <a:gd name="T72" fmla="*/ 2 w 2332"/>
                  <a:gd name="T73" fmla="*/ 7 h 3486"/>
                  <a:gd name="T74" fmla="*/ 1 w 2332"/>
                  <a:gd name="T75" fmla="*/ 6 h 3486"/>
                  <a:gd name="T76" fmla="*/ 1 w 2332"/>
                  <a:gd name="T77" fmla="*/ 6 h 3486"/>
                  <a:gd name="T78" fmla="*/ 1 w 2332"/>
                  <a:gd name="T79" fmla="*/ 5 h 3486"/>
                  <a:gd name="T80" fmla="*/ 1 w 2332"/>
                  <a:gd name="T81" fmla="*/ 5 h 3486"/>
                  <a:gd name="T82" fmla="*/ 1 w 2332"/>
                  <a:gd name="T83" fmla="*/ 4 h 3486"/>
                  <a:gd name="T84" fmla="*/ 0 w 2332"/>
                  <a:gd name="T85" fmla="*/ 4 h 3486"/>
                  <a:gd name="T86" fmla="*/ 0 w 2332"/>
                  <a:gd name="T87" fmla="*/ 3 h 3486"/>
                  <a:gd name="T88" fmla="*/ 0 w 2332"/>
                  <a:gd name="T89" fmla="*/ 3 h 3486"/>
                  <a:gd name="T90" fmla="*/ 0 w 2332"/>
                  <a:gd name="T91" fmla="*/ 3 h 3486"/>
                  <a:gd name="T92" fmla="*/ 1 w 2332"/>
                  <a:gd name="T93" fmla="*/ 2 h 3486"/>
                  <a:gd name="T94" fmla="*/ 1 w 2332"/>
                  <a:gd name="T95" fmla="*/ 2 h 3486"/>
                  <a:gd name="T96" fmla="*/ 1 w 2332"/>
                  <a:gd name="T97" fmla="*/ 2 h 3486"/>
                  <a:gd name="T98" fmla="*/ 1 w 2332"/>
                  <a:gd name="T99" fmla="*/ 1 h 3486"/>
                  <a:gd name="T100" fmla="*/ 1 w 2332"/>
                  <a:gd name="T101" fmla="*/ 1 h 3486"/>
                  <a:gd name="T102" fmla="*/ 2 w 2332"/>
                  <a:gd name="T103" fmla="*/ 1 h 3486"/>
                  <a:gd name="T104" fmla="*/ 2 w 2332"/>
                  <a:gd name="T105" fmla="*/ 1 h 3486"/>
                  <a:gd name="T106" fmla="*/ 3 w 2332"/>
                  <a:gd name="T107" fmla="*/ 0 h 3486"/>
                  <a:gd name="T108" fmla="*/ 3 w 2332"/>
                  <a:gd name="T109" fmla="*/ 0 h 3486"/>
                  <a:gd name="T110" fmla="*/ 4 w 2332"/>
                  <a:gd name="T111" fmla="*/ 0 h 3486"/>
                  <a:gd name="T112" fmla="*/ 4 w 2332"/>
                  <a:gd name="T113" fmla="*/ 0 h 348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332"/>
                  <a:gd name="T172" fmla="*/ 0 h 3486"/>
                  <a:gd name="T173" fmla="*/ 2332 w 2332"/>
                  <a:gd name="T174" fmla="*/ 3486 h 348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332" h="3486">
                    <a:moveTo>
                      <a:pt x="2237" y="180"/>
                    </a:moveTo>
                    <a:lnTo>
                      <a:pt x="2237" y="180"/>
                    </a:lnTo>
                    <a:lnTo>
                      <a:pt x="2246" y="181"/>
                    </a:lnTo>
                    <a:lnTo>
                      <a:pt x="2254" y="180"/>
                    </a:lnTo>
                    <a:lnTo>
                      <a:pt x="2263" y="179"/>
                    </a:lnTo>
                    <a:lnTo>
                      <a:pt x="2270" y="177"/>
                    </a:lnTo>
                    <a:lnTo>
                      <a:pt x="2279" y="175"/>
                    </a:lnTo>
                    <a:lnTo>
                      <a:pt x="2286" y="171"/>
                    </a:lnTo>
                    <a:lnTo>
                      <a:pt x="2293" y="167"/>
                    </a:lnTo>
                    <a:lnTo>
                      <a:pt x="2300" y="162"/>
                    </a:lnTo>
                    <a:lnTo>
                      <a:pt x="2306" y="157"/>
                    </a:lnTo>
                    <a:lnTo>
                      <a:pt x="2312" y="150"/>
                    </a:lnTo>
                    <a:lnTo>
                      <a:pt x="2317" y="144"/>
                    </a:lnTo>
                    <a:lnTo>
                      <a:pt x="2321" y="137"/>
                    </a:lnTo>
                    <a:lnTo>
                      <a:pt x="2324" y="130"/>
                    </a:lnTo>
                    <a:lnTo>
                      <a:pt x="2328" y="121"/>
                    </a:lnTo>
                    <a:lnTo>
                      <a:pt x="2330" y="113"/>
                    </a:lnTo>
                    <a:lnTo>
                      <a:pt x="2332" y="105"/>
                    </a:lnTo>
                    <a:lnTo>
                      <a:pt x="2332" y="95"/>
                    </a:lnTo>
                    <a:lnTo>
                      <a:pt x="2332" y="87"/>
                    </a:lnTo>
                    <a:lnTo>
                      <a:pt x="2330" y="79"/>
                    </a:lnTo>
                    <a:lnTo>
                      <a:pt x="2328" y="71"/>
                    </a:lnTo>
                    <a:lnTo>
                      <a:pt x="2325" y="62"/>
                    </a:lnTo>
                    <a:lnTo>
                      <a:pt x="2321" y="55"/>
                    </a:lnTo>
                    <a:lnTo>
                      <a:pt x="2317" y="48"/>
                    </a:lnTo>
                    <a:lnTo>
                      <a:pt x="2312" y="42"/>
                    </a:lnTo>
                    <a:lnTo>
                      <a:pt x="2307" y="35"/>
                    </a:lnTo>
                    <a:lnTo>
                      <a:pt x="2301" y="30"/>
                    </a:lnTo>
                    <a:lnTo>
                      <a:pt x="2294" y="25"/>
                    </a:lnTo>
                    <a:lnTo>
                      <a:pt x="2287" y="21"/>
                    </a:lnTo>
                    <a:lnTo>
                      <a:pt x="2280" y="17"/>
                    </a:lnTo>
                    <a:lnTo>
                      <a:pt x="2272" y="14"/>
                    </a:lnTo>
                    <a:lnTo>
                      <a:pt x="2263" y="11"/>
                    </a:lnTo>
                    <a:lnTo>
                      <a:pt x="2255" y="10"/>
                    </a:lnTo>
                    <a:lnTo>
                      <a:pt x="2233" y="8"/>
                    </a:lnTo>
                    <a:lnTo>
                      <a:pt x="2187" y="5"/>
                    </a:lnTo>
                    <a:lnTo>
                      <a:pt x="2121" y="2"/>
                    </a:lnTo>
                    <a:lnTo>
                      <a:pt x="2036" y="0"/>
                    </a:lnTo>
                    <a:lnTo>
                      <a:pt x="1987" y="0"/>
                    </a:lnTo>
                    <a:lnTo>
                      <a:pt x="1935" y="0"/>
                    </a:lnTo>
                    <a:lnTo>
                      <a:pt x="1879" y="2"/>
                    </a:lnTo>
                    <a:lnTo>
                      <a:pt x="1820" y="4"/>
                    </a:lnTo>
                    <a:lnTo>
                      <a:pt x="1758" y="8"/>
                    </a:lnTo>
                    <a:lnTo>
                      <a:pt x="1694" y="14"/>
                    </a:lnTo>
                    <a:lnTo>
                      <a:pt x="1627" y="20"/>
                    </a:lnTo>
                    <a:lnTo>
                      <a:pt x="1559" y="28"/>
                    </a:lnTo>
                    <a:lnTo>
                      <a:pt x="1489" y="38"/>
                    </a:lnTo>
                    <a:lnTo>
                      <a:pt x="1418" y="51"/>
                    </a:lnTo>
                    <a:lnTo>
                      <a:pt x="1346" y="65"/>
                    </a:lnTo>
                    <a:lnTo>
                      <a:pt x="1272" y="82"/>
                    </a:lnTo>
                    <a:lnTo>
                      <a:pt x="1200" y="102"/>
                    </a:lnTo>
                    <a:lnTo>
                      <a:pt x="1126" y="123"/>
                    </a:lnTo>
                    <a:lnTo>
                      <a:pt x="1053" y="148"/>
                    </a:lnTo>
                    <a:lnTo>
                      <a:pt x="981" y="176"/>
                    </a:lnTo>
                    <a:lnTo>
                      <a:pt x="909" y="206"/>
                    </a:lnTo>
                    <a:lnTo>
                      <a:pt x="839" y="241"/>
                    </a:lnTo>
                    <a:lnTo>
                      <a:pt x="770" y="278"/>
                    </a:lnTo>
                    <a:lnTo>
                      <a:pt x="703" y="319"/>
                    </a:lnTo>
                    <a:lnTo>
                      <a:pt x="637" y="364"/>
                    </a:lnTo>
                    <a:lnTo>
                      <a:pt x="575" y="412"/>
                    </a:lnTo>
                    <a:lnTo>
                      <a:pt x="515" y="464"/>
                    </a:lnTo>
                    <a:lnTo>
                      <a:pt x="458" y="522"/>
                    </a:lnTo>
                    <a:lnTo>
                      <a:pt x="413" y="570"/>
                    </a:lnTo>
                    <a:lnTo>
                      <a:pt x="372" y="618"/>
                    </a:lnTo>
                    <a:lnTo>
                      <a:pt x="333" y="666"/>
                    </a:lnTo>
                    <a:lnTo>
                      <a:pt x="297" y="713"/>
                    </a:lnTo>
                    <a:lnTo>
                      <a:pt x="264" y="760"/>
                    </a:lnTo>
                    <a:lnTo>
                      <a:pt x="234" y="807"/>
                    </a:lnTo>
                    <a:lnTo>
                      <a:pt x="205" y="852"/>
                    </a:lnTo>
                    <a:lnTo>
                      <a:pt x="179" y="897"/>
                    </a:lnTo>
                    <a:lnTo>
                      <a:pt x="155" y="941"/>
                    </a:lnTo>
                    <a:lnTo>
                      <a:pt x="133" y="984"/>
                    </a:lnTo>
                    <a:lnTo>
                      <a:pt x="115" y="1027"/>
                    </a:lnTo>
                    <a:lnTo>
                      <a:pt x="97" y="1069"/>
                    </a:lnTo>
                    <a:lnTo>
                      <a:pt x="80" y="1110"/>
                    </a:lnTo>
                    <a:lnTo>
                      <a:pt x="67" y="1151"/>
                    </a:lnTo>
                    <a:lnTo>
                      <a:pt x="54" y="1190"/>
                    </a:lnTo>
                    <a:lnTo>
                      <a:pt x="44" y="1229"/>
                    </a:lnTo>
                    <a:lnTo>
                      <a:pt x="35" y="1266"/>
                    </a:lnTo>
                    <a:lnTo>
                      <a:pt x="26" y="1302"/>
                    </a:lnTo>
                    <a:lnTo>
                      <a:pt x="20" y="1338"/>
                    </a:lnTo>
                    <a:lnTo>
                      <a:pt x="14" y="1373"/>
                    </a:lnTo>
                    <a:lnTo>
                      <a:pt x="10" y="1406"/>
                    </a:lnTo>
                    <a:lnTo>
                      <a:pt x="7" y="1438"/>
                    </a:lnTo>
                    <a:lnTo>
                      <a:pt x="4" y="1469"/>
                    </a:lnTo>
                    <a:lnTo>
                      <a:pt x="2" y="1499"/>
                    </a:lnTo>
                    <a:lnTo>
                      <a:pt x="0" y="1554"/>
                    </a:lnTo>
                    <a:lnTo>
                      <a:pt x="1" y="1605"/>
                    </a:lnTo>
                    <a:lnTo>
                      <a:pt x="2" y="1651"/>
                    </a:lnTo>
                    <a:lnTo>
                      <a:pt x="6" y="1689"/>
                    </a:lnTo>
                    <a:lnTo>
                      <a:pt x="7" y="1720"/>
                    </a:lnTo>
                    <a:lnTo>
                      <a:pt x="12" y="1801"/>
                    </a:lnTo>
                    <a:lnTo>
                      <a:pt x="20" y="1881"/>
                    </a:lnTo>
                    <a:lnTo>
                      <a:pt x="31" y="1960"/>
                    </a:lnTo>
                    <a:lnTo>
                      <a:pt x="43" y="2040"/>
                    </a:lnTo>
                    <a:lnTo>
                      <a:pt x="59" y="2118"/>
                    </a:lnTo>
                    <a:lnTo>
                      <a:pt x="76" y="2196"/>
                    </a:lnTo>
                    <a:lnTo>
                      <a:pt x="95" y="2273"/>
                    </a:lnTo>
                    <a:lnTo>
                      <a:pt x="116" y="2348"/>
                    </a:lnTo>
                    <a:lnTo>
                      <a:pt x="137" y="2422"/>
                    </a:lnTo>
                    <a:lnTo>
                      <a:pt x="161" y="2494"/>
                    </a:lnTo>
                    <a:lnTo>
                      <a:pt x="186" y="2566"/>
                    </a:lnTo>
                    <a:lnTo>
                      <a:pt x="211" y="2635"/>
                    </a:lnTo>
                    <a:lnTo>
                      <a:pt x="238" y="2703"/>
                    </a:lnTo>
                    <a:lnTo>
                      <a:pt x="265" y="2768"/>
                    </a:lnTo>
                    <a:lnTo>
                      <a:pt x="292" y="2832"/>
                    </a:lnTo>
                    <a:lnTo>
                      <a:pt x="319" y="2893"/>
                    </a:lnTo>
                    <a:lnTo>
                      <a:pt x="346" y="2952"/>
                    </a:lnTo>
                    <a:lnTo>
                      <a:pt x="373" y="3008"/>
                    </a:lnTo>
                    <a:lnTo>
                      <a:pt x="400" y="3062"/>
                    </a:lnTo>
                    <a:lnTo>
                      <a:pt x="426" y="3112"/>
                    </a:lnTo>
                    <a:lnTo>
                      <a:pt x="475" y="3205"/>
                    </a:lnTo>
                    <a:lnTo>
                      <a:pt x="519" y="3283"/>
                    </a:lnTo>
                    <a:lnTo>
                      <a:pt x="558" y="3349"/>
                    </a:lnTo>
                    <a:lnTo>
                      <a:pt x="588" y="3398"/>
                    </a:lnTo>
                    <a:lnTo>
                      <a:pt x="609" y="3432"/>
                    </a:lnTo>
                    <a:lnTo>
                      <a:pt x="620" y="3447"/>
                    </a:lnTo>
                    <a:lnTo>
                      <a:pt x="625" y="3454"/>
                    </a:lnTo>
                    <a:lnTo>
                      <a:pt x="630" y="3461"/>
                    </a:lnTo>
                    <a:lnTo>
                      <a:pt x="636" y="3467"/>
                    </a:lnTo>
                    <a:lnTo>
                      <a:pt x="644" y="3472"/>
                    </a:lnTo>
                    <a:lnTo>
                      <a:pt x="651" y="3476"/>
                    </a:lnTo>
                    <a:lnTo>
                      <a:pt x="658" y="3479"/>
                    </a:lnTo>
                    <a:lnTo>
                      <a:pt x="666" y="3482"/>
                    </a:lnTo>
                    <a:lnTo>
                      <a:pt x="674" y="3484"/>
                    </a:lnTo>
                    <a:lnTo>
                      <a:pt x="682" y="3486"/>
                    </a:lnTo>
                    <a:lnTo>
                      <a:pt x="690" y="3486"/>
                    </a:lnTo>
                    <a:lnTo>
                      <a:pt x="699" y="3486"/>
                    </a:lnTo>
                    <a:lnTo>
                      <a:pt x="707" y="3484"/>
                    </a:lnTo>
                    <a:lnTo>
                      <a:pt x="715" y="3482"/>
                    </a:lnTo>
                    <a:lnTo>
                      <a:pt x="724" y="3479"/>
                    </a:lnTo>
                    <a:lnTo>
                      <a:pt x="731" y="3476"/>
                    </a:lnTo>
                    <a:lnTo>
                      <a:pt x="738" y="3471"/>
                    </a:lnTo>
                    <a:lnTo>
                      <a:pt x="745" y="3466"/>
                    </a:lnTo>
                    <a:lnTo>
                      <a:pt x="752" y="3461"/>
                    </a:lnTo>
                    <a:lnTo>
                      <a:pt x="758" y="3454"/>
                    </a:lnTo>
                    <a:lnTo>
                      <a:pt x="763" y="3447"/>
                    </a:lnTo>
                    <a:lnTo>
                      <a:pt x="767" y="3440"/>
                    </a:lnTo>
                    <a:lnTo>
                      <a:pt x="770" y="3433"/>
                    </a:lnTo>
                    <a:lnTo>
                      <a:pt x="773" y="3424"/>
                    </a:lnTo>
                    <a:lnTo>
                      <a:pt x="775" y="3417"/>
                    </a:lnTo>
                    <a:lnTo>
                      <a:pt x="776" y="3409"/>
                    </a:lnTo>
                    <a:lnTo>
                      <a:pt x="776" y="3401"/>
                    </a:lnTo>
                    <a:lnTo>
                      <a:pt x="776" y="3392"/>
                    </a:lnTo>
                    <a:lnTo>
                      <a:pt x="775" y="3384"/>
                    </a:lnTo>
                    <a:lnTo>
                      <a:pt x="773" y="3376"/>
                    </a:lnTo>
                    <a:lnTo>
                      <a:pt x="770" y="3367"/>
                    </a:lnTo>
                    <a:lnTo>
                      <a:pt x="767" y="3360"/>
                    </a:lnTo>
                    <a:lnTo>
                      <a:pt x="762" y="3353"/>
                    </a:lnTo>
                    <a:lnTo>
                      <a:pt x="737" y="3312"/>
                    </a:lnTo>
                    <a:lnTo>
                      <a:pt x="674" y="3207"/>
                    </a:lnTo>
                    <a:lnTo>
                      <a:pt x="631" y="3132"/>
                    </a:lnTo>
                    <a:lnTo>
                      <a:pt x="585" y="3044"/>
                    </a:lnTo>
                    <a:lnTo>
                      <a:pt x="560" y="2995"/>
                    </a:lnTo>
                    <a:lnTo>
                      <a:pt x="534" y="2944"/>
                    </a:lnTo>
                    <a:lnTo>
                      <a:pt x="508" y="2889"/>
                    </a:lnTo>
                    <a:lnTo>
                      <a:pt x="482" y="2833"/>
                    </a:lnTo>
                    <a:lnTo>
                      <a:pt x="456" y="2774"/>
                    </a:lnTo>
                    <a:lnTo>
                      <a:pt x="429" y="2713"/>
                    </a:lnTo>
                    <a:lnTo>
                      <a:pt x="403" y="2651"/>
                    </a:lnTo>
                    <a:lnTo>
                      <a:pt x="378" y="2586"/>
                    </a:lnTo>
                    <a:lnTo>
                      <a:pt x="353" y="2519"/>
                    </a:lnTo>
                    <a:lnTo>
                      <a:pt x="328" y="2451"/>
                    </a:lnTo>
                    <a:lnTo>
                      <a:pt x="305" y="2380"/>
                    </a:lnTo>
                    <a:lnTo>
                      <a:pt x="284" y="2310"/>
                    </a:lnTo>
                    <a:lnTo>
                      <a:pt x="264" y="2237"/>
                    </a:lnTo>
                    <a:lnTo>
                      <a:pt x="245" y="2165"/>
                    </a:lnTo>
                    <a:lnTo>
                      <a:pt x="229" y="2090"/>
                    </a:lnTo>
                    <a:lnTo>
                      <a:pt x="213" y="2015"/>
                    </a:lnTo>
                    <a:lnTo>
                      <a:pt x="201" y="1940"/>
                    </a:lnTo>
                    <a:lnTo>
                      <a:pt x="190" y="1864"/>
                    </a:lnTo>
                    <a:lnTo>
                      <a:pt x="183" y="1788"/>
                    </a:lnTo>
                    <a:lnTo>
                      <a:pt x="178" y="1713"/>
                    </a:lnTo>
                    <a:lnTo>
                      <a:pt x="177" y="1680"/>
                    </a:lnTo>
                    <a:lnTo>
                      <a:pt x="175" y="1642"/>
                    </a:lnTo>
                    <a:lnTo>
                      <a:pt x="173" y="1601"/>
                    </a:lnTo>
                    <a:lnTo>
                      <a:pt x="173" y="1555"/>
                    </a:lnTo>
                    <a:lnTo>
                      <a:pt x="174" y="1504"/>
                    </a:lnTo>
                    <a:lnTo>
                      <a:pt x="175" y="1477"/>
                    </a:lnTo>
                    <a:lnTo>
                      <a:pt x="178" y="1450"/>
                    </a:lnTo>
                    <a:lnTo>
                      <a:pt x="181" y="1421"/>
                    </a:lnTo>
                    <a:lnTo>
                      <a:pt x="184" y="1392"/>
                    </a:lnTo>
                    <a:lnTo>
                      <a:pt x="189" y="1361"/>
                    </a:lnTo>
                    <a:lnTo>
                      <a:pt x="195" y="1330"/>
                    </a:lnTo>
                    <a:lnTo>
                      <a:pt x="203" y="1298"/>
                    </a:lnTo>
                    <a:lnTo>
                      <a:pt x="211" y="1265"/>
                    </a:lnTo>
                    <a:lnTo>
                      <a:pt x="220" y="1231"/>
                    </a:lnTo>
                    <a:lnTo>
                      <a:pt x="232" y="1196"/>
                    </a:lnTo>
                    <a:lnTo>
                      <a:pt x="244" y="1161"/>
                    </a:lnTo>
                    <a:lnTo>
                      <a:pt x="259" y="1125"/>
                    </a:lnTo>
                    <a:lnTo>
                      <a:pt x="274" y="1088"/>
                    </a:lnTo>
                    <a:lnTo>
                      <a:pt x="292" y="1050"/>
                    </a:lnTo>
                    <a:lnTo>
                      <a:pt x="312" y="1012"/>
                    </a:lnTo>
                    <a:lnTo>
                      <a:pt x="332" y="972"/>
                    </a:lnTo>
                    <a:lnTo>
                      <a:pt x="356" y="933"/>
                    </a:lnTo>
                    <a:lnTo>
                      <a:pt x="381" y="893"/>
                    </a:lnTo>
                    <a:lnTo>
                      <a:pt x="409" y="851"/>
                    </a:lnTo>
                    <a:lnTo>
                      <a:pt x="439" y="810"/>
                    </a:lnTo>
                    <a:lnTo>
                      <a:pt x="471" y="768"/>
                    </a:lnTo>
                    <a:lnTo>
                      <a:pt x="507" y="726"/>
                    </a:lnTo>
                    <a:lnTo>
                      <a:pt x="543" y="682"/>
                    </a:lnTo>
                    <a:lnTo>
                      <a:pt x="583" y="639"/>
                    </a:lnTo>
                    <a:lnTo>
                      <a:pt x="634" y="588"/>
                    </a:lnTo>
                    <a:lnTo>
                      <a:pt x="689" y="540"/>
                    </a:lnTo>
                    <a:lnTo>
                      <a:pt x="746" y="497"/>
                    </a:lnTo>
                    <a:lnTo>
                      <a:pt x="807" y="456"/>
                    </a:lnTo>
                    <a:lnTo>
                      <a:pt x="869" y="420"/>
                    </a:lnTo>
                    <a:lnTo>
                      <a:pt x="932" y="387"/>
                    </a:lnTo>
                    <a:lnTo>
                      <a:pt x="997" y="356"/>
                    </a:lnTo>
                    <a:lnTo>
                      <a:pt x="1064" y="329"/>
                    </a:lnTo>
                    <a:lnTo>
                      <a:pt x="1131" y="304"/>
                    </a:lnTo>
                    <a:lnTo>
                      <a:pt x="1200" y="282"/>
                    </a:lnTo>
                    <a:lnTo>
                      <a:pt x="1268" y="262"/>
                    </a:lnTo>
                    <a:lnTo>
                      <a:pt x="1337" y="245"/>
                    </a:lnTo>
                    <a:lnTo>
                      <a:pt x="1405" y="230"/>
                    </a:lnTo>
                    <a:lnTo>
                      <a:pt x="1473" y="218"/>
                    </a:lnTo>
                    <a:lnTo>
                      <a:pt x="1540" y="206"/>
                    </a:lnTo>
                    <a:lnTo>
                      <a:pt x="1605" y="197"/>
                    </a:lnTo>
                    <a:lnTo>
                      <a:pt x="1669" y="190"/>
                    </a:lnTo>
                    <a:lnTo>
                      <a:pt x="1731" y="184"/>
                    </a:lnTo>
                    <a:lnTo>
                      <a:pt x="1791" y="179"/>
                    </a:lnTo>
                    <a:lnTo>
                      <a:pt x="1849" y="176"/>
                    </a:lnTo>
                    <a:lnTo>
                      <a:pt x="1904" y="174"/>
                    </a:lnTo>
                    <a:lnTo>
                      <a:pt x="1955" y="173"/>
                    </a:lnTo>
                    <a:lnTo>
                      <a:pt x="2004" y="172"/>
                    </a:lnTo>
                    <a:lnTo>
                      <a:pt x="2048" y="172"/>
                    </a:lnTo>
                    <a:lnTo>
                      <a:pt x="2126" y="174"/>
                    </a:lnTo>
                    <a:lnTo>
                      <a:pt x="2184" y="177"/>
                    </a:lnTo>
                    <a:lnTo>
                      <a:pt x="2223" y="179"/>
                    </a:lnTo>
                    <a:lnTo>
                      <a:pt x="2237" y="18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79" name="Freeform 260"/>
              <p:cNvSpPr>
                <a:spLocks/>
              </p:cNvSpPr>
              <p:nvPr/>
            </p:nvSpPr>
            <p:spPr bwMode="auto">
              <a:xfrm>
                <a:off x="1286" y="1289"/>
                <a:ext cx="116" cy="233"/>
              </a:xfrm>
              <a:custGeom>
                <a:avLst/>
                <a:gdLst>
                  <a:gd name="T0" fmla="*/ 1 w 1017"/>
                  <a:gd name="T1" fmla="*/ 0 h 1214"/>
                  <a:gd name="T2" fmla="*/ 1 w 1017"/>
                  <a:gd name="T3" fmla="*/ 0 h 1214"/>
                  <a:gd name="T4" fmla="*/ 1 w 1017"/>
                  <a:gd name="T5" fmla="*/ 0 h 1214"/>
                  <a:gd name="T6" fmla="*/ 1 w 1017"/>
                  <a:gd name="T7" fmla="*/ 0 h 1214"/>
                  <a:gd name="T8" fmla="*/ 1 w 1017"/>
                  <a:gd name="T9" fmla="*/ 0 h 1214"/>
                  <a:gd name="T10" fmla="*/ 0 w 1017"/>
                  <a:gd name="T11" fmla="*/ 0 h 1214"/>
                  <a:gd name="T12" fmla="*/ 0 w 1017"/>
                  <a:gd name="T13" fmla="*/ 0 h 1214"/>
                  <a:gd name="T14" fmla="*/ 0 w 1017"/>
                  <a:gd name="T15" fmla="*/ 0 h 1214"/>
                  <a:gd name="T16" fmla="*/ 0 w 1017"/>
                  <a:gd name="T17" fmla="*/ 0 h 1214"/>
                  <a:gd name="T18" fmla="*/ 0 w 1017"/>
                  <a:gd name="T19" fmla="*/ 0 h 1214"/>
                  <a:gd name="T20" fmla="*/ 0 w 1017"/>
                  <a:gd name="T21" fmla="*/ 0 h 1214"/>
                  <a:gd name="T22" fmla="*/ 0 w 1017"/>
                  <a:gd name="T23" fmla="*/ 0 h 1214"/>
                  <a:gd name="T24" fmla="*/ 0 w 1017"/>
                  <a:gd name="T25" fmla="*/ 0 h 1214"/>
                  <a:gd name="T26" fmla="*/ 0 w 1017"/>
                  <a:gd name="T27" fmla="*/ 0 h 1214"/>
                  <a:gd name="T28" fmla="*/ 0 w 1017"/>
                  <a:gd name="T29" fmla="*/ 0 h 1214"/>
                  <a:gd name="T30" fmla="*/ 0 w 1017"/>
                  <a:gd name="T31" fmla="*/ 0 h 1214"/>
                  <a:gd name="T32" fmla="*/ 0 w 1017"/>
                  <a:gd name="T33" fmla="*/ 0 h 1214"/>
                  <a:gd name="T34" fmla="*/ 1 w 1017"/>
                  <a:gd name="T35" fmla="*/ 0 h 1214"/>
                  <a:gd name="T36" fmla="*/ 1 w 1017"/>
                  <a:gd name="T37" fmla="*/ 0 h 1214"/>
                  <a:gd name="T38" fmla="*/ 1 w 1017"/>
                  <a:gd name="T39" fmla="*/ 0 h 1214"/>
                  <a:gd name="T40" fmla="*/ 1 w 1017"/>
                  <a:gd name="T41" fmla="*/ 0 h 1214"/>
                  <a:gd name="T42" fmla="*/ 1 w 1017"/>
                  <a:gd name="T43" fmla="*/ 0 h 1214"/>
                  <a:gd name="T44" fmla="*/ 1 w 1017"/>
                  <a:gd name="T45" fmla="*/ 0 h 1214"/>
                  <a:gd name="T46" fmla="*/ 1 w 1017"/>
                  <a:gd name="T47" fmla="*/ 1 h 1214"/>
                  <a:gd name="T48" fmla="*/ 2 w 1017"/>
                  <a:gd name="T49" fmla="*/ 1 h 1214"/>
                  <a:gd name="T50" fmla="*/ 2 w 1017"/>
                  <a:gd name="T51" fmla="*/ 1 h 1214"/>
                  <a:gd name="T52" fmla="*/ 2 w 1017"/>
                  <a:gd name="T53" fmla="*/ 1 h 1214"/>
                  <a:gd name="T54" fmla="*/ 1 w 1017"/>
                  <a:gd name="T55" fmla="*/ 1 h 1214"/>
                  <a:gd name="T56" fmla="*/ 1 w 1017"/>
                  <a:gd name="T57" fmla="*/ 2 h 1214"/>
                  <a:gd name="T58" fmla="*/ 1 w 1017"/>
                  <a:gd name="T59" fmla="*/ 2 h 1214"/>
                  <a:gd name="T60" fmla="*/ 1 w 1017"/>
                  <a:gd name="T61" fmla="*/ 2 h 1214"/>
                  <a:gd name="T62" fmla="*/ 1 w 1017"/>
                  <a:gd name="T63" fmla="*/ 2 h 1214"/>
                  <a:gd name="T64" fmla="*/ 1 w 1017"/>
                  <a:gd name="T65" fmla="*/ 2 h 1214"/>
                  <a:gd name="T66" fmla="*/ 1 w 1017"/>
                  <a:gd name="T67" fmla="*/ 2 h 1214"/>
                  <a:gd name="T68" fmla="*/ 1 w 1017"/>
                  <a:gd name="T69" fmla="*/ 2 h 1214"/>
                  <a:gd name="T70" fmla="*/ 1 w 1017"/>
                  <a:gd name="T71" fmla="*/ 2 h 1214"/>
                  <a:gd name="T72" fmla="*/ 1 w 1017"/>
                  <a:gd name="T73" fmla="*/ 2 h 1214"/>
                  <a:gd name="T74" fmla="*/ 1 w 1017"/>
                  <a:gd name="T75" fmla="*/ 2 h 1214"/>
                  <a:gd name="T76" fmla="*/ 1 w 1017"/>
                  <a:gd name="T77" fmla="*/ 2 h 1214"/>
                  <a:gd name="T78" fmla="*/ 1 w 1017"/>
                  <a:gd name="T79" fmla="*/ 2 h 1214"/>
                  <a:gd name="T80" fmla="*/ 1 w 1017"/>
                  <a:gd name="T81" fmla="*/ 2 h 1214"/>
                  <a:gd name="T82" fmla="*/ 1 w 1017"/>
                  <a:gd name="T83" fmla="*/ 2 h 1214"/>
                  <a:gd name="T84" fmla="*/ 1 w 1017"/>
                  <a:gd name="T85" fmla="*/ 2 h 1214"/>
                  <a:gd name="T86" fmla="*/ 2 w 1017"/>
                  <a:gd name="T87" fmla="*/ 2 h 1214"/>
                  <a:gd name="T88" fmla="*/ 2 w 1017"/>
                  <a:gd name="T89" fmla="*/ 2 h 1214"/>
                  <a:gd name="T90" fmla="*/ 2 w 1017"/>
                  <a:gd name="T91" fmla="*/ 2 h 1214"/>
                  <a:gd name="T92" fmla="*/ 2 w 1017"/>
                  <a:gd name="T93" fmla="*/ 1 h 1214"/>
                  <a:gd name="T94" fmla="*/ 2 w 1017"/>
                  <a:gd name="T95" fmla="*/ 1 h 1214"/>
                  <a:gd name="T96" fmla="*/ 2 w 1017"/>
                  <a:gd name="T97" fmla="*/ 1 h 1214"/>
                  <a:gd name="T98" fmla="*/ 2 w 1017"/>
                  <a:gd name="T99" fmla="*/ 1 h 1214"/>
                  <a:gd name="T100" fmla="*/ 2 w 1017"/>
                  <a:gd name="T101" fmla="*/ 0 h 1214"/>
                  <a:gd name="T102" fmla="*/ 2 w 1017"/>
                  <a:gd name="T103" fmla="*/ 0 h 1214"/>
                  <a:gd name="T104" fmla="*/ 2 w 1017"/>
                  <a:gd name="T105" fmla="*/ 0 h 1214"/>
                  <a:gd name="T106" fmla="*/ 1 w 1017"/>
                  <a:gd name="T107" fmla="*/ 0 h 12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017"/>
                  <a:gd name="T163" fmla="*/ 0 h 1214"/>
                  <a:gd name="T164" fmla="*/ 1017 w 1017"/>
                  <a:gd name="T165" fmla="*/ 1214 h 12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017" h="1214">
                    <a:moveTo>
                      <a:pt x="751" y="80"/>
                    </a:moveTo>
                    <a:lnTo>
                      <a:pt x="733" y="69"/>
                    </a:lnTo>
                    <a:lnTo>
                      <a:pt x="715" y="59"/>
                    </a:lnTo>
                    <a:lnTo>
                      <a:pt x="696" y="50"/>
                    </a:lnTo>
                    <a:lnTo>
                      <a:pt x="677" y="42"/>
                    </a:lnTo>
                    <a:lnTo>
                      <a:pt x="657" y="35"/>
                    </a:lnTo>
                    <a:lnTo>
                      <a:pt x="639" y="27"/>
                    </a:lnTo>
                    <a:lnTo>
                      <a:pt x="618" y="22"/>
                    </a:lnTo>
                    <a:lnTo>
                      <a:pt x="598" y="16"/>
                    </a:lnTo>
                    <a:lnTo>
                      <a:pt x="578" y="12"/>
                    </a:lnTo>
                    <a:lnTo>
                      <a:pt x="557" y="8"/>
                    </a:lnTo>
                    <a:lnTo>
                      <a:pt x="536" y="4"/>
                    </a:lnTo>
                    <a:lnTo>
                      <a:pt x="514" y="2"/>
                    </a:lnTo>
                    <a:lnTo>
                      <a:pt x="494" y="1"/>
                    </a:lnTo>
                    <a:lnTo>
                      <a:pt x="472" y="0"/>
                    </a:lnTo>
                    <a:lnTo>
                      <a:pt x="449" y="0"/>
                    </a:lnTo>
                    <a:lnTo>
                      <a:pt x="427" y="0"/>
                    </a:lnTo>
                    <a:lnTo>
                      <a:pt x="404" y="1"/>
                    </a:lnTo>
                    <a:lnTo>
                      <a:pt x="381" y="3"/>
                    </a:lnTo>
                    <a:lnTo>
                      <a:pt x="359" y="7"/>
                    </a:lnTo>
                    <a:lnTo>
                      <a:pt x="336" y="11"/>
                    </a:lnTo>
                    <a:lnTo>
                      <a:pt x="313" y="15"/>
                    </a:lnTo>
                    <a:lnTo>
                      <a:pt x="289" y="20"/>
                    </a:lnTo>
                    <a:lnTo>
                      <a:pt x="265" y="25"/>
                    </a:lnTo>
                    <a:lnTo>
                      <a:pt x="241" y="31"/>
                    </a:lnTo>
                    <a:lnTo>
                      <a:pt x="218" y="39"/>
                    </a:lnTo>
                    <a:lnTo>
                      <a:pt x="194" y="47"/>
                    </a:lnTo>
                    <a:lnTo>
                      <a:pt x="170" y="55"/>
                    </a:lnTo>
                    <a:lnTo>
                      <a:pt x="145" y="66"/>
                    </a:lnTo>
                    <a:lnTo>
                      <a:pt x="120" y="75"/>
                    </a:lnTo>
                    <a:lnTo>
                      <a:pt x="96" y="86"/>
                    </a:lnTo>
                    <a:lnTo>
                      <a:pt x="71" y="98"/>
                    </a:lnTo>
                    <a:lnTo>
                      <a:pt x="46" y="110"/>
                    </a:lnTo>
                    <a:lnTo>
                      <a:pt x="39" y="114"/>
                    </a:lnTo>
                    <a:lnTo>
                      <a:pt x="32" y="120"/>
                    </a:lnTo>
                    <a:lnTo>
                      <a:pt x="26" y="126"/>
                    </a:lnTo>
                    <a:lnTo>
                      <a:pt x="19" y="132"/>
                    </a:lnTo>
                    <a:lnTo>
                      <a:pt x="14" y="138"/>
                    </a:lnTo>
                    <a:lnTo>
                      <a:pt x="10" y="145"/>
                    </a:lnTo>
                    <a:lnTo>
                      <a:pt x="7" y="153"/>
                    </a:lnTo>
                    <a:lnTo>
                      <a:pt x="4" y="160"/>
                    </a:lnTo>
                    <a:lnTo>
                      <a:pt x="2" y="168"/>
                    </a:lnTo>
                    <a:lnTo>
                      <a:pt x="1" y="177"/>
                    </a:lnTo>
                    <a:lnTo>
                      <a:pt x="0" y="185"/>
                    </a:lnTo>
                    <a:lnTo>
                      <a:pt x="0" y="193"/>
                    </a:lnTo>
                    <a:lnTo>
                      <a:pt x="1" y="201"/>
                    </a:lnTo>
                    <a:lnTo>
                      <a:pt x="3" y="210"/>
                    </a:lnTo>
                    <a:lnTo>
                      <a:pt x="6" y="218"/>
                    </a:lnTo>
                    <a:lnTo>
                      <a:pt x="9" y="225"/>
                    </a:lnTo>
                    <a:lnTo>
                      <a:pt x="13" y="234"/>
                    </a:lnTo>
                    <a:lnTo>
                      <a:pt x="18" y="241"/>
                    </a:lnTo>
                    <a:lnTo>
                      <a:pt x="25" y="247"/>
                    </a:lnTo>
                    <a:lnTo>
                      <a:pt x="31" y="252"/>
                    </a:lnTo>
                    <a:lnTo>
                      <a:pt x="37" y="257"/>
                    </a:lnTo>
                    <a:lnTo>
                      <a:pt x="44" y="262"/>
                    </a:lnTo>
                    <a:lnTo>
                      <a:pt x="52" y="266"/>
                    </a:lnTo>
                    <a:lnTo>
                      <a:pt x="59" y="268"/>
                    </a:lnTo>
                    <a:lnTo>
                      <a:pt x="67" y="271"/>
                    </a:lnTo>
                    <a:lnTo>
                      <a:pt x="75" y="272"/>
                    </a:lnTo>
                    <a:lnTo>
                      <a:pt x="84" y="272"/>
                    </a:lnTo>
                    <a:lnTo>
                      <a:pt x="92" y="272"/>
                    </a:lnTo>
                    <a:lnTo>
                      <a:pt x="100" y="271"/>
                    </a:lnTo>
                    <a:lnTo>
                      <a:pt x="109" y="269"/>
                    </a:lnTo>
                    <a:lnTo>
                      <a:pt x="117" y="267"/>
                    </a:lnTo>
                    <a:lnTo>
                      <a:pt x="125" y="263"/>
                    </a:lnTo>
                    <a:lnTo>
                      <a:pt x="164" y="244"/>
                    </a:lnTo>
                    <a:lnTo>
                      <a:pt x="202" y="227"/>
                    </a:lnTo>
                    <a:lnTo>
                      <a:pt x="240" y="213"/>
                    </a:lnTo>
                    <a:lnTo>
                      <a:pt x="278" y="200"/>
                    </a:lnTo>
                    <a:lnTo>
                      <a:pt x="315" y="190"/>
                    </a:lnTo>
                    <a:lnTo>
                      <a:pt x="350" y="182"/>
                    </a:lnTo>
                    <a:lnTo>
                      <a:pt x="386" y="177"/>
                    </a:lnTo>
                    <a:lnTo>
                      <a:pt x="421" y="172"/>
                    </a:lnTo>
                    <a:lnTo>
                      <a:pt x="438" y="171"/>
                    </a:lnTo>
                    <a:lnTo>
                      <a:pt x="454" y="171"/>
                    </a:lnTo>
                    <a:lnTo>
                      <a:pt x="471" y="171"/>
                    </a:lnTo>
                    <a:lnTo>
                      <a:pt x="487" y="172"/>
                    </a:lnTo>
                    <a:lnTo>
                      <a:pt x="503" y="173"/>
                    </a:lnTo>
                    <a:lnTo>
                      <a:pt x="518" y="176"/>
                    </a:lnTo>
                    <a:lnTo>
                      <a:pt x="534" y="179"/>
                    </a:lnTo>
                    <a:lnTo>
                      <a:pt x="550" y="181"/>
                    </a:lnTo>
                    <a:lnTo>
                      <a:pt x="564" y="185"/>
                    </a:lnTo>
                    <a:lnTo>
                      <a:pt x="579" y="189"/>
                    </a:lnTo>
                    <a:lnTo>
                      <a:pt x="593" y="194"/>
                    </a:lnTo>
                    <a:lnTo>
                      <a:pt x="608" y="199"/>
                    </a:lnTo>
                    <a:lnTo>
                      <a:pt x="621" y="205"/>
                    </a:lnTo>
                    <a:lnTo>
                      <a:pt x="635" y="211"/>
                    </a:lnTo>
                    <a:lnTo>
                      <a:pt x="648" y="218"/>
                    </a:lnTo>
                    <a:lnTo>
                      <a:pt x="661" y="225"/>
                    </a:lnTo>
                    <a:lnTo>
                      <a:pt x="682" y="240"/>
                    </a:lnTo>
                    <a:lnTo>
                      <a:pt x="703" y="255"/>
                    </a:lnTo>
                    <a:lnTo>
                      <a:pt x="722" y="273"/>
                    </a:lnTo>
                    <a:lnTo>
                      <a:pt x="739" y="292"/>
                    </a:lnTo>
                    <a:lnTo>
                      <a:pt x="756" y="311"/>
                    </a:lnTo>
                    <a:lnTo>
                      <a:pt x="772" y="332"/>
                    </a:lnTo>
                    <a:lnTo>
                      <a:pt x="785" y="355"/>
                    </a:lnTo>
                    <a:lnTo>
                      <a:pt x="798" y="378"/>
                    </a:lnTo>
                    <a:lnTo>
                      <a:pt x="809" y="402"/>
                    </a:lnTo>
                    <a:lnTo>
                      <a:pt x="819" y="427"/>
                    </a:lnTo>
                    <a:lnTo>
                      <a:pt x="828" y="453"/>
                    </a:lnTo>
                    <a:lnTo>
                      <a:pt x="834" y="480"/>
                    </a:lnTo>
                    <a:lnTo>
                      <a:pt x="840" y="507"/>
                    </a:lnTo>
                    <a:lnTo>
                      <a:pt x="843" y="536"/>
                    </a:lnTo>
                    <a:lnTo>
                      <a:pt x="845" y="565"/>
                    </a:lnTo>
                    <a:lnTo>
                      <a:pt x="846" y="594"/>
                    </a:lnTo>
                    <a:lnTo>
                      <a:pt x="845" y="627"/>
                    </a:lnTo>
                    <a:lnTo>
                      <a:pt x="842" y="657"/>
                    </a:lnTo>
                    <a:lnTo>
                      <a:pt x="837" y="686"/>
                    </a:lnTo>
                    <a:lnTo>
                      <a:pt x="830" y="713"/>
                    </a:lnTo>
                    <a:lnTo>
                      <a:pt x="821" y="740"/>
                    </a:lnTo>
                    <a:lnTo>
                      <a:pt x="811" y="764"/>
                    </a:lnTo>
                    <a:lnTo>
                      <a:pt x="800" y="788"/>
                    </a:lnTo>
                    <a:lnTo>
                      <a:pt x="787" y="810"/>
                    </a:lnTo>
                    <a:lnTo>
                      <a:pt x="774" y="832"/>
                    </a:lnTo>
                    <a:lnTo>
                      <a:pt x="759" y="851"/>
                    </a:lnTo>
                    <a:lnTo>
                      <a:pt x="744" y="870"/>
                    </a:lnTo>
                    <a:lnTo>
                      <a:pt x="727" y="889"/>
                    </a:lnTo>
                    <a:lnTo>
                      <a:pt x="710" y="905"/>
                    </a:lnTo>
                    <a:lnTo>
                      <a:pt x="694" y="921"/>
                    </a:lnTo>
                    <a:lnTo>
                      <a:pt x="676" y="935"/>
                    </a:lnTo>
                    <a:lnTo>
                      <a:pt x="659" y="949"/>
                    </a:lnTo>
                    <a:lnTo>
                      <a:pt x="641" y="961"/>
                    </a:lnTo>
                    <a:lnTo>
                      <a:pt x="623" y="973"/>
                    </a:lnTo>
                    <a:lnTo>
                      <a:pt x="606" y="983"/>
                    </a:lnTo>
                    <a:lnTo>
                      <a:pt x="589" y="992"/>
                    </a:lnTo>
                    <a:lnTo>
                      <a:pt x="557" y="1009"/>
                    </a:lnTo>
                    <a:lnTo>
                      <a:pt x="528" y="1023"/>
                    </a:lnTo>
                    <a:lnTo>
                      <a:pt x="482" y="1040"/>
                    </a:lnTo>
                    <a:lnTo>
                      <a:pt x="461" y="1046"/>
                    </a:lnTo>
                    <a:lnTo>
                      <a:pt x="453" y="1048"/>
                    </a:lnTo>
                    <a:lnTo>
                      <a:pt x="445" y="1053"/>
                    </a:lnTo>
                    <a:lnTo>
                      <a:pt x="438" y="1057"/>
                    </a:lnTo>
                    <a:lnTo>
                      <a:pt x="430" y="1061"/>
                    </a:lnTo>
                    <a:lnTo>
                      <a:pt x="424" y="1066"/>
                    </a:lnTo>
                    <a:lnTo>
                      <a:pt x="418" y="1072"/>
                    </a:lnTo>
                    <a:lnTo>
                      <a:pt x="414" y="1079"/>
                    </a:lnTo>
                    <a:lnTo>
                      <a:pt x="408" y="1086"/>
                    </a:lnTo>
                    <a:lnTo>
                      <a:pt x="405" y="1093"/>
                    </a:lnTo>
                    <a:lnTo>
                      <a:pt x="402" y="1100"/>
                    </a:lnTo>
                    <a:lnTo>
                      <a:pt x="399" y="1109"/>
                    </a:lnTo>
                    <a:lnTo>
                      <a:pt x="398" y="1117"/>
                    </a:lnTo>
                    <a:lnTo>
                      <a:pt x="397" y="1125"/>
                    </a:lnTo>
                    <a:lnTo>
                      <a:pt x="397" y="1133"/>
                    </a:lnTo>
                    <a:lnTo>
                      <a:pt x="398" y="1142"/>
                    </a:lnTo>
                    <a:lnTo>
                      <a:pt x="400" y="1151"/>
                    </a:lnTo>
                    <a:lnTo>
                      <a:pt x="402" y="1159"/>
                    </a:lnTo>
                    <a:lnTo>
                      <a:pt x="405" y="1167"/>
                    </a:lnTo>
                    <a:lnTo>
                      <a:pt x="410" y="1175"/>
                    </a:lnTo>
                    <a:lnTo>
                      <a:pt x="415" y="1181"/>
                    </a:lnTo>
                    <a:lnTo>
                      <a:pt x="420" y="1187"/>
                    </a:lnTo>
                    <a:lnTo>
                      <a:pt x="426" y="1194"/>
                    </a:lnTo>
                    <a:lnTo>
                      <a:pt x="432" y="1199"/>
                    </a:lnTo>
                    <a:lnTo>
                      <a:pt x="440" y="1203"/>
                    </a:lnTo>
                    <a:lnTo>
                      <a:pt x="447" y="1207"/>
                    </a:lnTo>
                    <a:lnTo>
                      <a:pt x="454" y="1210"/>
                    </a:lnTo>
                    <a:lnTo>
                      <a:pt x="462" y="1212"/>
                    </a:lnTo>
                    <a:lnTo>
                      <a:pt x="471" y="1214"/>
                    </a:lnTo>
                    <a:lnTo>
                      <a:pt x="479" y="1214"/>
                    </a:lnTo>
                    <a:lnTo>
                      <a:pt x="487" y="1214"/>
                    </a:lnTo>
                    <a:lnTo>
                      <a:pt x="496" y="1214"/>
                    </a:lnTo>
                    <a:lnTo>
                      <a:pt x="504" y="1212"/>
                    </a:lnTo>
                    <a:lnTo>
                      <a:pt x="539" y="1202"/>
                    </a:lnTo>
                    <a:lnTo>
                      <a:pt x="577" y="1188"/>
                    </a:lnTo>
                    <a:lnTo>
                      <a:pt x="596" y="1180"/>
                    </a:lnTo>
                    <a:lnTo>
                      <a:pt x="617" y="1171"/>
                    </a:lnTo>
                    <a:lnTo>
                      <a:pt x="638" y="1161"/>
                    </a:lnTo>
                    <a:lnTo>
                      <a:pt x="659" y="1150"/>
                    </a:lnTo>
                    <a:lnTo>
                      <a:pt x="679" y="1139"/>
                    </a:lnTo>
                    <a:lnTo>
                      <a:pt x="701" y="1126"/>
                    </a:lnTo>
                    <a:lnTo>
                      <a:pt x="722" y="1113"/>
                    </a:lnTo>
                    <a:lnTo>
                      <a:pt x="744" y="1098"/>
                    </a:lnTo>
                    <a:lnTo>
                      <a:pt x="764" y="1083"/>
                    </a:lnTo>
                    <a:lnTo>
                      <a:pt x="785" y="1066"/>
                    </a:lnTo>
                    <a:lnTo>
                      <a:pt x="806" y="1048"/>
                    </a:lnTo>
                    <a:lnTo>
                      <a:pt x="827" y="1030"/>
                    </a:lnTo>
                    <a:lnTo>
                      <a:pt x="845" y="1011"/>
                    </a:lnTo>
                    <a:lnTo>
                      <a:pt x="865" y="990"/>
                    </a:lnTo>
                    <a:lnTo>
                      <a:pt x="883" y="970"/>
                    </a:lnTo>
                    <a:lnTo>
                      <a:pt x="900" y="947"/>
                    </a:lnTo>
                    <a:lnTo>
                      <a:pt x="917" y="924"/>
                    </a:lnTo>
                    <a:lnTo>
                      <a:pt x="933" y="899"/>
                    </a:lnTo>
                    <a:lnTo>
                      <a:pt x="948" y="873"/>
                    </a:lnTo>
                    <a:lnTo>
                      <a:pt x="961" y="847"/>
                    </a:lnTo>
                    <a:lnTo>
                      <a:pt x="974" y="819"/>
                    </a:lnTo>
                    <a:lnTo>
                      <a:pt x="984" y="790"/>
                    </a:lnTo>
                    <a:lnTo>
                      <a:pt x="994" y="761"/>
                    </a:lnTo>
                    <a:lnTo>
                      <a:pt x="1002" y="730"/>
                    </a:lnTo>
                    <a:lnTo>
                      <a:pt x="1009" y="698"/>
                    </a:lnTo>
                    <a:lnTo>
                      <a:pt x="1013" y="665"/>
                    </a:lnTo>
                    <a:lnTo>
                      <a:pt x="1016" y="631"/>
                    </a:lnTo>
                    <a:lnTo>
                      <a:pt x="1017" y="595"/>
                    </a:lnTo>
                    <a:lnTo>
                      <a:pt x="1017" y="575"/>
                    </a:lnTo>
                    <a:lnTo>
                      <a:pt x="1017" y="555"/>
                    </a:lnTo>
                    <a:lnTo>
                      <a:pt x="1015" y="535"/>
                    </a:lnTo>
                    <a:lnTo>
                      <a:pt x="1013" y="515"/>
                    </a:lnTo>
                    <a:lnTo>
                      <a:pt x="1008" y="475"/>
                    </a:lnTo>
                    <a:lnTo>
                      <a:pt x="1001" y="437"/>
                    </a:lnTo>
                    <a:lnTo>
                      <a:pt x="991" y="399"/>
                    </a:lnTo>
                    <a:lnTo>
                      <a:pt x="979" y="363"/>
                    </a:lnTo>
                    <a:lnTo>
                      <a:pt x="965" y="328"/>
                    </a:lnTo>
                    <a:lnTo>
                      <a:pt x="948" y="295"/>
                    </a:lnTo>
                    <a:lnTo>
                      <a:pt x="930" y="262"/>
                    </a:lnTo>
                    <a:lnTo>
                      <a:pt x="910" y="230"/>
                    </a:lnTo>
                    <a:lnTo>
                      <a:pt x="899" y="216"/>
                    </a:lnTo>
                    <a:lnTo>
                      <a:pt x="888" y="201"/>
                    </a:lnTo>
                    <a:lnTo>
                      <a:pt x="876" y="187"/>
                    </a:lnTo>
                    <a:lnTo>
                      <a:pt x="864" y="173"/>
                    </a:lnTo>
                    <a:lnTo>
                      <a:pt x="851" y="160"/>
                    </a:lnTo>
                    <a:lnTo>
                      <a:pt x="838" y="148"/>
                    </a:lnTo>
                    <a:lnTo>
                      <a:pt x="825" y="135"/>
                    </a:lnTo>
                    <a:lnTo>
                      <a:pt x="811" y="123"/>
                    </a:lnTo>
                    <a:lnTo>
                      <a:pt x="796" y="111"/>
                    </a:lnTo>
                    <a:lnTo>
                      <a:pt x="782" y="100"/>
                    </a:lnTo>
                    <a:lnTo>
                      <a:pt x="766" y="89"/>
                    </a:lnTo>
                    <a:lnTo>
                      <a:pt x="751" y="8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7361" name="Text Box 261"/>
            <p:cNvSpPr txBox="1">
              <a:spLocks noChangeArrowheads="1"/>
            </p:cNvSpPr>
            <p:nvPr/>
          </p:nvSpPr>
          <p:spPr bwMode="auto">
            <a:xfrm>
              <a:off x="470" y="1587"/>
              <a:ext cx="77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29" tIns="45715" rIns="91429" bIns="45715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b="0" dirty="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rPr>
                <a:t>Software</a:t>
              </a:r>
            </a:p>
            <a:p>
              <a:pPr eaLnBrk="1" hangingPunct="1"/>
              <a:r>
                <a:rPr lang="en-US" b="0" dirty="0" err="1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rPr>
                <a:t>Entwickler</a:t>
              </a:r>
              <a:endParaRPr lang="en-US" b="0" dirty="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720134" name="Line 262"/>
          <p:cNvSpPr>
            <a:spLocks noChangeShapeType="1"/>
          </p:cNvSpPr>
          <p:nvPr/>
        </p:nvSpPr>
        <p:spPr bwMode="auto">
          <a:xfrm>
            <a:off x="3341689" y="3444876"/>
            <a:ext cx="777875" cy="779463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" name="Group 263"/>
          <p:cNvGrpSpPr>
            <a:grpSpLocks/>
          </p:cNvGrpSpPr>
          <p:nvPr/>
        </p:nvGrpSpPr>
        <p:grpSpPr bwMode="auto">
          <a:xfrm>
            <a:off x="3513138" y="3506788"/>
            <a:ext cx="220662" cy="436562"/>
            <a:chOff x="675" y="2334"/>
            <a:chExt cx="139" cy="275"/>
          </a:xfrm>
        </p:grpSpPr>
        <p:sp>
          <p:nvSpPr>
            <p:cNvPr id="47358" name="Line 264"/>
            <p:cNvSpPr>
              <a:spLocks noChangeShapeType="1"/>
            </p:cNvSpPr>
            <p:nvPr/>
          </p:nvSpPr>
          <p:spPr bwMode="auto">
            <a:xfrm>
              <a:off x="676" y="2334"/>
              <a:ext cx="138" cy="275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359" name="Line 265"/>
            <p:cNvSpPr>
              <a:spLocks noChangeShapeType="1"/>
            </p:cNvSpPr>
            <p:nvPr/>
          </p:nvSpPr>
          <p:spPr bwMode="auto">
            <a:xfrm flipH="1">
              <a:off x="675" y="2334"/>
              <a:ext cx="138" cy="275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" name="Group 266"/>
          <p:cNvGrpSpPr>
            <a:grpSpLocks/>
          </p:cNvGrpSpPr>
          <p:nvPr/>
        </p:nvGrpSpPr>
        <p:grpSpPr bwMode="auto">
          <a:xfrm>
            <a:off x="3465513" y="1611314"/>
            <a:ext cx="6527798" cy="1754187"/>
            <a:chOff x="1213" y="882"/>
            <a:chExt cx="4112" cy="1105"/>
          </a:xfrm>
        </p:grpSpPr>
        <p:grpSp>
          <p:nvGrpSpPr>
            <p:cNvPr id="47120" name="Group 267"/>
            <p:cNvGrpSpPr>
              <a:grpSpLocks/>
            </p:cNvGrpSpPr>
            <p:nvPr/>
          </p:nvGrpSpPr>
          <p:grpSpPr bwMode="auto">
            <a:xfrm>
              <a:off x="1847" y="1012"/>
              <a:ext cx="1942" cy="975"/>
              <a:chOff x="1226" y="940"/>
              <a:chExt cx="3336" cy="1673"/>
            </a:xfrm>
          </p:grpSpPr>
          <p:pic>
            <p:nvPicPr>
              <p:cNvPr id="47124" name="Picture 268" descr="j019743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6" y="1098"/>
                <a:ext cx="206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125" name="AutoShape 269"/>
              <p:cNvSpPr>
                <a:spLocks noChangeAspect="1" noChangeArrowheads="1" noTextEdit="1"/>
              </p:cNvSpPr>
              <p:nvPr/>
            </p:nvSpPr>
            <p:spPr bwMode="auto">
              <a:xfrm>
                <a:off x="1226" y="1435"/>
                <a:ext cx="200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26" name="Freeform 270"/>
              <p:cNvSpPr>
                <a:spLocks/>
              </p:cNvSpPr>
              <p:nvPr/>
            </p:nvSpPr>
            <p:spPr bwMode="auto">
              <a:xfrm>
                <a:off x="1293" y="1435"/>
                <a:ext cx="200" cy="399"/>
              </a:xfrm>
              <a:custGeom>
                <a:avLst/>
                <a:gdLst>
                  <a:gd name="T0" fmla="*/ 2 w 1694"/>
                  <a:gd name="T1" fmla="*/ 3 h 1441"/>
                  <a:gd name="T2" fmla="*/ 3 w 1694"/>
                  <a:gd name="T3" fmla="*/ 2 h 1441"/>
                  <a:gd name="T4" fmla="*/ 3 w 1694"/>
                  <a:gd name="T5" fmla="*/ 2 h 1441"/>
                  <a:gd name="T6" fmla="*/ 3 w 1694"/>
                  <a:gd name="T7" fmla="*/ 2 h 1441"/>
                  <a:gd name="T8" fmla="*/ 3 w 1694"/>
                  <a:gd name="T9" fmla="*/ 0 h 1441"/>
                  <a:gd name="T10" fmla="*/ 1 w 1694"/>
                  <a:gd name="T11" fmla="*/ 0 h 1441"/>
                  <a:gd name="T12" fmla="*/ 0 w 1694"/>
                  <a:gd name="T13" fmla="*/ 0 h 1441"/>
                  <a:gd name="T14" fmla="*/ 0 w 1694"/>
                  <a:gd name="T15" fmla="*/ 2 h 1441"/>
                  <a:gd name="T16" fmla="*/ 0 w 1694"/>
                  <a:gd name="T17" fmla="*/ 2 h 1441"/>
                  <a:gd name="T18" fmla="*/ 0 w 1694"/>
                  <a:gd name="T19" fmla="*/ 3 h 1441"/>
                  <a:gd name="T20" fmla="*/ 2 w 1694"/>
                  <a:gd name="T21" fmla="*/ 3 h 14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94"/>
                  <a:gd name="T34" fmla="*/ 0 h 1441"/>
                  <a:gd name="T35" fmla="*/ 1694 w 1694"/>
                  <a:gd name="T36" fmla="*/ 1441 h 144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94" h="1441">
                    <a:moveTo>
                      <a:pt x="1436" y="1441"/>
                    </a:moveTo>
                    <a:lnTo>
                      <a:pt x="1694" y="1190"/>
                    </a:lnTo>
                    <a:lnTo>
                      <a:pt x="1694" y="880"/>
                    </a:lnTo>
                    <a:lnTo>
                      <a:pt x="1575" y="880"/>
                    </a:lnTo>
                    <a:lnTo>
                      <a:pt x="1575" y="0"/>
                    </a:lnTo>
                    <a:lnTo>
                      <a:pt x="501" y="0"/>
                    </a:lnTo>
                    <a:lnTo>
                      <a:pt x="199" y="256"/>
                    </a:lnTo>
                    <a:lnTo>
                      <a:pt x="199" y="962"/>
                    </a:lnTo>
                    <a:lnTo>
                      <a:pt x="0" y="1130"/>
                    </a:lnTo>
                    <a:lnTo>
                      <a:pt x="0" y="1441"/>
                    </a:lnTo>
                    <a:lnTo>
                      <a:pt x="1436" y="14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27" name="Freeform 271"/>
              <p:cNvSpPr>
                <a:spLocks/>
              </p:cNvSpPr>
              <p:nvPr/>
            </p:nvSpPr>
            <p:spPr bwMode="auto">
              <a:xfrm>
                <a:off x="1447" y="1448"/>
                <a:ext cx="200" cy="399"/>
              </a:xfrm>
              <a:custGeom>
                <a:avLst/>
                <a:gdLst>
                  <a:gd name="T0" fmla="*/ 0 w 189"/>
                  <a:gd name="T1" fmla="*/ 1 h 901"/>
                  <a:gd name="T2" fmla="*/ 0 w 189"/>
                  <a:gd name="T3" fmla="*/ 2 h 901"/>
                  <a:gd name="T4" fmla="*/ 0 w 189"/>
                  <a:gd name="T5" fmla="*/ 0 h 901"/>
                  <a:gd name="T6" fmla="*/ 0 w 189"/>
                  <a:gd name="T7" fmla="*/ 0 h 901"/>
                  <a:gd name="T8" fmla="*/ 0 w 189"/>
                  <a:gd name="T9" fmla="*/ 1 h 9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901"/>
                  <a:gd name="T17" fmla="*/ 189 w 189"/>
                  <a:gd name="T18" fmla="*/ 901 h 9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901">
                    <a:moveTo>
                      <a:pt x="189" y="734"/>
                    </a:moveTo>
                    <a:lnTo>
                      <a:pt x="0" y="901"/>
                    </a:lnTo>
                    <a:lnTo>
                      <a:pt x="0" y="188"/>
                    </a:lnTo>
                    <a:lnTo>
                      <a:pt x="189" y="0"/>
                    </a:lnTo>
                    <a:lnTo>
                      <a:pt x="189" y="7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28" name="Rectangle 272"/>
              <p:cNvSpPr>
                <a:spLocks noChangeArrowheads="1"/>
              </p:cNvSpPr>
              <p:nvPr/>
            </p:nvSpPr>
            <p:spPr bwMode="auto">
              <a:xfrm>
                <a:off x="1328" y="1472"/>
                <a:ext cx="200" cy="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pPr eaLnBrk="0" hangingPunct="0"/>
                <a:endParaRPr lang="en-US" sz="2400">
                  <a:latin typeface="Helvetica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47129" name="Freeform 273"/>
              <p:cNvSpPr>
                <a:spLocks/>
              </p:cNvSpPr>
              <p:nvPr/>
            </p:nvSpPr>
            <p:spPr bwMode="auto">
              <a:xfrm>
                <a:off x="1310" y="1550"/>
                <a:ext cx="200" cy="399"/>
              </a:xfrm>
              <a:custGeom>
                <a:avLst/>
                <a:gdLst>
                  <a:gd name="T0" fmla="*/ 2 w 1415"/>
                  <a:gd name="T1" fmla="*/ 0 h 163"/>
                  <a:gd name="T2" fmla="*/ 2 w 1415"/>
                  <a:gd name="T3" fmla="*/ 0 h 163"/>
                  <a:gd name="T4" fmla="*/ 2 w 1415"/>
                  <a:gd name="T5" fmla="*/ 0 h 163"/>
                  <a:gd name="T6" fmla="*/ 2 w 1415"/>
                  <a:gd name="T7" fmla="*/ 0 h 163"/>
                  <a:gd name="T8" fmla="*/ 2 w 1415"/>
                  <a:gd name="T9" fmla="*/ 0 h 163"/>
                  <a:gd name="T10" fmla="*/ 0 w 1415"/>
                  <a:gd name="T11" fmla="*/ 0 h 163"/>
                  <a:gd name="T12" fmla="*/ 0 w 1415"/>
                  <a:gd name="T13" fmla="*/ 0 h 163"/>
                  <a:gd name="T14" fmla="*/ 0 w 1415"/>
                  <a:gd name="T15" fmla="*/ 0 h 163"/>
                  <a:gd name="T16" fmla="*/ 2 w 1415"/>
                  <a:gd name="T17" fmla="*/ 0 h 1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15"/>
                  <a:gd name="T28" fmla="*/ 0 h 163"/>
                  <a:gd name="T29" fmla="*/ 1415 w 1415"/>
                  <a:gd name="T30" fmla="*/ 163 h 16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15" h="163">
                    <a:moveTo>
                      <a:pt x="1168" y="151"/>
                    </a:moveTo>
                    <a:lnTo>
                      <a:pt x="1338" y="0"/>
                    </a:lnTo>
                    <a:lnTo>
                      <a:pt x="1338" y="4"/>
                    </a:lnTo>
                    <a:lnTo>
                      <a:pt x="1415" y="4"/>
                    </a:lnTo>
                    <a:lnTo>
                      <a:pt x="1256" y="163"/>
                    </a:lnTo>
                    <a:lnTo>
                      <a:pt x="0" y="163"/>
                    </a:lnTo>
                    <a:lnTo>
                      <a:pt x="58" y="114"/>
                    </a:lnTo>
                    <a:lnTo>
                      <a:pt x="58" y="151"/>
                    </a:lnTo>
                    <a:lnTo>
                      <a:pt x="1168" y="1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0" name="Freeform 274"/>
              <p:cNvSpPr>
                <a:spLocks/>
              </p:cNvSpPr>
              <p:nvPr/>
            </p:nvSpPr>
            <p:spPr bwMode="auto">
              <a:xfrm>
                <a:off x="1304" y="1574"/>
                <a:ext cx="200" cy="399"/>
              </a:xfrm>
              <a:custGeom>
                <a:avLst/>
                <a:gdLst>
                  <a:gd name="T0" fmla="*/ 0 w 1292"/>
                  <a:gd name="T1" fmla="*/ 0 h 177"/>
                  <a:gd name="T2" fmla="*/ 0 w 1292"/>
                  <a:gd name="T3" fmla="*/ 0 h 177"/>
                  <a:gd name="T4" fmla="*/ 2 w 1292"/>
                  <a:gd name="T5" fmla="*/ 0 h 177"/>
                  <a:gd name="T6" fmla="*/ 2 w 1292"/>
                  <a:gd name="T7" fmla="*/ 0 h 177"/>
                  <a:gd name="T8" fmla="*/ 0 w 1292"/>
                  <a:gd name="T9" fmla="*/ 0 h 177"/>
                  <a:gd name="T10" fmla="*/ 0 w 1292"/>
                  <a:gd name="T11" fmla="*/ 0 h 1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92"/>
                  <a:gd name="T19" fmla="*/ 0 h 177"/>
                  <a:gd name="T20" fmla="*/ 1292 w 1292"/>
                  <a:gd name="T21" fmla="*/ 177 h 1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92" h="177">
                    <a:moveTo>
                      <a:pt x="0" y="2"/>
                    </a:moveTo>
                    <a:lnTo>
                      <a:pt x="3" y="0"/>
                    </a:lnTo>
                    <a:lnTo>
                      <a:pt x="1292" y="0"/>
                    </a:lnTo>
                    <a:lnTo>
                      <a:pt x="1292" y="177"/>
                    </a:lnTo>
                    <a:lnTo>
                      <a:pt x="0" y="17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1" name="Freeform 275"/>
              <p:cNvSpPr>
                <a:spLocks/>
              </p:cNvSpPr>
              <p:nvPr/>
            </p:nvSpPr>
            <p:spPr bwMode="auto">
              <a:xfrm>
                <a:off x="1462" y="1552"/>
                <a:ext cx="200" cy="399"/>
              </a:xfrm>
              <a:custGeom>
                <a:avLst/>
                <a:gdLst>
                  <a:gd name="T0" fmla="*/ 0 w 178"/>
                  <a:gd name="T1" fmla="*/ 1 h 342"/>
                  <a:gd name="T2" fmla="*/ 0 w 178"/>
                  <a:gd name="T3" fmla="*/ 0 h 342"/>
                  <a:gd name="T4" fmla="*/ 0 w 178"/>
                  <a:gd name="T5" fmla="*/ 0 h 342"/>
                  <a:gd name="T6" fmla="*/ 0 w 178"/>
                  <a:gd name="T7" fmla="*/ 0 h 342"/>
                  <a:gd name="T8" fmla="*/ 0 w 178"/>
                  <a:gd name="T9" fmla="*/ 1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8"/>
                  <a:gd name="T16" fmla="*/ 0 h 342"/>
                  <a:gd name="T17" fmla="*/ 178 w 178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8" h="342">
                    <a:moveTo>
                      <a:pt x="0" y="342"/>
                    </a:moveTo>
                    <a:lnTo>
                      <a:pt x="0" y="177"/>
                    </a:lnTo>
                    <a:lnTo>
                      <a:pt x="178" y="0"/>
                    </a:lnTo>
                    <a:lnTo>
                      <a:pt x="178" y="169"/>
                    </a:lnTo>
                    <a:lnTo>
                      <a:pt x="0" y="3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2" name="Freeform 276"/>
              <p:cNvSpPr>
                <a:spLocks/>
              </p:cNvSpPr>
              <p:nvPr/>
            </p:nvSpPr>
            <p:spPr bwMode="auto">
              <a:xfrm>
                <a:off x="1332" y="1446"/>
                <a:ext cx="200" cy="399"/>
              </a:xfrm>
              <a:custGeom>
                <a:avLst/>
                <a:gdLst>
                  <a:gd name="T0" fmla="*/ 0 w 1118"/>
                  <a:gd name="T1" fmla="*/ 0 h 178"/>
                  <a:gd name="T2" fmla="*/ 2 w 1118"/>
                  <a:gd name="T3" fmla="*/ 0 h 178"/>
                  <a:gd name="T4" fmla="*/ 2 w 1118"/>
                  <a:gd name="T5" fmla="*/ 0 h 178"/>
                  <a:gd name="T6" fmla="*/ 0 w 1118"/>
                  <a:gd name="T7" fmla="*/ 0 h 178"/>
                  <a:gd name="T8" fmla="*/ 0 w 1118"/>
                  <a:gd name="T9" fmla="*/ 0 h 1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8"/>
                  <a:gd name="T16" fmla="*/ 0 h 178"/>
                  <a:gd name="T17" fmla="*/ 1118 w 1118"/>
                  <a:gd name="T18" fmla="*/ 178 h 1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8" h="178">
                    <a:moveTo>
                      <a:pt x="209" y="0"/>
                    </a:moveTo>
                    <a:lnTo>
                      <a:pt x="1118" y="0"/>
                    </a:lnTo>
                    <a:lnTo>
                      <a:pt x="941" y="178"/>
                    </a:lnTo>
                    <a:lnTo>
                      <a:pt x="0" y="178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3" name="Freeform 277"/>
              <p:cNvSpPr>
                <a:spLocks/>
              </p:cNvSpPr>
              <p:nvPr/>
            </p:nvSpPr>
            <p:spPr bwMode="auto">
              <a:xfrm>
                <a:off x="1336" y="1478"/>
                <a:ext cx="200" cy="399"/>
              </a:xfrm>
              <a:custGeom>
                <a:avLst/>
                <a:gdLst>
                  <a:gd name="T0" fmla="*/ 0 w 834"/>
                  <a:gd name="T1" fmla="*/ 1 h 617"/>
                  <a:gd name="T2" fmla="*/ 0 w 834"/>
                  <a:gd name="T3" fmla="*/ 1 h 617"/>
                  <a:gd name="T4" fmla="*/ 0 w 834"/>
                  <a:gd name="T5" fmla="*/ 1 h 617"/>
                  <a:gd name="T6" fmla="*/ 0 w 834"/>
                  <a:gd name="T7" fmla="*/ 1 h 617"/>
                  <a:gd name="T8" fmla="*/ 0 w 834"/>
                  <a:gd name="T9" fmla="*/ 1 h 617"/>
                  <a:gd name="T10" fmla="*/ 0 w 834"/>
                  <a:gd name="T11" fmla="*/ 1 h 617"/>
                  <a:gd name="T12" fmla="*/ 0 w 834"/>
                  <a:gd name="T13" fmla="*/ 1 h 617"/>
                  <a:gd name="T14" fmla="*/ 0 w 834"/>
                  <a:gd name="T15" fmla="*/ 1 h 617"/>
                  <a:gd name="T16" fmla="*/ 1 w 834"/>
                  <a:gd name="T17" fmla="*/ 1 h 617"/>
                  <a:gd name="T18" fmla="*/ 1 w 834"/>
                  <a:gd name="T19" fmla="*/ 1 h 617"/>
                  <a:gd name="T20" fmla="*/ 1 w 834"/>
                  <a:gd name="T21" fmla="*/ 1 h 617"/>
                  <a:gd name="T22" fmla="*/ 1 w 834"/>
                  <a:gd name="T23" fmla="*/ 1 h 617"/>
                  <a:gd name="T24" fmla="*/ 1 w 834"/>
                  <a:gd name="T25" fmla="*/ 1 h 617"/>
                  <a:gd name="T26" fmla="*/ 1 w 834"/>
                  <a:gd name="T27" fmla="*/ 1 h 617"/>
                  <a:gd name="T28" fmla="*/ 1 w 834"/>
                  <a:gd name="T29" fmla="*/ 1 h 617"/>
                  <a:gd name="T30" fmla="*/ 1 w 834"/>
                  <a:gd name="T31" fmla="*/ 1 h 617"/>
                  <a:gd name="T32" fmla="*/ 1 w 834"/>
                  <a:gd name="T33" fmla="*/ 1 h 617"/>
                  <a:gd name="T34" fmla="*/ 1 w 834"/>
                  <a:gd name="T35" fmla="*/ 1 h 617"/>
                  <a:gd name="T36" fmla="*/ 1 w 834"/>
                  <a:gd name="T37" fmla="*/ 1 h 617"/>
                  <a:gd name="T38" fmla="*/ 1 w 834"/>
                  <a:gd name="T39" fmla="*/ 1 h 617"/>
                  <a:gd name="T40" fmla="*/ 1 w 834"/>
                  <a:gd name="T41" fmla="*/ 0 h 617"/>
                  <a:gd name="T42" fmla="*/ 1 w 834"/>
                  <a:gd name="T43" fmla="*/ 0 h 617"/>
                  <a:gd name="T44" fmla="*/ 1 w 834"/>
                  <a:gd name="T45" fmla="*/ 0 h 617"/>
                  <a:gd name="T46" fmla="*/ 1 w 834"/>
                  <a:gd name="T47" fmla="*/ 0 h 617"/>
                  <a:gd name="T48" fmla="*/ 1 w 834"/>
                  <a:gd name="T49" fmla="*/ 0 h 617"/>
                  <a:gd name="T50" fmla="*/ 1 w 834"/>
                  <a:gd name="T51" fmla="*/ 0 h 617"/>
                  <a:gd name="T52" fmla="*/ 1 w 834"/>
                  <a:gd name="T53" fmla="*/ 0 h 617"/>
                  <a:gd name="T54" fmla="*/ 1 w 834"/>
                  <a:gd name="T55" fmla="*/ 0 h 617"/>
                  <a:gd name="T56" fmla="*/ 1 w 834"/>
                  <a:gd name="T57" fmla="*/ 0 h 617"/>
                  <a:gd name="T58" fmla="*/ 1 w 834"/>
                  <a:gd name="T59" fmla="*/ 0 h 617"/>
                  <a:gd name="T60" fmla="*/ 1 w 834"/>
                  <a:gd name="T61" fmla="*/ 0 h 617"/>
                  <a:gd name="T62" fmla="*/ 1 w 834"/>
                  <a:gd name="T63" fmla="*/ 0 h 617"/>
                  <a:gd name="T64" fmla="*/ 0 w 834"/>
                  <a:gd name="T65" fmla="*/ 0 h 617"/>
                  <a:gd name="T66" fmla="*/ 0 w 834"/>
                  <a:gd name="T67" fmla="*/ 0 h 617"/>
                  <a:gd name="T68" fmla="*/ 0 w 834"/>
                  <a:gd name="T69" fmla="*/ 0 h 617"/>
                  <a:gd name="T70" fmla="*/ 0 w 834"/>
                  <a:gd name="T71" fmla="*/ 0 h 617"/>
                  <a:gd name="T72" fmla="*/ 0 w 834"/>
                  <a:gd name="T73" fmla="*/ 0 h 617"/>
                  <a:gd name="T74" fmla="*/ 0 w 834"/>
                  <a:gd name="T75" fmla="*/ 0 h 617"/>
                  <a:gd name="T76" fmla="*/ 0 w 834"/>
                  <a:gd name="T77" fmla="*/ 0 h 617"/>
                  <a:gd name="T78" fmla="*/ 0 w 834"/>
                  <a:gd name="T79" fmla="*/ 0 h 617"/>
                  <a:gd name="T80" fmla="*/ 0 w 834"/>
                  <a:gd name="T81" fmla="*/ 0 h 617"/>
                  <a:gd name="T82" fmla="*/ 0 w 834"/>
                  <a:gd name="T83" fmla="*/ 0 h 617"/>
                  <a:gd name="T84" fmla="*/ 0 w 834"/>
                  <a:gd name="T85" fmla="*/ 1 h 617"/>
                  <a:gd name="T86" fmla="*/ 0 w 834"/>
                  <a:gd name="T87" fmla="*/ 1 h 61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34"/>
                  <a:gd name="T133" fmla="*/ 0 h 617"/>
                  <a:gd name="T134" fmla="*/ 834 w 834"/>
                  <a:gd name="T135" fmla="*/ 617 h 61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34" h="617">
                    <a:moveTo>
                      <a:pt x="21" y="585"/>
                    </a:moveTo>
                    <a:lnTo>
                      <a:pt x="23" y="601"/>
                    </a:lnTo>
                    <a:lnTo>
                      <a:pt x="38" y="602"/>
                    </a:lnTo>
                    <a:lnTo>
                      <a:pt x="40" y="602"/>
                    </a:lnTo>
                    <a:lnTo>
                      <a:pt x="47" y="603"/>
                    </a:lnTo>
                    <a:lnTo>
                      <a:pt x="59" y="603"/>
                    </a:lnTo>
                    <a:lnTo>
                      <a:pt x="74" y="604"/>
                    </a:lnTo>
                    <a:lnTo>
                      <a:pt x="91" y="605"/>
                    </a:lnTo>
                    <a:lnTo>
                      <a:pt x="113" y="606"/>
                    </a:lnTo>
                    <a:lnTo>
                      <a:pt x="136" y="608"/>
                    </a:lnTo>
                    <a:lnTo>
                      <a:pt x="162" y="609"/>
                    </a:lnTo>
                    <a:lnTo>
                      <a:pt x="191" y="611"/>
                    </a:lnTo>
                    <a:lnTo>
                      <a:pt x="221" y="612"/>
                    </a:lnTo>
                    <a:lnTo>
                      <a:pt x="253" y="613"/>
                    </a:lnTo>
                    <a:lnTo>
                      <a:pt x="287" y="614"/>
                    </a:lnTo>
                    <a:lnTo>
                      <a:pt x="320" y="616"/>
                    </a:lnTo>
                    <a:lnTo>
                      <a:pt x="355" y="616"/>
                    </a:lnTo>
                    <a:lnTo>
                      <a:pt x="390" y="617"/>
                    </a:lnTo>
                    <a:lnTo>
                      <a:pt x="425" y="617"/>
                    </a:lnTo>
                    <a:lnTo>
                      <a:pt x="460" y="617"/>
                    </a:lnTo>
                    <a:lnTo>
                      <a:pt x="494" y="616"/>
                    </a:lnTo>
                    <a:lnTo>
                      <a:pt x="529" y="616"/>
                    </a:lnTo>
                    <a:lnTo>
                      <a:pt x="561" y="614"/>
                    </a:lnTo>
                    <a:lnTo>
                      <a:pt x="593" y="613"/>
                    </a:lnTo>
                    <a:lnTo>
                      <a:pt x="624" y="612"/>
                    </a:lnTo>
                    <a:lnTo>
                      <a:pt x="653" y="611"/>
                    </a:lnTo>
                    <a:lnTo>
                      <a:pt x="680" y="609"/>
                    </a:lnTo>
                    <a:lnTo>
                      <a:pt x="705" y="608"/>
                    </a:lnTo>
                    <a:lnTo>
                      <a:pt x="727" y="606"/>
                    </a:lnTo>
                    <a:lnTo>
                      <a:pt x="746" y="605"/>
                    </a:lnTo>
                    <a:lnTo>
                      <a:pt x="764" y="604"/>
                    </a:lnTo>
                    <a:lnTo>
                      <a:pt x="776" y="603"/>
                    </a:lnTo>
                    <a:lnTo>
                      <a:pt x="787" y="603"/>
                    </a:lnTo>
                    <a:lnTo>
                      <a:pt x="794" y="602"/>
                    </a:lnTo>
                    <a:lnTo>
                      <a:pt x="796" y="602"/>
                    </a:lnTo>
                    <a:lnTo>
                      <a:pt x="810" y="601"/>
                    </a:lnTo>
                    <a:lnTo>
                      <a:pt x="812" y="586"/>
                    </a:lnTo>
                    <a:lnTo>
                      <a:pt x="815" y="564"/>
                    </a:lnTo>
                    <a:lnTo>
                      <a:pt x="824" y="507"/>
                    </a:lnTo>
                    <a:lnTo>
                      <a:pt x="830" y="422"/>
                    </a:lnTo>
                    <a:lnTo>
                      <a:pt x="834" y="315"/>
                    </a:lnTo>
                    <a:lnTo>
                      <a:pt x="830" y="205"/>
                    </a:lnTo>
                    <a:lnTo>
                      <a:pt x="824" y="116"/>
                    </a:lnTo>
                    <a:lnTo>
                      <a:pt x="815" y="54"/>
                    </a:lnTo>
                    <a:lnTo>
                      <a:pt x="812" y="31"/>
                    </a:lnTo>
                    <a:lnTo>
                      <a:pt x="810" y="16"/>
                    </a:lnTo>
                    <a:lnTo>
                      <a:pt x="796" y="15"/>
                    </a:lnTo>
                    <a:lnTo>
                      <a:pt x="794" y="15"/>
                    </a:lnTo>
                    <a:lnTo>
                      <a:pt x="786" y="14"/>
                    </a:lnTo>
                    <a:lnTo>
                      <a:pt x="774" y="14"/>
                    </a:lnTo>
                    <a:lnTo>
                      <a:pt x="758" y="13"/>
                    </a:lnTo>
                    <a:lnTo>
                      <a:pt x="739" y="12"/>
                    </a:lnTo>
                    <a:lnTo>
                      <a:pt x="716" y="11"/>
                    </a:lnTo>
                    <a:lnTo>
                      <a:pt x="692" y="10"/>
                    </a:lnTo>
                    <a:lnTo>
                      <a:pt x="665" y="7"/>
                    </a:lnTo>
                    <a:lnTo>
                      <a:pt x="636" y="6"/>
                    </a:lnTo>
                    <a:lnTo>
                      <a:pt x="605" y="5"/>
                    </a:lnTo>
                    <a:lnTo>
                      <a:pt x="574" y="4"/>
                    </a:lnTo>
                    <a:lnTo>
                      <a:pt x="540" y="3"/>
                    </a:lnTo>
                    <a:lnTo>
                      <a:pt x="508" y="1"/>
                    </a:lnTo>
                    <a:lnTo>
                      <a:pt x="475" y="1"/>
                    </a:lnTo>
                    <a:lnTo>
                      <a:pt x="442" y="0"/>
                    </a:lnTo>
                    <a:lnTo>
                      <a:pt x="410" y="0"/>
                    </a:lnTo>
                    <a:lnTo>
                      <a:pt x="378" y="0"/>
                    </a:lnTo>
                    <a:lnTo>
                      <a:pt x="347" y="1"/>
                    </a:lnTo>
                    <a:lnTo>
                      <a:pt x="314" y="1"/>
                    </a:lnTo>
                    <a:lnTo>
                      <a:pt x="282" y="3"/>
                    </a:lnTo>
                    <a:lnTo>
                      <a:pt x="250" y="4"/>
                    </a:lnTo>
                    <a:lnTo>
                      <a:pt x="220" y="5"/>
                    </a:lnTo>
                    <a:lnTo>
                      <a:pt x="190" y="6"/>
                    </a:lnTo>
                    <a:lnTo>
                      <a:pt x="162" y="7"/>
                    </a:lnTo>
                    <a:lnTo>
                      <a:pt x="136" y="10"/>
                    </a:lnTo>
                    <a:lnTo>
                      <a:pt x="113" y="11"/>
                    </a:lnTo>
                    <a:lnTo>
                      <a:pt x="92" y="12"/>
                    </a:lnTo>
                    <a:lnTo>
                      <a:pt x="74" y="13"/>
                    </a:lnTo>
                    <a:lnTo>
                      <a:pt x="59" y="14"/>
                    </a:lnTo>
                    <a:lnTo>
                      <a:pt x="48" y="14"/>
                    </a:lnTo>
                    <a:lnTo>
                      <a:pt x="40" y="15"/>
                    </a:lnTo>
                    <a:lnTo>
                      <a:pt x="38" y="15"/>
                    </a:lnTo>
                    <a:lnTo>
                      <a:pt x="23" y="16"/>
                    </a:lnTo>
                    <a:lnTo>
                      <a:pt x="21" y="33"/>
                    </a:lnTo>
                    <a:lnTo>
                      <a:pt x="17" y="67"/>
                    </a:lnTo>
                    <a:lnTo>
                      <a:pt x="10" y="141"/>
                    </a:lnTo>
                    <a:lnTo>
                      <a:pt x="3" y="232"/>
                    </a:lnTo>
                    <a:lnTo>
                      <a:pt x="0" y="313"/>
                    </a:lnTo>
                    <a:lnTo>
                      <a:pt x="3" y="392"/>
                    </a:lnTo>
                    <a:lnTo>
                      <a:pt x="10" y="480"/>
                    </a:lnTo>
                    <a:lnTo>
                      <a:pt x="17" y="552"/>
                    </a:lnTo>
                    <a:lnTo>
                      <a:pt x="21" y="5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4" name="Freeform 278"/>
              <p:cNvSpPr>
                <a:spLocks/>
              </p:cNvSpPr>
              <p:nvPr/>
            </p:nvSpPr>
            <p:spPr bwMode="auto">
              <a:xfrm>
                <a:off x="1340" y="1482"/>
                <a:ext cx="200" cy="399"/>
              </a:xfrm>
              <a:custGeom>
                <a:avLst/>
                <a:gdLst>
                  <a:gd name="T0" fmla="*/ 0 w 760"/>
                  <a:gd name="T1" fmla="*/ 0 h 543"/>
                  <a:gd name="T2" fmla="*/ 0 w 760"/>
                  <a:gd name="T3" fmla="*/ 0 h 543"/>
                  <a:gd name="T4" fmla="*/ 0 w 760"/>
                  <a:gd name="T5" fmla="*/ 0 h 543"/>
                  <a:gd name="T6" fmla="*/ 0 w 760"/>
                  <a:gd name="T7" fmla="*/ 0 h 543"/>
                  <a:gd name="T8" fmla="*/ 0 w 760"/>
                  <a:gd name="T9" fmla="*/ 0 h 543"/>
                  <a:gd name="T10" fmla="*/ 0 w 760"/>
                  <a:gd name="T11" fmla="*/ 0 h 543"/>
                  <a:gd name="T12" fmla="*/ 0 w 760"/>
                  <a:gd name="T13" fmla="*/ 0 h 543"/>
                  <a:gd name="T14" fmla="*/ 1 w 760"/>
                  <a:gd name="T15" fmla="*/ 0 h 543"/>
                  <a:gd name="T16" fmla="*/ 1 w 760"/>
                  <a:gd name="T17" fmla="*/ 0 h 543"/>
                  <a:gd name="T18" fmla="*/ 1 w 760"/>
                  <a:gd name="T19" fmla="*/ 0 h 543"/>
                  <a:gd name="T20" fmla="*/ 1 w 760"/>
                  <a:gd name="T21" fmla="*/ 0 h 543"/>
                  <a:gd name="T22" fmla="*/ 1 w 760"/>
                  <a:gd name="T23" fmla="*/ 0 h 543"/>
                  <a:gd name="T24" fmla="*/ 1 w 760"/>
                  <a:gd name="T25" fmla="*/ 0 h 543"/>
                  <a:gd name="T26" fmla="*/ 1 w 760"/>
                  <a:gd name="T27" fmla="*/ 0 h 543"/>
                  <a:gd name="T28" fmla="*/ 1 w 760"/>
                  <a:gd name="T29" fmla="*/ 0 h 543"/>
                  <a:gd name="T30" fmla="*/ 1 w 760"/>
                  <a:gd name="T31" fmla="*/ 0 h 543"/>
                  <a:gd name="T32" fmla="*/ 1 w 760"/>
                  <a:gd name="T33" fmla="*/ 0 h 543"/>
                  <a:gd name="T34" fmla="*/ 1 w 760"/>
                  <a:gd name="T35" fmla="*/ 0 h 543"/>
                  <a:gd name="T36" fmla="*/ 1 w 760"/>
                  <a:gd name="T37" fmla="*/ 1 h 543"/>
                  <a:gd name="T38" fmla="*/ 1 w 760"/>
                  <a:gd name="T39" fmla="*/ 1 h 543"/>
                  <a:gd name="T40" fmla="*/ 1 w 760"/>
                  <a:gd name="T41" fmla="*/ 1 h 543"/>
                  <a:gd name="T42" fmla="*/ 1 w 760"/>
                  <a:gd name="T43" fmla="*/ 1 h 543"/>
                  <a:gd name="T44" fmla="*/ 1 w 760"/>
                  <a:gd name="T45" fmla="*/ 1 h 543"/>
                  <a:gd name="T46" fmla="*/ 1 w 760"/>
                  <a:gd name="T47" fmla="*/ 1 h 543"/>
                  <a:gd name="T48" fmla="*/ 1 w 760"/>
                  <a:gd name="T49" fmla="*/ 1 h 543"/>
                  <a:gd name="T50" fmla="*/ 1 w 760"/>
                  <a:gd name="T51" fmla="*/ 1 h 543"/>
                  <a:gd name="T52" fmla="*/ 1 w 760"/>
                  <a:gd name="T53" fmla="*/ 1 h 543"/>
                  <a:gd name="T54" fmla="*/ 1 w 760"/>
                  <a:gd name="T55" fmla="*/ 1 h 543"/>
                  <a:gd name="T56" fmla="*/ 1 w 760"/>
                  <a:gd name="T57" fmla="*/ 1 h 543"/>
                  <a:gd name="T58" fmla="*/ 0 w 760"/>
                  <a:gd name="T59" fmla="*/ 1 h 543"/>
                  <a:gd name="T60" fmla="*/ 0 w 760"/>
                  <a:gd name="T61" fmla="*/ 1 h 543"/>
                  <a:gd name="T62" fmla="*/ 0 w 760"/>
                  <a:gd name="T63" fmla="*/ 1 h 543"/>
                  <a:gd name="T64" fmla="*/ 0 w 760"/>
                  <a:gd name="T65" fmla="*/ 1 h 543"/>
                  <a:gd name="T66" fmla="*/ 0 w 760"/>
                  <a:gd name="T67" fmla="*/ 1 h 543"/>
                  <a:gd name="T68" fmla="*/ 0 w 760"/>
                  <a:gd name="T69" fmla="*/ 1 h 543"/>
                  <a:gd name="T70" fmla="*/ 0 w 760"/>
                  <a:gd name="T71" fmla="*/ 1 h 543"/>
                  <a:gd name="T72" fmla="*/ 0 w 760"/>
                  <a:gd name="T73" fmla="*/ 1 h 543"/>
                  <a:gd name="T74" fmla="*/ 0 w 760"/>
                  <a:gd name="T75" fmla="*/ 1 h 543"/>
                  <a:gd name="T76" fmla="*/ 0 w 760"/>
                  <a:gd name="T77" fmla="*/ 0 h 543"/>
                  <a:gd name="T78" fmla="*/ 0 w 760"/>
                  <a:gd name="T79" fmla="*/ 0 h 54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760"/>
                  <a:gd name="T121" fmla="*/ 0 h 543"/>
                  <a:gd name="T122" fmla="*/ 760 w 760"/>
                  <a:gd name="T123" fmla="*/ 543 h 54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760" h="543">
                    <a:moveTo>
                      <a:pt x="19" y="15"/>
                    </a:moveTo>
                    <a:lnTo>
                      <a:pt x="30" y="14"/>
                    </a:lnTo>
                    <a:lnTo>
                      <a:pt x="44" y="14"/>
                    </a:lnTo>
                    <a:lnTo>
                      <a:pt x="59" y="13"/>
                    </a:lnTo>
                    <a:lnTo>
                      <a:pt x="77" y="12"/>
                    </a:lnTo>
                    <a:lnTo>
                      <a:pt x="95" y="11"/>
                    </a:lnTo>
                    <a:lnTo>
                      <a:pt x="117" y="9"/>
                    </a:lnTo>
                    <a:lnTo>
                      <a:pt x="139" y="7"/>
                    </a:lnTo>
                    <a:lnTo>
                      <a:pt x="163" y="6"/>
                    </a:lnTo>
                    <a:lnTo>
                      <a:pt x="188" y="5"/>
                    </a:lnTo>
                    <a:lnTo>
                      <a:pt x="213" y="4"/>
                    </a:lnTo>
                    <a:lnTo>
                      <a:pt x="239" y="3"/>
                    </a:lnTo>
                    <a:lnTo>
                      <a:pt x="266" y="3"/>
                    </a:lnTo>
                    <a:lnTo>
                      <a:pt x="294" y="1"/>
                    </a:lnTo>
                    <a:lnTo>
                      <a:pt x="320" y="0"/>
                    </a:lnTo>
                    <a:lnTo>
                      <a:pt x="347" y="0"/>
                    </a:lnTo>
                    <a:lnTo>
                      <a:pt x="373" y="0"/>
                    </a:lnTo>
                    <a:lnTo>
                      <a:pt x="400" y="0"/>
                    </a:lnTo>
                    <a:lnTo>
                      <a:pt x="427" y="0"/>
                    </a:lnTo>
                    <a:lnTo>
                      <a:pt x="455" y="1"/>
                    </a:lnTo>
                    <a:lnTo>
                      <a:pt x="482" y="3"/>
                    </a:lnTo>
                    <a:lnTo>
                      <a:pt x="510" y="3"/>
                    </a:lnTo>
                    <a:lnTo>
                      <a:pt x="538" y="4"/>
                    </a:lnTo>
                    <a:lnTo>
                      <a:pt x="564" y="5"/>
                    </a:lnTo>
                    <a:lnTo>
                      <a:pt x="591" y="6"/>
                    </a:lnTo>
                    <a:lnTo>
                      <a:pt x="615" y="7"/>
                    </a:lnTo>
                    <a:lnTo>
                      <a:pt x="639" y="9"/>
                    </a:lnTo>
                    <a:lnTo>
                      <a:pt x="661" y="11"/>
                    </a:lnTo>
                    <a:lnTo>
                      <a:pt x="682" y="12"/>
                    </a:lnTo>
                    <a:lnTo>
                      <a:pt x="700" y="13"/>
                    </a:lnTo>
                    <a:lnTo>
                      <a:pt x="716" y="14"/>
                    </a:lnTo>
                    <a:lnTo>
                      <a:pt x="730" y="14"/>
                    </a:lnTo>
                    <a:lnTo>
                      <a:pt x="740" y="15"/>
                    </a:lnTo>
                    <a:lnTo>
                      <a:pt x="746" y="54"/>
                    </a:lnTo>
                    <a:lnTo>
                      <a:pt x="752" y="114"/>
                    </a:lnTo>
                    <a:lnTo>
                      <a:pt x="758" y="190"/>
                    </a:lnTo>
                    <a:lnTo>
                      <a:pt x="760" y="278"/>
                    </a:lnTo>
                    <a:lnTo>
                      <a:pt x="758" y="363"/>
                    </a:lnTo>
                    <a:lnTo>
                      <a:pt x="752" y="436"/>
                    </a:lnTo>
                    <a:lnTo>
                      <a:pt x="746" y="491"/>
                    </a:lnTo>
                    <a:lnTo>
                      <a:pt x="740" y="528"/>
                    </a:lnTo>
                    <a:lnTo>
                      <a:pt x="730" y="529"/>
                    </a:lnTo>
                    <a:lnTo>
                      <a:pt x="719" y="529"/>
                    </a:lnTo>
                    <a:lnTo>
                      <a:pt x="704" y="530"/>
                    </a:lnTo>
                    <a:lnTo>
                      <a:pt x="688" y="531"/>
                    </a:lnTo>
                    <a:lnTo>
                      <a:pt x="669" y="533"/>
                    </a:lnTo>
                    <a:lnTo>
                      <a:pt x="649" y="534"/>
                    </a:lnTo>
                    <a:lnTo>
                      <a:pt x="629" y="536"/>
                    </a:lnTo>
                    <a:lnTo>
                      <a:pt x="606" y="537"/>
                    </a:lnTo>
                    <a:lnTo>
                      <a:pt x="582" y="538"/>
                    </a:lnTo>
                    <a:lnTo>
                      <a:pt x="556" y="539"/>
                    </a:lnTo>
                    <a:lnTo>
                      <a:pt x="530" y="541"/>
                    </a:lnTo>
                    <a:lnTo>
                      <a:pt x="502" y="541"/>
                    </a:lnTo>
                    <a:lnTo>
                      <a:pt x="474" y="542"/>
                    </a:lnTo>
                    <a:lnTo>
                      <a:pt x="446" y="543"/>
                    </a:lnTo>
                    <a:lnTo>
                      <a:pt x="417" y="543"/>
                    </a:lnTo>
                    <a:lnTo>
                      <a:pt x="388" y="543"/>
                    </a:lnTo>
                    <a:lnTo>
                      <a:pt x="359" y="543"/>
                    </a:lnTo>
                    <a:lnTo>
                      <a:pt x="330" y="543"/>
                    </a:lnTo>
                    <a:lnTo>
                      <a:pt x="300" y="542"/>
                    </a:lnTo>
                    <a:lnTo>
                      <a:pt x="273" y="541"/>
                    </a:lnTo>
                    <a:lnTo>
                      <a:pt x="244" y="541"/>
                    </a:lnTo>
                    <a:lnTo>
                      <a:pt x="216" y="539"/>
                    </a:lnTo>
                    <a:lnTo>
                      <a:pt x="190" y="538"/>
                    </a:lnTo>
                    <a:lnTo>
                      <a:pt x="165" y="537"/>
                    </a:lnTo>
                    <a:lnTo>
                      <a:pt x="140" y="536"/>
                    </a:lnTo>
                    <a:lnTo>
                      <a:pt x="117" y="534"/>
                    </a:lnTo>
                    <a:lnTo>
                      <a:pt x="97" y="533"/>
                    </a:lnTo>
                    <a:lnTo>
                      <a:pt x="77" y="531"/>
                    </a:lnTo>
                    <a:lnTo>
                      <a:pt x="59" y="530"/>
                    </a:lnTo>
                    <a:lnTo>
                      <a:pt x="44" y="529"/>
                    </a:lnTo>
                    <a:lnTo>
                      <a:pt x="30" y="529"/>
                    </a:lnTo>
                    <a:lnTo>
                      <a:pt x="19" y="528"/>
                    </a:lnTo>
                    <a:lnTo>
                      <a:pt x="15" y="480"/>
                    </a:lnTo>
                    <a:lnTo>
                      <a:pt x="8" y="412"/>
                    </a:lnTo>
                    <a:lnTo>
                      <a:pt x="2" y="339"/>
                    </a:lnTo>
                    <a:lnTo>
                      <a:pt x="0" y="276"/>
                    </a:lnTo>
                    <a:lnTo>
                      <a:pt x="2" y="210"/>
                    </a:lnTo>
                    <a:lnTo>
                      <a:pt x="8" y="135"/>
                    </a:lnTo>
                    <a:lnTo>
                      <a:pt x="15" y="65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5" name="Freeform 279"/>
              <p:cNvSpPr>
                <a:spLocks/>
              </p:cNvSpPr>
              <p:nvPr/>
            </p:nvSpPr>
            <p:spPr bwMode="auto">
              <a:xfrm>
                <a:off x="1404" y="1579"/>
                <a:ext cx="200" cy="399"/>
              </a:xfrm>
              <a:custGeom>
                <a:avLst/>
                <a:gdLst>
                  <a:gd name="T0" fmla="*/ 1 w 329"/>
                  <a:gd name="T1" fmla="*/ 0 h 96"/>
                  <a:gd name="T2" fmla="*/ 0 w 329"/>
                  <a:gd name="T3" fmla="*/ 0 h 96"/>
                  <a:gd name="T4" fmla="*/ 0 w 329"/>
                  <a:gd name="T5" fmla="*/ 0 h 96"/>
                  <a:gd name="T6" fmla="*/ 0 w 329"/>
                  <a:gd name="T7" fmla="*/ 0 h 96"/>
                  <a:gd name="T8" fmla="*/ 0 w 329"/>
                  <a:gd name="T9" fmla="*/ 0 h 96"/>
                  <a:gd name="T10" fmla="*/ 0 w 329"/>
                  <a:gd name="T11" fmla="*/ 0 h 96"/>
                  <a:gd name="T12" fmla="*/ 0 w 329"/>
                  <a:gd name="T13" fmla="*/ 0 h 96"/>
                  <a:gd name="T14" fmla="*/ 0 w 329"/>
                  <a:gd name="T15" fmla="*/ 0 h 96"/>
                  <a:gd name="T16" fmla="*/ 0 w 329"/>
                  <a:gd name="T17" fmla="*/ 0 h 96"/>
                  <a:gd name="T18" fmla="*/ 0 w 329"/>
                  <a:gd name="T19" fmla="*/ 0 h 96"/>
                  <a:gd name="T20" fmla="*/ 0 w 329"/>
                  <a:gd name="T21" fmla="*/ 0 h 96"/>
                  <a:gd name="T22" fmla="*/ 0 w 329"/>
                  <a:gd name="T23" fmla="*/ 0 h 96"/>
                  <a:gd name="T24" fmla="*/ 0 w 329"/>
                  <a:gd name="T25" fmla="*/ 0 h 96"/>
                  <a:gd name="T26" fmla="*/ 0 w 329"/>
                  <a:gd name="T27" fmla="*/ 0 h 96"/>
                  <a:gd name="T28" fmla="*/ 0 w 329"/>
                  <a:gd name="T29" fmla="*/ 0 h 96"/>
                  <a:gd name="T30" fmla="*/ 0 w 329"/>
                  <a:gd name="T31" fmla="*/ 0 h 96"/>
                  <a:gd name="T32" fmla="*/ 0 w 329"/>
                  <a:gd name="T33" fmla="*/ 0 h 96"/>
                  <a:gd name="T34" fmla="*/ 0 w 329"/>
                  <a:gd name="T35" fmla="*/ 0 h 96"/>
                  <a:gd name="T36" fmla="*/ 0 w 329"/>
                  <a:gd name="T37" fmla="*/ 0 h 96"/>
                  <a:gd name="T38" fmla="*/ 0 w 329"/>
                  <a:gd name="T39" fmla="*/ 0 h 96"/>
                  <a:gd name="T40" fmla="*/ 0 w 329"/>
                  <a:gd name="T41" fmla="*/ 0 h 96"/>
                  <a:gd name="T42" fmla="*/ 0 w 329"/>
                  <a:gd name="T43" fmla="*/ 0 h 96"/>
                  <a:gd name="T44" fmla="*/ 0 w 329"/>
                  <a:gd name="T45" fmla="*/ 0 h 96"/>
                  <a:gd name="T46" fmla="*/ 0 w 329"/>
                  <a:gd name="T47" fmla="*/ 0 h 96"/>
                  <a:gd name="T48" fmla="*/ 0 w 329"/>
                  <a:gd name="T49" fmla="*/ 0 h 96"/>
                  <a:gd name="T50" fmla="*/ 0 w 329"/>
                  <a:gd name="T51" fmla="*/ 0 h 96"/>
                  <a:gd name="T52" fmla="*/ 0 w 329"/>
                  <a:gd name="T53" fmla="*/ 0 h 96"/>
                  <a:gd name="T54" fmla="*/ 0 w 329"/>
                  <a:gd name="T55" fmla="*/ 0 h 96"/>
                  <a:gd name="T56" fmla="*/ 0 w 329"/>
                  <a:gd name="T57" fmla="*/ 0 h 96"/>
                  <a:gd name="T58" fmla="*/ 0 w 329"/>
                  <a:gd name="T59" fmla="*/ 0 h 96"/>
                  <a:gd name="T60" fmla="*/ 0 w 329"/>
                  <a:gd name="T61" fmla="*/ 0 h 96"/>
                  <a:gd name="T62" fmla="*/ 0 w 329"/>
                  <a:gd name="T63" fmla="*/ 0 h 96"/>
                  <a:gd name="T64" fmla="*/ 0 w 329"/>
                  <a:gd name="T65" fmla="*/ 0 h 96"/>
                  <a:gd name="T66" fmla="*/ 0 w 329"/>
                  <a:gd name="T67" fmla="*/ 0 h 96"/>
                  <a:gd name="T68" fmla="*/ 0 w 329"/>
                  <a:gd name="T69" fmla="*/ 0 h 96"/>
                  <a:gd name="T70" fmla="*/ 0 w 329"/>
                  <a:gd name="T71" fmla="*/ 0 h 96"/>
                  <a:gd name="T72" fmla="*/ 0 w 329"/>
                  <a:gd name="T73" fmla="*/ 0 h 96"/>
                  <a:gd name="T74" fmla="*/ 1 w 329"/>
                  <a:gd name="T75" fmla="*/ 0 h 96"/>
                  <a:gd name="T76" fmla="*/ 1 w 329"/>
                  <a:gd name="T77" fmla="*/ 0 h 9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29"/>
                  <a:gd name="T118" fmla="*/ 0 h 96"/>
                  <a:gd name="T119" fmla="*/ 329 w 329"/>
                  <a:gd name="T120" fmla="*/ 96 h 9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29" h="96">
                    <a:moveTo>
                      <a:pt x="329" y="35"/>
                    </a:moveTo>
                    <a:lnTo>
                      <a:pt x="210" y="35"/>
                    </a:lnTo>
                    <a:lnTo>
                      <a:pt x="208" y="28"/>
                    </a:lnTo>
                    <a:lnTo>
                      <a:pt x="203" y="21"/>
                    </a:lnTo>
                    <a:lnTo>
                      <a:pt x="199" y="15"/>
                    </a:lnTo>
                    <a:lnTo>
                      <a:pt x="194" y="10"/>
                    </a:lnTo>
                    <a:lnTo>
                      <a:pt x="187" y="6"/>
                    </a:lnTo>
                    <a:lnTo>
                      <a:pt x="180" y="2"/>
                    </a:lnTo>
                    <a:lnTo>
                      <a:pt x="172" y="1"/>
                    </a:lnTo>
                    <a:lnTo>
                      <a:pt x="164" y="0"/>
                    </a:lnTo>
                    <a:lnTo>
                      <a:pt x="156" y="1"/>
                    </a:lnTo>
                    <a:lnTo>
                      <a:pt x="148" y="2"/>
                    </a:lnTo>
                    <a:lnTo>
                      <a:pt x="141" y="6"/>
                    </a:lnTo>
                    <a:lnTo>
                      <a:pt x="135" y="10"/>
                    </a:lnTo>
                    <a:lnTo>
                      <a:pt x="129" y="15"/>
                    </a:lnTo>
                    <a:lnTo>
                      <a:pt x="125" y="21"/>
                    </a:lnTo>
                    <a:lnTo>
                      <a:pt x="120" y="28"/>
                    </a:lnTo>
                    <a:lnTo>
                      <a:pt x="118" y="35"/>
                    </a:lnTo>
                    <a:lnTo>
                      <a:pt x="0" y="35"/>
                    </a:lnTo>
                    <a:lnTo>
                      <a:pt x="0" y="60"/>
                    </a:lnTo>
                    <a:lnTo>
                      <a:pt x="118" y="60"/>
                    </a:lnTo>
                    <a:lnTo>
                      <a:pt x="120" y="67"/>
                    </a:lnTo>
                    <a:lnTo>
                      <a:pt x="125" y="74"/>
                    </a:lnTo>
                    <a:lnTo>
                      <a:pt x="129" y="81"/>
                    </a:lnTo>
                    <a:lnTo>
                      <a:pt x="135" y="85"/>
                    </a:lnTo>
                    <a:lnTo>
                      <a:pt x="141" y="90"/>
                    </a:lnTo>
                    <a:lnTo>
                      <a:pt x="148" y="93"/>
                    </a:lnTo>
                    <a:lnTo>
                      <a:pt x="156" y="95"/>
                    </a:lnTo>
                    <a:lnTo>
                      <a:pt x="164" y="96"/>
                    </a:lnTo>
                    <a:lnTo>
                      <a:pt x="172" y="95"/>
                    </a:lnTo>
                    <a:lnTo>
                      <a:pt x="180" y="93"/>
                    </a:lnTo>
                    <a:lnTo>
                      <a:pt x="187" y="90"/>
                    </a:lnTo>
                    <a:lnTo>
                      <a:pt x="194" y="85"/>
                    </a:lnTo>
                    <a:lnTo>
                      <a:pt x="199" y="81"/>
                    </a:lnTo>
                    <a:lnTo>
                      <a:pt x="203" y="74"/>
                    </a:lnTo>
                    <a:lnTo>
                      <a:pt x="208" y="67"/>
                    </a:lnTo>
                    <a:lnTo>
                      <a:pt x="210" y="60"/>
                    </a:lnTo>
                    <a:lnTo>
                      <a:pt x="329" y="60"/>
                    </a:lnTo>
                    <a:lnTo>
                      <a:pt x="32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6" name="Freeform 280"/>
              <p:cNvSpPr>
                <a:spLocks/>
              </p:cNvSpPr>
              <p:nvPr/>
            </p:nvSpPr>
            <p:spPr bwMode="auto">
              <a:xfrm>
                <a:off x="1226" y="1597"/>
                <a:ext cx="200" cy="399"/>
              </a:xfrm>
              <a:custGeom>
                <a:avLst/>
                <a:gdLst>
                  <a:gd name="T0" fmla="*/ 1 w 2114"/>
                  <a:gd name="T1" fmla="*/ 0 h 543"/>
                  <a:gd name="T2" fmla="*/ 0 w 2114"/>
                  <a:gd name="T3" fmla="*/ 0 h 543"/>
                  <a:gd name="T4" fmla="*/ 0 w 2114"/>
                  <a:gd name="T5" fmla="*/ 1 h 543"/>
                  <a:gd name="T6" fmla="*/ 0 w 2114"/>
                  <a:gd name="T7" fmla="*/ 1 h 543"/>
                  <a:gd name="T8" fmla="*/ 3 w 2114"/>
                  <a:gd name="T9" fmla="*/ 1 h 543"/>
                  <a:gd name="T10" fmla="*/ 4 w 2114"/>
                  <a:gd name="T11" fmla="*/ 0 h 543"/>
                  <a:gd name="T12" fmla="*/ 4 w 2114"/>
                  <a:gd name="T13" fmla="*/ 0 h 543"/>
                  <a:gd name="T14" fmla="*/ 1 w 2114"/>
                  <a:gd name="T15" fmla="*/ 0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14"/>
                  <a:gd name="T25" fmla="*/ 0 h 543"/>
                  <a:gd name="T26" fmla="*/ 2114 w 2114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14" h="543">
                    <a:moveTo>
                      <a:pt x="379" y="0"/>
                    </a:moveTo>
                    <a:lnTo>
                      <a:pt x="245" y="63"/>
                    </a:lnTo>
                    <a:lnTo>
                      <a:pt x="0" y="364"/>
                    </a:lnTo>
                    <a:lnTo>
                      <a:pt x="0" y="543"/>
                    </a:lnTo>
                    <a:lnTo>
                      <a:pt x="1743" y="543"/>
                    </a:lnTo>
                    <a:lnTo>
                      <a:pt x="2114" y="223"/>
                    </a:lnTo>
                    <a:lnTo>
                      <a:pt x="2114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7" name="Freeform 281"/>
              <p:cNvSpPr>
                <a:spLocks/>
              </p:cNvSpPr>
              <p:nvPr/>
            </p:nvSpPr>
            <p:spPr bwMode="auto">
              <a:xfrm>
                <a:off x="1242" y="1607"/>
                <a:ext cx="200" cy="399"/>
              </a:xfrm>
              <a:custGeom>
                <a:avLst/>
                <a:gdLst>
                  <a:gd name="T0" fmla="*/ 0 w 1820"/>
                  <a:gd name="T1" fmla="*/ 0 h 272"/>
                  <a:gd name="T2" fmla="*/ 0 w 1820"/>
                  <a:gd name="T3" fmla="*/ 0 h 272"/>
                  <a:gd name="T4" fmla="*/ 3 w 1820"/>
                  <a:gd name="T5" fmla="*/ 0 h 272"/>
                  <a:gd name="T6" fmla="*/ 3 w 1820"/>
                  <a:gd name="T7" fmla="*/ 0 h 272"/>
                  <a:gd name="T8" fmla="*/ 3 w 1820"/>
                  <a:gd name="T9" fmla="*/ 0 h 272"/>
                  <a:gd name="T10" fmla="*/ 0 w 1820"/>
                  <a:gd name="T11" fmla="*/ 0 h 272"/>
                  <a:gd name="T12" fmla="*/ 0 w 1820"/>
                  <a:gd name="T13" fmla="*/ 0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0"/>
                  <a:gd name="T22" fmla="*/ 0 h 272"/>
                  <a:gd name="T23" fmla="*/ 1820 w 1820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0" h="272">
                    <a:moveTo>
                      <a:pt x="168" y="46"/>
                    </a:moveTo>
                    <a:lnTo>
                      <a:pt x="269" y="0"/>
                    </a:lnTo>
                    <a:lnTo>
                      <a:pt x="1820" y="0"/>
                    </a:lnTo>
                    <a:lnTo>
                      <a:pt x="1768" y="33"/>
                    </a:lnTo>
                    <a:lnTo>
                      <a:pt x="1581" y="272"/>
                    </a:lnTo>
                    <a:lnTo>
                      <a:pt x="0" y="272"/>
                    </a:lnTo>
                    <a:lnTo>
                      <a:pt x="168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8" name="Freeform 282"/>
              <p:cNvSpPr>
                <a:spLocks/>
              </p:cNvSpPr>
              <p:nvPr/>
            </p:nvSpPr>
            <p:spPr bwMode="auto">
              <a:xfrm>
                <a:off x="1237" y="1644"/>
                <a:ext cx="200" cy="399"/>
              </a:xfrm>
              <a:custGeom>
                <a:avLst/>
                <a:gdLst>
                  <a:gd name="T0" fmla="*/ 0 w 1609"/>
                  <a:gd name="T1" fmla="*/ 0 h 48"/>
                  <a:gd name="T2" fmla="*/ 0 w 1609"/>
                  <a:gd name="T3" fmla="*/ 0 h 48"/>
                  <a:gd name="T4" fmla="*/ 3 w 1609"/>
                  <a:gd name="T5" fmla="*/ 0 h 48"/>
                  <a:gd name="T6" fmla="*/ 3 w 1609"/>
                  <a:gd name="T7" fmla="*/ 0 h 48"/>
                  <a:gd name="T8" fmla="*/ 0 w 1609"/>
                  <a:gd name="T9" fmla="*/ 0 h 48"/>
                  <a:gd name="T10" fmla="*/ 0 w 1609"/>
                  <a:gd name="T11" fmla="*/ 0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9"/>
                  <a:gd name="T19" fmla="*/ 0 h 48"/>
                  <a:gd name="T20" fmla="*/ 1609 w 1609"/>
                  <a:gd name="T21" fmla="*/ 48 h 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9" h="48">
                    <a:moveTo>
                      <a:pt x="0" y="2"/>
                    </a:moveTo>
                    <a:lnTo>
                      <a:pt x="1" y="0"/>
                    </a:lnTo>
                    <a:lnTo>
                      <a:pt x="1609" y="0"/>
                    </a:lnTo>
                    <a:lnTo>
                      <a:pt x="1609" y="48"/>
                    </a:lnTo>
                    <a:lnTo>
                      <a:pt x="0" y="48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39" name="Freeform 283"/>
              <p:cNvSpPr>
                <a:spLocks/>
              </p:cNvSpPr>
              <p:nvPr/>
            </p:nvSpPr>
            <p:spPr bwMode="auto">
              <a:xfrm>
                <a:off x="1432" y="1608"/>
                <a:ext cx="200" cy="399"/>
              </a:xfrm>
              <a:custGeom>
                <a:avLst/>
                <a:gdLst>
                  <a:gd name="T0" fmla="*/ 0 w 281"/>
                  <a:gd name="T1" fmla="*/ 1 h 328"/>
                  <a:gd name="T2" fmla="*/ 0 w 281"/>
                  <a:gd name="T3" fmla="*/ 0 h 328"/>
                  <a:gd name="T4" fmla="*/ 0 w 281"/>
                  <a:gd name="T5" fmla="*/ 0 h 328"/>
                  <a:gd name="T6" fmla="*/ 0 w 281"/>
                  <a:gd name="T7" fmla="*/ 0 h 328"/>
                  <a:gd name="T8" fmla="*/ 0 w 281"/>
                  <a:gd name="T9" fmla="*/ 0 h 328"/>
                  <a:gd name="T10" fmla="*/ 0 w 281"/>
                  <a:gd name="T11" fmla="*/ 1 h 3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1"/>
                  <a:gd name="T19" fmla="*/ 0 h 328"/>
                  <a:gd name="T20" fmla="*/ 281 w 281"/>
                  <a:gd name="T21" fmla="*/ 328 h 3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1" h="328">
                    <a:moveTo>
                      <a:pt x="0" y="328"/>
                    </a:moveTo>
                    <a:lnTo>
                      <a:pt x="0" y="296"/>
                    </a:lnTo>
                    <a:lnTo>
                      <a:pt x="186" y="60"/>
                    </a:lnTo>
                    <a:lnTo>
                      <a:pt x="281" y="0"/>
                    </a:lnTo>
                    <a:lnTo>
                      <a:pt x="281" y="85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0" name="Freeform 284"/>
              <p:cNvSpPr>
                <a:spLocks/>
              </p:cNvSpPr>
              <p:nvPr/>
            </p:nvSpPr>
            <p:spPr bwMode="auto">
              <a:xfrm>
                <a:off x="1309" y="1615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1" name="Freeform 285"/>
              <p:cNvSpPr>
                <a:spLocks/>
              </p:cNvSpPr>
              <p:nvPr/>
            </p:nvSpPr>
            <p:spPr bwMode="auto">
              <a:xfrm>
                <a:off x="1414" y="1615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4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2" name="Freeform 286"/>
              <p:cNvSpPr>
                <a:spLocks/>
              </p:cNvSpPr>
              <p:nvPr/>
            </p:nvSpPr>
            <p:spPr bwMode="auto">
              <a:xfrm>
                <a:off x="1367" y="161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3" name="Freeform 287"/>
              <p:cNvSpPr>
                <a:spLocks/>
              </p:cNvSpPr>
              <p:nvPr/>
            </p:nvSpPr>
            <p:spPr bwMode="auto">
              <a:xfrm>
                <a:off x="1274" y="161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4" name="Freeform 288"/>
              <p:cNvSpPr>
                <a:spLocks/>
              </p:cNvSpPr>
              <p:nvPr/>
            </p:nvSpPr>
            <p:spPr bwMode="auto">
              <a:xfrm>
                <a:off x="1286" y="1615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5" name="Freeform 289"/>
              <p:cNvSpPr>
                <a:spLocks/>
              </p:cNvSpPr>
              <p:nvPr/>
            </p:nvSpPr>
            <p:spPr bwMode="auto">
              <a:xfrm>
                <a:off x="1297" y="161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6" name="Freeform 290"/>
              <p:cNvSpPr>
                <a:spLocks/>
              </p:cNvSpPr>
              <p:nvPr/>
            </p:nvSpPr>
            <p:spPr bwMode="auto">
              <a:xfrm>
                <a:off x="1391" y="161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7" name="Freeform 291"/>
              <p:cNvSpPr>
                <a:spLocks/>
              </p:cNvSpPr>
              <p:nvPr/>
            </p:nvSpPr>
            <p:spPr bwMode="auto">
              <a:xfrm>
                <a:off x="1356" y="1615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3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3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8" name="Freeform 292"/>
              <p:cNvSpPr>
                <a:spLocks/>
              </p:cNvSpPr>
              <p:nvPr/>
            </p:nvSpPr>
            <p:spPr bwMode="auto">
              <a:xfrm>
                <a:off x="1344" y="161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9" name="Freeform 293"/>
              <p:cNvSpPr>
                <a:spLocks/>
              </p:cNvSpPr>
              <p:nvPr/>
            </p:nvSpPr>
            <p:spPr bwMode="auto">
              <a:xfrm>
                <a:off x="1379" y="161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7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0" name="Freeform 294"/>
              <p:cNvSpPr>
                <a:spLocks/>
              </p:cNvSpPr>
              <p:nvPr/>
            </p:nvSpPr>
            <p:spPr bwMode="auto">
              <a:xfrm>
                <a:off x="1402" y="161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1" name="Freeform 295"/>
              <p:cNvSpPr>
                <a:spLocks/>
              </p:cNvSpPr>
              <p:nvPr/>
            </p:nvSpPr>
            <p:spPr bwMode="auto">
              <a:xfrm>
                <a:off x="1332" y="1615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2" name="Freeform 296"/>
              <p:cNvSpPr>
                <a:spLocks/>
              </p:cNvSpPr>
              <p:nvPr/>
            </p:nvSpPr>
            <p:spPr bwMode="auto">
              <a:xfrm>
                <a:off x="1321" y="161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3" name="Freeform 297"/>
              <p:cNvSpPr>
                <a:spLocks/>
              </p:cNvSpPr>
              <p:nvPr/>
            </p:nvSpPr>
            <p:spPr bwMode="auto">
              <a:xfrm>
                <a:off x="1351" y="1621"/>
                <a:ext cx="200" cy="399"/>
              </a:xfrm>
              <a:custGeom>
                <a:avLst/>
                <a:gdLst>
                  <a:gd name="T0" fmla="*/ 0 w 78"/>
                  <a:gd name="T1" fmla="*/ 0 h 31"/>
                  <a:gd name="T2" fmla="*/ 0 w 78"/>
                  <a:gd name="T3" fmla="*/ 0 h 31"/>
                  <a:gd name="T4" fmla="*/ 0 w 78"/>
                  <a:gd name="T5" fmla="*/ 0 h 31"/>
                  <a:gd name="T6" fmla="*/ 0 w 78"/>
                  <a:gd name="T7" fmla="*/ 0 h 31"/>
                  <a:gd name="T8" fmla="*/ 0 w 78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31"/>
                  <a:gd name="T17" fmla="*/ 78 w 78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31">
                    <a:moveTo>
                      <a:pt x="54" y="31"/>
                    </a:moveTo>
                    <a:lnTo>
                      <a:pt x="78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4" name="Freeform 298"/>
              <p:cNvSpPr>
                <a:spLocks/>
              </p:cNvSpPr>
              <p:nvPr/>
            </p:nvSpPr>
            <p:spPr bwMode="auto">
              <a:xfrm>
                <a:off x="1281" y="162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5" name="Freeform 299"/>
              <p:cNvSpPr>
                <a:spLocks/>
              </p:cNvSpPr>
              <p:nvPr/>
            </p:nvSpPr>
            <p:spPr bwMode="auto">
              <a:xfrm>
                <a:off x="1292" y="162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6" name="Freeform 300"/>
              <p:cNvSpPr>
                <a:spLocks/>
              </p:cNvSpPr>
              <p:nvPr/>
            </p:nvSpPr>
            <p:spPr bwMode="auto">
              <a:xfrm>
                <a:off x="1304" y="162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7" name="Freeform 301"/>
              <p:cNvSpPr>
                <a:spLocks/>
              </p:cNvSpPr>
              <p:nvPr/>
            </p:nvSpPr>
            <p:spPr bwMode="auto">
              <a:xfrm>
                <a:off x="1316" y="162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8" name="Freeform 302"/>
              <p:cNvSpPr>
                <a:spLocks/>
              </p:cNvSpPr>
              <p:nvPr/>
            </p:nvSpPr>
            <p:spPr bwMode="auto">
              <a:xfrm>
                <a:off x="1409" y="1621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0" y="31"/>
                    </a:move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9" name="Freeform 303"/>
              <p:cNvSpPr>
                <a:spLocks/>
              </p:cNvSpPr>
              <p:nvPr/>
            </p:nvSpPr>
            <p:spPr bwMode="auto">
              <a:xfrm>
                <a:off x="1269" y="1621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80" y="0"/>
                    </a:move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0" name="Freeform 304"/>
              <p:cNvSpPr>
                <a:spLocks/>
              </p:cNvSpPr>
              <p:nvPr/>
            </p:nvSpPr>
            <p:spPr bwMode="auto">
              <a:xfrm>
                <a:off x="1362" y="1621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1" name="Freeform 305"/>
              <p:cNvSpPr>
                <a:spLocks/>
              </p:cNvSpPr>
              <p:nvPr/>
            </p:nvSpPr>
            <p:spPr bwMode="auto">
              <a:xfrm>
                <a:off x="1386" y="1621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2" name="Freeform 306"/>
              <p:cNvSpPr>
                <a:spLocks/>
              </p:cNvSpPr>
              <p:nvPr/>
            </p:nvSpPr>
            <p:spPr bwMode="auto">
              <a:xfrm>
                <a:off x="1374" y="1621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3" name="Freeform 307"/>
              <p:cNvSpPr>
                <a:spLocks/>
              </p:cNvSpPr>
              <p:nvPr/>
            </p:nvSpPr>
            <p:spPr bwMode="auto">
              <a:xfrm>
                <a:off x="1328" y="1621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4" name="Freeform 308"/>
              <p:cNvSpPr>
                <a:spLocks/>
              </p:cNvSpPr>
              <p:nvPr/>
            </p:nvSpPr>
            <p:spPr bwMode="auto">
              <a:xfrm>
                <a:off x="1339" y="162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5" name="Freeform 309"/>
              <p:cNvSpPr>
                <a:spLocks/>
              </p:cNvSpPr>
              <p:nvPr/>
            </p:nvSpPr>
            <p:spPr bwMode="auto">
              <a:xfrm>
                <a:off x="1397" y="1621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6" name="Freeform 310"/>
              <p:cNvSpPr>
                <a:spLocks/>
              </p:cNvSpPr>
              <p:nvPr/>
            </p:nvSpPr>
            <p:spPr bwMode="auto">
              <a:xfrm>
                <a:off x="1393" y="162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7" name="Freeform 311"/>
              <p:cNvSpPr>
                <a:spLocks/>
              </p:cNvSpPr>
              <p:nvPr/>
            </p:nvSpPr>
            <p:spPr bwMode="auto">
              <a:xfrm>
                <a:off x="1276" y="162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8" name="Freeform 312"/>
              <p:cNvSpPr>
                <a:spLocks/>
              </p:cNvSpPr>
              <p:nvPr/>
            </p:nvSpPr>
            <p:spPr bwMode="auto">
              <a:xfrm>
                <a:off x="1369" y="162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69" name="Freeform 313"/>
              <p:cNvSpPr>
                <a:spLocks/>
              </p:cNvSpPr>
              <p:nvPr/>
            </p:nvSpPr>
            <p:spPr bwMode="auto">
              <a:xfrm>
                <a:off x="1381" y="1627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0" name="Freeform 314"/>
              <p:cNvSpPr>
                <a:spLocks/>
              </p:cNvSpPr>
              <p:nvPr/>
            </p:nvSpPr>
            <p:spPr bwMode="auto">
              <a:xfrm>
                <a:off x="1404" y="1627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0" y="32"/>
                    </a:move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1" name="Freeform 315"/>
              <p:cNvSpPr>
                <a:spLocks/>
              </p:cNvSpPr>
              <p:nvPr/>
            </p:nvSpPr>
            <p:spPr bwMode="auto">
              <a:xfrm>
                <a:off x="1264" y="1627"/>
                <a:ext cx="200" cy="399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0 h 32"/>
                  <a:gd name="T6" fmla="*/ 0 w 79"/>
                  <a:gd name="T7" fmla="*/ 0 h 32"/>
                  <a:gd name="T8" fmla="*/ 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79" y="0"/>
                    </a:moveTo>
                    <a:lnTo>
                      <a:pt x="25" y="0"/>
                    </a:ln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2" name="Freeform 316"/>
              <p:cNvSpPr>
                <a:spLocks/>
              </p:cNvSpPr>
              <p:nvPr/>
            </p:nvSpPr>
            <p:spPr bwMode="auto">
              <a:xfrm>
                <a:off x="1323" y="162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3" name="Freeform 317"/>
              <p:cNvSpPr>
                <a:spLocks/>
              </p:cNvSpPr>
              <p:nvPr/>
            </p:nvSpPr>
            <p:spPr bwMode="auto">
              <a:xfrm>
                <a:off x="1299" y="162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4" name="Freeform 318"/>
              <p:cNvSpPr>
                <a:spLocks/>
              </p:cNvSpPr>
              <p:nvPr/>
            </p:nvSpPr>
            <p:spPr bwMode="auto">
              <a:xfrm>
                <a:off x="1311" y="1627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7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5" name="Freeform 319"/>
              <p:cNvSpPr>
                <a:spLocks/>
              </p:cNvSpPr>
              <p:nvPr/>
            </p:nvSpPr>
            <p:spPr bwMode="auto">
              <a:xfrm>
                <a:off x="1288" y="1627"/>
                <a:ext cx="200" cy="399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0 h 32"/>
                  <a:gd name="T6" fmla="*/ 0 w 79"/>
                  <a:gd name="T7" fmla="*/ 0 h 32"/>
                  <a:gd name="T8" fmla="*/ 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6" name="Freeform 320"/>
              <p:cNvSpPr>
                <a:spLocks/>
              </p:cNvSpPr>
              <p:nvPr/>
            </p:nvSpPr>
            <p:spPr bwMode="auto">
              <a:xfrm>
                <a:off x="1346" y="1627"/>
                <a:ext cx="200" cy="399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0 h 32"/>
                  <a:gd name="T6" fmla="*/ 0 w 79"/>
                  <a:gd name="T7" fmla="*/ 0 h 32"/>
                  <a:gd name="T8" fmla="*/ 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7" name="Freeform 321"/>
              <p:cNvSpPr>
                <a:spLocks/>
              </p:cNvSpPr>
              <p:nvPr/>
            </p:nvSpPr>
            <p:spPr bwMode="auto">
              <a:xfrm>
                <a:off x="1358" y="162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8" name="Freeform 322"/>
              <p:cNvSpPr>
                <a:spLocks/>
              </p:cNvSpPr>
              <p:nvPr/>
            </p:nvSpPr>
            <p:spPr bwMode="auto">
              <a:xfrm>
                <a:off x="1334" y="1627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79" name="Freeform 323"/>
              <p:cNvSpPr>
                <a:spLocks/>
              </p:cNvSpPr>
              <p:nvPr/>
            </p:nvSpPr>
            <p:spPr bwMode="auto">
              <a:xfrm>
                <a:off x="1283" y="163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0" name="Freeform 324"/>
              <p:cNvSpPr>
                <a:spLocks/>
              </p:cNvSpPr>
              <p:nvPr/>
            </p:nvSpPr>
            <p:spPr bwMode="auto">
              <a:xfrm>
                <a:off x="1388" y="1633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1" name="Freeform 325"/>
              <p:cNvSpPr>
                <a:spLocks/>
              </p:cNvSpPr>
              <p:nvPr/>
            </p:nvSpPr>
            <p:spPr bwMode="auto">
              <a:xfrm>
                <a:off x="1376" y="163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2" name="Freeform 326"/>
              <p:cNvSpPr>
                <a:spLocks/>
              </p:cNvSpPr>
              <p:nvPr/>
            </p:nvSpPr>
            <p:spPr bwMode="auto">
              <a:xfrm>
                <a:off x="1306" y="163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3" name="Freeform 327"/>
              <p:cNvSpPr>
                <a:spLocks/>
              </p:cNvSpPr>
              <p:nvPr/>
            </p:nvSpPr>
            <p:spPr bwMode="auto">
              <a:xfrm>
                <a:off x="1295" y="163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4" name="Freeform 328"/>
              <p:cNvSpPr>
                <a:spLocks/>
              </p:cNvSpPr>
              <p:nvPr/>
            </p:nvSpPr>
            <p:spPr bwMode="auto">
              <a:xfrm>
                <a:off x="1399" y="163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5" name="Freeform 329"/>
              <p:cNvSpPr>
                <a:spLocks/>
              </p:cNvSpPr>
              <p:nvPr/>
            </p:nvSpPr>
            <p:spPr bwMode="auto">
              <a:xfrm>
                <a:off x="1259" y="163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6" name="Freeform 330"/>
              <p:cNvSpPr>
                <a:spLocks/>
              </p:cNvSpPr>
              <p:nvPr/>
            </p:nvSpPr>
            <p:spPr bwMode="auto">
              <a:xfrm>
                <a:off x="1271" y="163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7" name="Freeform 331"/>
              <p:cNvSpPr>
                <a:spLocks/>
              </p:cNvSpPr>
              <p:nvPr/>
            </p:nvSpPr>
            <p:spPr bwMode="auto">
              <a:xfrm>
                <a:off x="1318" y="163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8" name="Freeform 332"/>
              <p:cNvSpPr>
                <a:spLocks/>
              </p:cNvSpPr>
              <p:nvPr/>
            </p:nvSpPr>
            <p:spPr bwMode="auto">
              <a:xfrm>
                <a:off x="1330" y="163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89" name="Freeform 333"/>
              <p:cNvSpPr>
                <a:spLocks/>
              </p:cNvSpPr>
              <p:nvPr/>
            </p:nvSpPr>
            <p:spPr bwMode="auto">
              <a:xfrm>
                <a:off x="1364" y="1633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90" name="Freeform 334"/>
              <p:cNvSpPr>
                <a:spLocks/>
              </p:cNvSpPr>
              <p:nvPr/>
            </p:nvSpPr>
            <p:spPr bwMode="auto">
              <a:xfrm>
                <a:off x="1341" y="163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91" name="Freeform 335"/>
              <p:cNvSpPr>
                <a:spLocks/>
              </p:cNvSpPr>
              <p:nvPr/>
            </p:nvSpPr>
            <p:spPr bwMode="auto">
              <a:xfrm>
                <a:off x="1353" y="1633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92" name="AutoShape 336"/>
              <p:cNvSpPr>
                <a:spLocks noChangeAspect="1" noChangeArrowheads="1" noTextEdit="1"/>
              </p:cNvSpPr>
              <p:nvPr/>
            </p:nvSpPr>
            <p:spPr bwMode="auto">
              <a:xfrm>
                <a:off x="4140" y="1118"/>
                <a:ext cx="200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93" name="Freeform 337"/>
              <p:cNvSpPr>
                <a:spLocks/>
              </p:cNvSpPr>
              <p:nvPr/>
            </p:nvSpPr>
            <p:spPr bwMode="auto">
              <a:xfrm>
                <a:off x="4203" y="1118"/>
                <a:ext cx="200" cy="399"/>
              </a:xfrm>
              <a:custGeom>
                <a:avLst/>
                <a:gdLst>
                  <a:gd name="T0" fmla="*/ 2 w 1694"/>
                  <a:gd name="T1" fmla="*/ 2 h 1441"/>
                  <a:gd name="T2" fmla="*/ 2 w 1694"/>
                  <a:gd name="T3" fmla="*/ 2 h 1441"/>
                  <a:gd name="T4" fmla="*/ 2 w 1694"/>
                  <a:gd name="T5" fmla="*/ 1 h 1441"/>
                  <a:gd name="T6" fmla="*/ 2 w 1694"/>
                  <a:gd name="T7" fmla="*/ 1 h 1441"/>
                  <a:gd name="T8" fmla="*/ 2 w 1694"/>
                  <a:gd name="T9" fmla="*/ 0 h 1441"/>
                  <a:gd name="T10" fmla="*/ 1 w 1694"/>
                  <a:gd name="T11" fmla="*/ 0 h 1441"/>
                  <a:gd name="T12" fmla="*/ 0 w 1694"/>
                  <a:gd name="T13" fmla="*/ 0 h 1441"/>
                  <a:gd name="T14" fmla="*/ 0 w 1694"/>
                  <a:gd name="T15" fmla="*/ 1 h 1441"/>
                  <a:gd name="T16" fmla="*/ 0 w 1694"/>
                  <a:gd name="T17" fmla="*/ 2 h 1441"/>
                  <a:gd name="T18" fmla="*/ 0 w 1694"/>
                  <a:gd name="T19" fmla="*/ 2 h 1441"/>
                  <a:gd name="T20" fmla="*/ 2 w 1694"/>
                  <a:gd name="T21" fmla="*/ 2 h 14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94"/>
                  <a:gd name="T34" fmla="*/ 0 h 1441"/>
                  <a:gd name="T35" fmla="*/ 1694 w 1694"/>
                  <a:gd name="T36" fmla="*/ 1441 h 144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94" h="1441">
                    <a:moveTo>
                      <a:pt x="1436" y="1441"/>
                    </a:moveTo>
                    <a:lnTo>
                      <a:pt x="1694" y="1190"/>
                    </a:lnTo>
                    <a:lnTo>
                      <a:pt x="1694" y="880"/>
                    </a:lnTo>
                    <a:lnTo>
                      <a:pt x="1575" y="880"/>
                    </a:lnTo>
                    <a:lnTo>
                      <a:pt x="1575" y="0"/>
                    </a:lnTo>
                    <a:lnTo>
                      <a:pt x="501" y="0"/>
                    </a:lnTo>
                    <a:lnTo>
                      <a:pt x="199" y="256"/>
                    </a:lnTo>
                    <a:lnTo>
                      <a:pt x="199" y="962"/>
                    </a:lnTo>
                    <a:lnTo>
                      <a:pt x="0" y="1130"/>
                    </a:lnTo>
                    <a:lnTo>
                      <a:pt x="0" y="1441"/>
                    </a:lnTo>
                    <a:lnTo>
                      <a:pt x="1436" y="14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94" name="Freeform 338"/>
              <p:cNvSpPr>
                <a:spLocks/>
              </p:cNvSpPr>
              <p:nvPr/>
            </p:nvSpPr>
            <p:spPr bwMode="auto">
              <a:xfrm>
                <a:off x="4347" y="1130"/>
                <a:ext cx="200" cy="399"/>
              </a:xfrm>
              <a:custGeom>
                <a:avLst/>
                <a:gdLst>
                  <a:gd name="T0" fmla="*/ 0 w 189"/>
                  <a:gd name="T1" fmla="*/ 1 h 901"/>
                  <a:gd name="T2" fmla="*/ 0 w 189"/>
                  <a:gd name="T3" fmla="*/ 1 h 901"/>
                  <a:gd name="T4" fmla="*/ 0 w 189"/>
                  <a:gd name="T5" fmla="*/ 0 h 901"/>
                  <a:gd name="T6" fmla="*/ 0 w 189"/>
                  <a:gd name="T7" fmla="*/ 0 h 901"/>
                  <a:gd name="T8" fmla="*/ 0 w 189"/>
                  <a:gd name="T9" fmla="*/ 1 h 9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901"/>
                  <a:gd name="T17" fmla="*/ 189 w 189"/>
                  <a:gd name="T18" fmla="*/ 901 h 9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901">
                    <a:moveTo>
                      <a:pt x="189" y="734"/>
                    </a:moveTo>
                    <a:lnTo>
                      <a:pt x="0" y="901"/>
                    </a:lnTo>
                    <a:lnTo>
                      <a:pt x="0" y="188"/>
                    </a:lnTo>
                    <a:lnTo>
                      <a:pt x="189" y="0"/>
                    </a:lnTo>
                    <a:lnTo>
                      <a:pt x="189" y="7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95" name="Rectangle 339"/>
              <p:cNvSpPr>
                <a:spLocks noChangeArrowheads="1"/>
              </p:cNvSpPr>
              <p:nvPr/>
            </p:nvSpPr>
            <p:spPr bwMode="auto">
              <a:xfrm>
                <a:off x="4236" y="1152"/>
                <a:ext cx="200" cy="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pPr eaLnBrk="0" hangingPunct="0"/>
                <a:endParaRPr lang="en-US" sz="2400">
                  <a:latin typeface="Helvetica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47196" name="Freeform 340"/>
              <p:cNvSpPr>
                <a:spLocks/>
              </p:cNvSpPr>
              <p:nvPr/>
            </p:nvSpPr>
            <p:spPr bwMode="auto">
              <a:xfrm>
                <a:off x="4219" y="1226"/>
                <a:ext cx="200" cy="399"/>
              </a:xfrm>
              <a:custGeom>
                <a:avLst/>
                <a:gdLst>
                  <a:gd name="T0" fmla="*/ 2 w 1415"/>
                  <a:gd name="T1" fmla="*/ 0 h 163"/>
                  <a:gd name="T2" fmla="*/ 2 w 1415"/>
                  <a:gd name="T3" fmla="*/ 0 h 163"/>
                  <a:gd name="T4" fmla="*/ 2 w 1415"/>
                  <a:gd name="T5" fmla="*/ 0 h 163"/>
                  <a:gd name="T6" fmla="*/ 2 w 1415"/>
                  <a:gd name="T7" fmla="*/ 0 h 163"/>
                  <a:gd name="T8" fmla="*/ 2 w 1415"/>
                  <a:gd name="T9" fmla="*/ 0 h 163"/>
                  <a:gd name="T10" fmla="*/ 0 w 1415"/>
                  <a:gd name="T11" fmla="*/ 0 h 163"/>
                  <a:gd name="T12" fmla="*/ 0 w 1415"/>
                  <a:gd name="T13" fmla="*/ 0 h 163"/>
                  <a:gd name="T14" fmla="*/ 0 w 1415"/>
                  <a:gd name="T15" fmla="*/ 0 h 163"/>
                  <a:gd name="T16" fmla="*/ 2 w 1415"/>
                  <a:gd name="T17" fmla="*/ 0 h 1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15"/>
                  <a:gd name="T28" fmla="*/ 0 h 163"/>
                  <a:gd name="T29" fmla="*/ 1415 w 1415"/>
                  <a:gd name="T30" fmla="*/ 163 h 16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15" h="163">
                    <a:moveTo>
                      <a:pt x="1168" y="151"/>
                    </a:moveTo>
                    <a:lnTo>
                      <a:pt x="1338" y="0"/>
                    </a:lnTo>
                    <a:lnTo>
                      <a:pt x="1338" y="4"/>
                    </a:lnTo>
                    <a:lnTo>
                      <a:pt x="1415" y="4"/>
                    </a:lnTo>
                    <a:lnTo>
                      <a:pt x="1256" y="163"/>
                    </a:lnTo>
                    <a:lnTo>
                      <a:pt x="0" y="163"/>
                    </a:lnTo>
                    <a:lnTo>
                      <a:pt x="58" y="114"/>
                    </a:lnTo>
                    <a:lnTo>
                      <a:pt x="58" y="151"/>
                    </a:lnTo>
                    <a:lnTo>
                      <a:pt x="1168" y="1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97" name="Freeform 341"/>
              <p:cNvSpPr>
                <a:spLocks/>
              </p:cNvSpPr>
              <p:nvPr/>
            </p:nvSpPr>
            <p:spPr bwMode="auto">
              <a:xfrm>
                <a:off x="4213" y="1249"/>
                <a:ext cx="200" cy="399"/>
              </a:xfrm>
              <a:custGeom>
                <a:avLst/>
                <a:gdLst>
                  <a:gd name="T0" fmla="*/ 0 w 1292"/>
                  <a:gd name="T1" fmla="*/ 0 h 177"/>
                  <a:gd name="T2" fmla="*/ 0 w 1292"/>
                  <a:gd name="T3" fmla="*/ 0 h 177"/>
                  <a:gd name="T4" fmla="*/ 2 w 1292"/>
                  <a:gd name="T5" fmla="*/ 0 h 177"/>
                  <a:gd name="T6" fmla="*/ 2 w 1292"/>
                  <a:gd name="T7" fmla="*/ 0 h 177"/>
                  <a:gd name="T8" fmla="*/ 0 w 1292"/>
                  <a:gd name="T9" fmla="*/ 0 h 177"/>
                  <a:gd name="T10" fmla="*/ 0 w 1292"/>
                  <a:gd name="T11" fmla="*/ 0 h 1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92"/>
                  <a:gd name="T19" fmla="*/ 0 h 177"/>
                  <a:gd name="T20" fmla="*/ 1292 w 1292"/>
                  <a:gd name="T21" fmla="*/ 177 h 1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92" h="177">
                    <a:moveTo>
                      <a:pt x="0" y="2"/>
                    </a:moveTo>
                    <a:lnTo>
                      <a:pt x="3" y="0"/>
                    </a:lnTo>
                    <a:lnTo>
                      <a:pt x="1292" y="0"/>
                    </a:lnTo>
                    <a:lnTo>
                      <a:pt x="1292" y="177"/>
                    </a:lnTo>
                    <a:lnTo>
                      <a:pt x="0" y="17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98" name="Freeform 342"/>
              <p:cNvSpPr>
                <a:spLocks/>
              </p:cNvSpPr>
              <p:nvPr/>
            </p:nvSpPr>
            <p:spPr bwMode="auto">
              <a:xfrm>
                <a:off x="4362" y="1228"/>
                <a:ext cx="200" cy="399"/>
              </a:xfrm>
              <a:custGeom>
                <a:avLst/>
                <a:gdLst>
                  <a:gd name="T0" fmla="*/ 0 w 178"/>
                  <a:gd name="T1" fmla="*/ 0 h 342"/>
                  <a:gd name="T2" fmla="*/ 0 w 178"/>
                  <a:gd name="T3" fmla="*/ 0 h 342"/>
                  <a:gd name="T4" fmla="*/ 0 w 178"/>
                  <a:gd name="T5" fmla="*/ 0 h 342"/>
                  <a:gd name="T6" fmla="*/ 0 w 178"/>
                  <a:gd name="T7" fmla="*/ 0 h 342"/>
                  <a:gd name="T8" fmla="*/ 0 w 178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8"/>
                  <a:gd name="T16" fmla="*/ 0 h 342"/>
                  <a:gd name="T17" fmla="*/ 178 w 178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8" h="342">
                    <a:moveTo>
                      <a:pt x="0" y="342"/>
                    </a:moveTo>
                    <a:lnTo>
                      <a:pt x="0" y="177"/>
                    </a:lnTo>
                    <a:lnTo>
                      <a:pt x="178" y="0"/>
                    </a:lnTo>
                    <a:lnTo>
                      <a:pt x="178" y="169"/>
                    </a:lnTo>
                    <a:lnTo>
                      <a:pt x="0" y="3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99" name="Freeform 343"/>
              <p:cNvSpPr>
                <a:spLocks/>
              </p:cNvSpPr>
              <p:nvPr/>
            </p:nvSpPr>
            <p:spPr bwMode="auto">
              <a:xfrm>
                <a:off x="4239" y="1128"/>
                <a:ext cx="200" cy="399"/>
              </a:xfrm>
              <a:custGeom>
                <a:avLst/>
                <a:gdLst>
                  <a:gd name="T0" fmla="*/ 0 w 1118"/>
                  <a:gd name="T1" fmla="*/ 0 h 178"/>
                  <a:gd name="T2" fmla="*/ 2 w 1118"/>
                  <a:gd name="T3" fmla="*/ 0 h 178"/>
                  <a:gd name="T4" fmla="*/ 1 w 1118"/>
                  <a:gd name="T5" fmla="*/ 0 h 178"/>
                  <a:gd name="T6" fmla="*/ 0 w 1118"/>
                  <a:gd name="T7" fmla="*/ 0 h 178"/>
                  <a:gd name="T8" fmla="*/ 0 w 1118"/>
                  <a:gd name="T9" fmla="*/ 0 h 1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8"/>
                  <a:gd name="T16" fmla="*/ 0 h 178"/>
                  <a:gd name="T17" fmla="*/ 1118 w 1118"/>
                  <a:gd name="T18" fmla="*/ 178 h 1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8" h="178">
                    <a:moveTo>
                      <a:pt x="209" y="0"/>
                    </a:moveTo>
                    <a:lnTo>
                      <a:pt x="1118" y="0"/>
                    </a:lnTo>
                    <a:lnTo>
                      <a:pt x="941" y="178"/>
                    </a:lnTo>
                    <a:lnTo>
                      <a:pt x="0" y="178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0" name="Freeform 344"/>
              <p:cNvSpPr>
                <a:spLocks/>
              </p:cNvSpPr>
              <p:nvPr/>
            </p:nvSpPr>
            <p:spPr bwMode="auto">
              <a:xfrm>
                <a:off x="4243" y="1158"/>
                <a:ext cx="200" cy="399"/>
              </a:xfrm>
              <a:custGeom>
                <a:avLst/>
                <a:gdLst>
                  <a:gd name="T0" fmla="*/ 0 w 834"/>
                  <a:gd name="T1" fmla="*/ 1 h 617"/>
                  <a:gd name="T2" fmla="*/ 0 w 834"/>
                  <a:gd name="T3" fmla="*/ 1 h 617"/>
                  <a:gd name="T4" fmla="*/ 0 w 834"/>
                  <a:gd name="T5" fmla="*/ 1 h 617"/>
                  <a:gd name="T6" fmla="*/ 0 w 834"/>
                  <a:gd name="T7" fmla="*/ 1 h 617"/>
                  <a:gd name="T8" fmla="*/ 0 w 834"/>
                  <a:gd name="T9" fmla="*/ 1 h 617"/>
                  <a:gd name="T10" fmla="*/ 0 w 834"/>
                  <a:gd name="T11" fmla="*/ 1 h 617"/>
                  <a:gd name="T12" fmla="*/ 0 w 834"/>
                  <a:gd name="T13" fmla="*/ 1 h 617"/>
                  <a:gd name="T14" fmla="*/ 0 w 834"/>
                  <a:gd name="T15" fmla="*/ 1 h 617"/>
                  <a:gd name="T16" fmla="*/ 1 w 834"/>
                  <a:gd name="T17" fmla="*/ 1 h 617"/>
                  <a:gd name="T18" fmla="*/ 1 w 834"/>
                  <a:gd name="T19" fmla="*/ 1 h 617"/>
                  <a:gd name="T20" fmla="*/ 1 w 834"/>
                  <a:gd name="T21" fmla="*/ 1 h 617"/>
                  <a:gd name="T22" fmla="*/ 1 w 834"/>
                  <a:gd name="T23" fmla="*/ 1 h 617"/>
                  <a:gd name="T24" fmla="*/ 1 w 834"/>
                  <a:gd name="T25" fmla="*/ 1 h 617"/>
                  <a:gd name="T26" fmla="*/ 1 w 834"/>
                  <a:gd name="T27" fmla="*/ 1 h 617"/>
                  <a:gd name="T28" fmla="*/ 1 w 834"/>
                  <a:gd name="T29" fmla="*/ 1 h 617"/>
                  <a:gd name="T30" fmla="*/ 1 w 834"/>
                  <a:gd name="T31" fmla="*/ 1 h 617"/>
                  <a:gd name="T32" fmla="*/ 1 w 834"/>
                  <a:gd name="T33" fmla="*/ 1 h 617"/>
                  <a:gd name="T34" fmla="*/ 1 w 834"/>
                  <a:gd name="T35" fmla="*/ 1 h 617"/>
                  <a:gd name="T36" fmla="*/ 1 w 834"/>
                  <a:gd name="T37" fmla="*/ 1 h 617"/>
                  <a:gd name="T38" fmla="*/ 1 w 834"/>
                  <a:gd name="T39" fmla="*/ 1 h 617"/>
                  <a:gd name="T40" fmla="*/ 1 w 834"/>
                  <a:gd name="T41" fmla="*/ 0 h 617"/>
                  <a:gd name="T42" fmla="*/ 1 w 834"/>
                  <a:gd name="T43" fmla="*/ 0 h 617"/>
                  <a:gd name="T44" fmla="*/ 1 w 834"/>
                  <a:gd name="T45" fmla="*/ 0 h 617"/>
                  <a:gd name="T46" fmla="*/ 1 w 834"/>
                  <a:gd name="T47" fmla="*/ 0 h 617"/>
                  <a:gd name="T48" fmla="*/ 1 w 834"/>
                  <a:gd name="T49" fmla="*/ 0 h 617"/>
                  <a:gd name="T50" fmla="*/ 1 w 834"/>
                  <a:gd name="T51" fmla="*/ 0 h 617"/>
                  <a:gd name="T52" fmla="*/ 1 w 834"/>
                  <a:gd name="T53" fmla="*/ 0 h 617"/>
                  <a:gd name="T54" fmla="*/ 1 w 834"/>
                  <a:gd name="T55" fmla="*/ 0 h 617"/>
                  <a:gd name="T56" fmla="*/ 1 w 834"/>
                  <a:gd name="T57" fmla="*/ 0 h 617"/>
                  <a:gd name="T58" fmla="*/ 1 w 834"/>
                  <a:gd name="T59" fmla="*/ 0 h 617"/>
                  <a:gd name="T60" fmla="*/ 1 w 834"/>
                  <a:gd name="T61" fmla="*/ 0 h 617"/>
                  <a:gd name="T62" fmla="*/ 1 w 834"/>
                  <a:gd name="T63" fmla="*/ 0 h 617"/>
                  <a:gd name="T64" fmla="*/ 0 w 834"/>
                  <a:gd name="T65" fmla="*/ 0 h 617"/>
                  <a:gd name="T66" fmla="*/ 0 w 834"/>
                  <a:gd name="T67" fmla="*/ 0 h 617"/>
                  <a:gd name="T68" fmla="*/ 0 w 834"/>
                  <a:gd name="T69" fmla="*/ 0 h 617"/>
                  <a:gd name="T70" fmla="*/ 0 w 834"/>
                  <a:gd name="T71" fmla="*/ 0 h 617"/>
                  <a:gd name="T72" fmla="*/ 0 w 834"/>
                  <a:gd name="T73" fmla="*/ 0 h 617"/>
                  <a:gd name="T74" fmla="*/ 0 w 834"/>
                  <a:gd name="T75" fmla="*/ 0 h 617"/>
                  <a:gd name="T76" fmla="*/ 0 w 834"/>
                  <a:gd name="T77" fmla="*/ 0 h 617"/>
                  <a:gd name="T78" fmla="*/ 0 w 834"/>
                  <a:gd name="T79" fmla="*/ 0 h 617"/>
                  <a:gd name="T80" fmla="*/ 0 w 834"/>
                  <a:gd name="T81" fmla="*/ 0 h 617"/>
                  <a:gd name="T82" fmla="*/ 0 w 834"/>
                  <a:gd name="T83" fmla="*/ 0 h 617"/>
                  <a:gd name="T84" fmla="*/ 0 w 834"/>
                  <a:gd name="T85" fmla="*/ 1 h 617"/>
                  <a:gd name="T86" fmla="*/ 0 w 834"/>
                  <a:gd name="T87" fmla="*/ 1 h 61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34"/>
                  <a:gd name="T133" fmla="*/ 0 h 617"/>
                  <a:gd name="T134" fmla="*/ 834 w 834"/>
                  <a:gd name="T135" fmla="*/ 617 h 61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34" h="617">
                    <a:moveTo>
                      <a:pt x="21" y="585"/>
                    </a:moveTo>
                    <a:lnTo>
                      <a:pt x="23" y="601"/>
                    </a:lnTo>
                    <a:lnTo>
                      <a:pt x="38" y="602"/>
                    </a:lnTo>
                    <a:lnTo>
                      <a:pt x="40" y="602"/>
                    </a:lnTo>
                    <a:lnTo>
                      <a:pt x="47" y="603"/>
                    </a:lnTo>
                    <a:lnTo>
                      <a:pt x="59" y="603"/>
                    </a:lnTo>
                    <a:lnTo>
                      <a:pt x="74" y="604"/>
                    </a:lnTo>
                    <a:lnTo>
                      <a:pt x="91" y="605"/>
                    </a:lnTo>
                    <a:lnTo>
                      <a:pt x="113" y="606"/>
                    </a:lnTo>
                    <a:lnTo>
                      <a:pt x="136" y="608"/>
                    </a:lnTo>
                    <a:lnTo>
                      <a:pt x="162" y="609"/>
                    </a:lnTo>
                    <a:lnTo>
                      <a:pt x="191" y="611"/>
                    </a:lnTo>
                    <a:lnTo>
                      <a:pt x="221" y="612"/>
                    </a:lnTo>
                    <a:lnTo>
                      <a:pt x="253" y="613"/>
                    </a:lnTo>
                    <a:lnTo>
                      <a:pt x="287" y="614"/>
                    </a:lnTo>
                    <a:lnTo>
                      <a:pt x="320" y="616"/>
                    </a:lnTo>
                    <a:lnTo>
                      <a:pt x="355" y="616"/>
                    </a:lnTo>
                    <a:lnTo>
                      <a:pt x="390" y="617"/>
                    </a:lnTo>
                    <a:lnTo>
                      <a:pt x="425" y="617"/>
                    </a:lnTo>
                    <a:lnTo>
                      <a:pt x="460" y="617"/>
                    </a:lnTo>
                    <a:lnTo>
                      <a:pt x="494" y="616"/>
                    </a:lnTo>
                    <a:lnTo>
                      <a:pt x="529" y="616"/>
                    </a:lnTo>
                    <a:lnTo>
                      <a:pt x="561" y="614"/>
                    </a:lnTo>
                    <a:lnTo>
                      <a:pt x="593" y="613"/>
                    </a:lnTo>
                    <a:lnTo>
                      <a:pt x="624" y="612"/>
                    </a:lnTo>
                    <a:lnTo>
                      <a:pt x="653" y="611"/>
                    </a:lnTo>
                    <a:lnTo>
                      <a:pt x="680" y="609"/>
                    </a:lnTo>
                    <a:lnTo>
                      <a:pt x="705" y="608"/>
                    </a:lnTo>
                    <a:lnTo>
                      <a:pt x="727" y="606"/>
                    </a:lnTo>
                    <a:lnTo>
                      <a:pt x="746" y="605"/>
                    </a:lnTo>
                    <a:lnTo>
                      <a:pt x="764" y="604"/>
                    </a:lnTo>
                    <a:lnTo>
                      <a:pt x="776" y="603"/>
                    </a:lnTo>
                    <a:lnTo>
                      <a:pt x="787" y="603"/>
                    </a:lnTo>
                    <a:lnTo>
                      <a:pt x="794" y="602"/>
                    </a:lnTo>
                    <a:lnTo>
                      <a:pt x="796" y="602"/>
                    </a:lnTo>
                    <a:lnTo>
                      <a:pt x="810" y="601"/>
                    </a:lnTo>
                    <a:lnTo>
                      <a:pt x="812" y="586"/>
                    </a:lnTo>
                    <a:lnTo>
                      <a:pt x="815" y="564"/>
                    </a:lnTo>
                    <a:lnTo>
                      <a:pt x="824" y="507"/>
                    </a:lnTo>
                    <a:lnTo>
                      <a:pt x="830" y="422"/>
                    </a:lnTo>
                    <a:lnTo>
                      <a:pt x="834" y="315"/>
                    </a:lnTo>
                    <a:lnTo>
                      <a:pt x="830" y="205"/>
                    </a:lnTo>
                    <a:lnTo>
                      <a:pt x="824" y="116"/>
                    </a:lnTo>
                    <a:lnTo>
                      <a:pt x="815" y="54"/>
                    </a:lnTo>
                    <a:lnTo>
                      <a:pt x="812" y="31"/>
                    </a:lnTo>
                    <a:lnTo>
                      <a:pt x="810" y="16"/>
                    </a:lnTo>
                    <a:lnTo>
                      <a:pt x="796" y="15"/>
                    </a:lnTo>
                    <a:lnTo>
                      <a:pt x="794" y="15"/>
                    </a:lnTo>
                    <a:lnTo>
                      <a:pt x="786" y="14"/>
                    </a:lnTo>
                    <a:lnTo>
                      <a:pt x="774" y="14"/>
                    </a:lnTo>
                    <a:lnTo>
                      <a:pt x="758" y="13"/>
                    </a:lnTo>
                    <a:lnTo>
                      <a:pt x="739" y="12"/>
                    </a:lnTo>
                    <a:lnTo>
                      <a:pt x="716" y="11"/>
                    </a:lnTo>
                    <a:lnTo>
                      <a:pt x="692" y="10"/>
                    </a:lnTo>
                    <a:lnTo>
                      <a:pt x="665" y="7"/>
                    </a:lnTo>
                    <a:lnTo>
                      <a:pt x="636" y="6"/>
                    </a:lnTo>
                    <a:lnTo>
                      <a:pt x="605" y="5"/>
                    </a:lnTo>
                    <a:lnTo>
                      <a:pt x="574" y="4"/>
                    </a:lnTo>
                    <a:lnTo>
                      <a:pt x="540" y="3"/>
                    </a:lnTo>
                    <a:lnTo>
                      <a:pt x="508" y="1"/>
                    </a:lnTo>
                    <a:lnTo>
                      <a:pt x="475" y="1"/>
                    </a:lnTo>
                    <a:lnTo>
                      <a:pt x="442" y="0"/>
                    </a:lnTo>
                    <a:lnTo>
                      <a:pt x="410" y="0"/>
                    </a:lnTo>
                    <a:lnTo>
                      <a:pt x="378" y="0"/>
                    </a:lnTo>
                    <a:lnTo>
                      <a:pt x="347" y="1"/>
                    </a:lnTo>
                    <a:lnTo>
                      <a:pt x="314" y="1"/>
                    </a:lnTo>
                    <a:lnTo>
                      <a:pt x="282" y="3"/>
                    </a:lnTo>
                    <a:lnTo>
                      <a:pt x="250" y="4"/>
                    </a:lnTo>
                    <a:lnTo>
                      <a:pt x="220" y="5"/>
                    </a:lnTo>
                    <a:lnTo>
                      <a:pt x="190" y="6"/>
                    </a:lnTo>
                    <a:lnTo>
                      <a:pt x="162" y="7"/>
                    </a:lnTo>
                    <a:lnTo>
                      <a:pt x="136" y="10"/>
                    </a:lnTo>
                    <a:lnTo>
                      <a:pt x="113" y="11"/>
                    </a:lnTo>
                    <a:lnTo>
                      <a:pt x="92" y="12"/>
                    </a:lnTo>
                    <a:lnTo>
                      <a:pt x="74" y="13"/>
                    </a:lnTo>
                    <a:lnTo>
                      <a:pt x="59" y="14"/>
                    </a:lnTo>
                    <a:lnTo>
                      <a:pt x="48" y="14"/>
                    </a:lnTo>
                    <a:lnTo>
                      <a:pt x="40" y="15"/>
                    </a:lnTo>
                    <a:lnTo>
                      <a:pt x="38" y="15"/>
                    </a:lnTo>
                    <a:lnTo>
                      <a:pt x="23" y="16"/>
                    </a:lnTo>
                    <a:lnTo>
                      <a:pt x="21" y="33"/>
                    </a:lnTo>
                    <a:lnTo>
                      <a:pt x="17" y="67"/>
                    </a:lnTo>
                    <a:lnTo>
                      <a:pt x="10" y="141"/>
                    </a:lnTo>
                    <a:lnTo>
                      <a:pt x="3" y="232"/>
                    </a:lnTo>
                    <a:lnTo>
                      <a:pt x="0" y="313"/>
                    </a:lnTo>
                    <a:lnTo>
                      <a:pt x="3" y="392"/>
                    </a:lnTo>
                    <a:lnTo>
                      <a:pt x="10" y="480"/>
                    </a:lnTo>
                    <a:lnTo>
                      <a:pt x="17" y="552"/>
                    </a:lnTo>
                    <a:lnTo>
                      <a:pt x="21" y="5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1" name="Freeform 345"/>
              <p:cNvSpPr>
                <a:spLocks/>
              </p:cNvSpPr>
              <p:nvPr/>
            </p:nvSpPr>
            <p:spPr bwMode="auto">
              <a:xfrm>
                <a:off x="4247" y="1162"/>
                <a:ext cx="200" cy="399"/>
              </a:xfrm>
              <a:custGeom>
                <a:avLst/>
                <a:gdLst>
                  <a:gd name="T0" fmla="*/ 0 w 760"/>
                  <a:gd name="T1" fmla="*/ 0 h 543"/>
                  <a:gd name="T2" fmla="*/ 0 w 760"/>
                  <a:gd name="T3" fmla="*/ 0 h 543"/>
                  <a:gd name="T4" fmla="*/ 0 w 760"/>
                  <a:gd name="T5" fmla="*/ 0 h 543"/>
                  <a:gd name="T6" fmla="*/ 0 w 760"/>
                  <a:gd name="T7" fmla="*/ 0 h 543"/>
                  <a:gd name="T8" fmla="*/ 0 w 760"/>
                  <a:gd name="T9" fmla="*/ 0 h 543"/>
                  <a:gd name="T10" fmla="*/ 0 w 760"/>
                  <a:gd name="T11" fmla="*/ 0 h 543"/>
                  <a:gd name="T12" fmla="*/ 0 w 760"/>
                  <a:gd name="T13" fmla="*/ 0 h 543"/>
                  <a:gd name="T14" fmla="*/ 0 w 760"/>
                  <a:gd name="T15" fmla="*/ 0 h 543"/>
                  <a:gd name="T16" fmla="*/ 1 w 760"/>
                  <a:gd name="T17" fmla="*/ 0 h 543"/>
                  <a:gd name="T18" fmla="*/ 1 w 760"/>
                  <a:gd name="T19" fmla="*/ 0 h 543"/>
                  <a:gd name="T20" fmla="*/ 1 w 760"/>
                  <a:gd name="T21" fmla="*/ 0 h 543"/>
                  <a:gd name="T22" fmla="*/ 1 w 760"/>
                  <a:gd name="T23" fmla="*/ 0 h 543"/>
                  <a:gd name="T24" fmla="*/ 1 w 760"/>
                  <a:gd name="T25" fmla="*/ 0 h 543"/>
                  <a:gd name="T26" fmla="*/ 1 w 760"/>
                  <a:gd name="T27" fmla="*/ 0 h 543"/>
                  <a:gd name="T28" fmla="*/ 1 w 760"/>
                  <a:gd name="T29" fmla="*/ 0 h 543"/>
                  <a:gd name="T30" fmla="*/ 1 w 760"/>
                  <a:gd name="T31" fmla="*/ 0 h 543"/>
                  <a:gd name="T32" fmla="*/ 1 w 760"/>
                  <a:gd name="T33" fmla="*/ 0 h 543"/>
                  <a:gd name="T34" fmla="*/ 1 w 760"/>
                  <a:gd name="T35" fmla="*/ 0 h 543"/>
                  <a:gd name="T36" fmla="*/ 1 w 760"/>
                  <a:gd name="T37" fmla="*/ 1 h 543"/>
                  <a:gd name="T38" fmla="*/ 1 w 760"/>
                  <a:gd name="T39" fmla="*/ 1 h 543"/>
                  <a:gd name="T40" fmla="*/ 1 w 760"/>
                  <a:gd name="T41" fmla="*/ 1 h 543"/>
                  <a:gd name="T42" fmla="*/ 1 w 760"/>
                  <a:gd name="T43" fmla="*/ 1 h 543"/>
                  <a:gd name="T44" fmla="*/ 1 w 760"/>
                  <a:gd name="T45" fmla="*/ 1 h 543"/>
                  <a:gd name="T46" fmla="*/ 1 w 760"/>
                  <a:gd name="T47" fmla="*/ 1 h 543"/>
                  <a:gd name="T48" fmla="*/ 1 w 760"/>
                  <a:gd name="T49" fmla="*/ 1 h 543"/>
                  <a:gd name="T50" fmla="*/ 1 w 760"/>
                  <a:gd name="T51" fmla="*/ 1 h 543"/>
                  <a:gd name="T52" fmla="*/ 1 w 760"/>
                  <a:gd name="T53" fmla="*/ 1 h 543"/>
                  <a:gd name="T54" fmla="*/ 1 w 760"/>
                  <a:gd name="T55" fmla="*/ 1 h 543"/>
                  <a:gd name="T56" fmla="*/ 0 w 760"/>
                  <a:gd name="T57" fmla="*/ 1 h 543"/>
                  <a:gd name="T58" fmla="*/ 0 w 760"/>
                  <a:gd name="T59" fmla="*/ 1 h 543"/>
                  <a:gd name="T60" fmla="*/ 0 w 760"/>
                  <a:gd name="T61" fmla="*/ 1 h 543"/>
                  <a:gd name="T62" fmla="*/ 0 w 760"/>
                  <a:gd name="T63" fmla="*/ 1 h 543"/>
                  <a:gd name="T64" fmla="*/ 0 w 760"/>
                  <a:gd name="T65" fmla="*/ 1 h 543"/>
                  <a:gd name="T66" fmla="*/ 0 w 760"/>
                  <a:gd name="T67" fmla="*/ 1 h 543"/>
                  <a:gd name="T68" fmla="*/ 0 w 760"/>
                  <a:gd name="T69" fmla="*/ 1 h 543"/>
                  <a:gd name="T70" fmla="*/ 0 w 760"/>
                  <a:gd name="T71" fmla="*/ 1 h 543"/>
                  <a:gd name="T72" fmla="*/ 0 w 760"/>
                  <a:gd name="T73" fmla="*/ 1 h 543"/>
                  <a:gd name="T74" fmla="*/ 0 w 760"/>
                  <a:gd name="T75" fmla="*/ 0 h 543"/>
                  <a:gd name="T76" fmla="*/ 0 w 760"/>
                  <a:gd name="T77" fmla="*/ 0 h 543"/>
                  <a:gd name="T78" fmla="*/ 0 w 760"/>
                  <a:gd name="T79" fmla="*/ 0 h 54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760"/>
                  <a:gd name="T121" fmla="*/ 0 h 543"/>
                  <a:gd name="T122" fmla="*/ 760 w 760"/>
                  <a:gd name="T123" fmla="*/ 543 h 54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760" h="543">
                    <a:moveTo>
                      <a:pt x="19" y="15"/>
                    </a:moveTo>
                    <a:lnTo>
                      <a:pt x="30" y="14"/>
                    </a:lnTo>
                    <a:lnTo>
                      <a:pt x="44" y="14"/>
                    </a:lnTo>
                    <a:lnTo>
                      <a:pt x="59" y="13"/>
                    </a:lnTo>
                    <a:lnTo>
                      <a:pt x="77" y="12"/>
                    </a:lnTo>
                    <a:lnTo>
                      <a:pt x="95" y="11"/>
                    </a:lnTo>
                    <a:lnTo>
                      <a:pt x="117" y="9"/>
                    </a:lnTo>
                    <a:lnTo>
                      <a:pt x="139" y="7"/>
                    </a:lnTo>
                    <a:lnTo>
                      <a:pt x="163" y="6"/>
                    </a:lnTo>
                    <a:lnTo>
                      <a:pt x="188" y="5"/>
                    </a:lnTo>
                    <a:lnTo>
                      <a:pt x="213" y="4"/>
                    </a:lnTo>
                    <a:lnTo>
                      <a:pt x="239" y="3"/>
                    </a:lnTo>
                    <a:lnTo>
                      <a:pt x="266" y="3"/>
                    </a:lnTo>
                    <a:lnTo>
                      <a:pt x="294" y="1"/>
                    </a:lnTo>
                    <a:lnTo>
                      <a:pt x="320" y="0"/>
                    </a:lnTo>
                    <a:lnTo>
                      <a:pt x="347" y="0"/>
                    </a:lnTo>
                    <a:lnTo>
                      <a:pt x="373" y="0"/>
                    </a:lnTo>
                    <a:lnTo>
                      <a:pt x="400" y="0"/>
                    </a:lnTo>
                    <a:lnTo>
                      <a:pt x="427" y="0"/>
                    </a:lnTo>
                    <a:lnTo>
                      <a:pt x="455" y="1"/>
                    </a:lnTo>
                    <a:lnTo>
                      <a:pt x="482" y="3"/>
                    </a:lnTo>
                    <a:lnTo>
                      <a:pt x="510" y="3"/>
                    </a:lnTo>
                    <a:lnTo>
                      <a:pt x="538" y="4"/>
                    </a:lnTo>
                    <a:lnTo>
                      <a:pt x="564" y="5"/>
                    </a:lnTo>
                    <a:lnTo>
                      <a:pt x="591" y="6"/>
                    </a:lnTo>
                    <a:lnTo>
                      <a:pt x="615" y="7"/>
                    </a:lnTo>
                    <a:lnTo>
                      <a:pt x="639" y="9"/>
                    </a:lnTo>
                    <a:lnTo>
                      <a:pt x="661" y="11"/>
                    </a:lnTo>
                    <a:lnTo>
                      <a:pt x="682" y="12"/>
                    </a:lnTo>
                    <a:lnTo>
                      <a:pt x="700" y="13"/>
                    </a:lnTo>
                    <a:lnTo>
                      <a:pt x="716" y="14"/>
                    </a:lnTo>
                    <a:lnTo>
                      <a:pt x="730" y="14"/>
                    </a:lnTo>
                    <a:lnTo>
                      <a:pt x="740" y="15"/>
                    </a:lnTo>
                    <a:lnTo>
                      <a:pt x="746" y="54"/>
                    </a:lnTo>
                    <a:lnTo>
                      <a:pt x="752" y="114"/>
                    </a:lnTo>
                    <a:lnTo>
                      <a:pt x="758" y="190"/>
                    </a:lnTo>
                    <a:lnTo>
                      <a:pt x="760" y="278"/>
                    </a:lnTo>
                    <a:lnTo>
                      <a:pt x="758" y="363"/>
                    </a:lnTo>
                    <a:lnTo>
                      <a:pt x="752" y="436"/>
                    </a:lnTo>
                    <a:lnTo>
                      <a:pt x="746" y="491"/>
                    </a:lnTo>
                    <a:lnTo>
                      <a:pt x="740" y="528"/>
                    </a:lnTo>
                    <a:lnTo>
                      <a:pt x="730" y="529"/>
                    </a:lnTo>
                    <a:lnTo>
                      <a:pt x="719" y="529"/>
                    </a:lnTo>
                    <a:lnTo>
                      <a:pt x="704" y="530"/>
                    </a:lnTo>
                    <a:lnTo>
                      <a:pt x="688" y="531"/>
                    </a:lnTo>
                    <a:lnTo>
                      <a:pt x="669" y="533"/>
                    </a:lnTo>
                    <a:lnTo>
                      <a:pt x="649" y="534"/>
                    </a:lnTo>
                    <a:lnTo>
                      <a:pt x="629" y="536"/>
                    </a:lnTo>
                    <a:lnTo>
                      <a:pt x="606" y="537"/>
                    </a:lnTo>
                    <a:lnTo>
                      <a:pt x="582" y="538"/>
                    </a:lnTo>
                    <a:lnTo>
                      <a:pt x="556" y="539"/>
                    </a:lnTo>
                    <a:lnTo>
                      <a:pt x="530" y="541"/>
                    </a:lnTo>
                    <a:lnTo>
                      <a:pt x="502" y="541"/>
                    </a:lnTo>
                    <a:lnTo>
                      <a:pt x="474" y="542"/>
                    </a:lnTo>
                    <a:lnTo>
                      <a:pt x="446" y="543"/>
                    </a:lnTo>
                    <a:lnTo>
                      <a:pt x="417" y="543"/>
                    </a:lnTo>
                    <a:lnTo>
                      <a:pt x="388" y="543"/>
                    </a:lnTo>
                    <a:lnTo>
                      <a:pt x="359" y="543"/>
                    </a:lnTo>
                    <a:lnTo>
                      <a:pt x="330" y="543"/>
                    </a:lnTo>
                    <a:lnTo>
                      <a:pt x="300" y="542"/>
                    </a:lnTo>
                    <a:lnTo>
                      <a:pt x="273" y="541"/>
                    </a:lnTo>
                    <a:lnTo>
                      <a:pt x="244" y="541"/>
                    </a:lnTo>
                    <a:lnTo>
                      <a:pt x="216" y="539"/>
                    </a:lnTo>
                    <a:lnTo>
                      <a:pt x="190" y="538"/>
                    </a:lnTo>
                    <a:lnTo>
                      <a:pt x="165" y="537"/>
                    </a:lnTo>
                    <a:lnTo>
                      <a:pt x="140" y="536"/>
                    </a:lnTo>
                    <a:lnTo>
                      <a:pt x="117" y="534"/>
                    </a:lnTo>
                    <a:lnTo>
                      <a:pt x="97" y="533"/>
                    </a:lnTo>
                    <a:lnTo>
                      <a:pt x="77" y="531"/>
                    </a:lnTo>
                    <a:lnTo>
                      <a:pt x="59" y="530"/>
                    </a:lnTo>
                    <a:lnTo>
                      <a:pt x="44" y="529"/>
                    </a:lnTo>
                    <a:lnTo>
                      <a:pt x="30" y="529"/>
                    </a:lnTo>
                    <a:lnTo>
                      <a:pt x="19" y="528"/>
                    </a:lnTo>
                    <a:lnTo>
                      <a:pt x="15" y="480"/>
                    </a:lnTo>
                    <a:lnTo>
                      <a:pt x="8" y="412"/>
                    </a:lnTo>
                    <a:lnTo>
                      <a:pt x="2" y="339"/>
                    </a:lnTo>
                    <a:lnTo>
                      <a:pt x="0" y="276"/>
                    </a:lnTo>
                    <a:lnTo>
                      <a:pt x="2" y="210"/>
                    </a:lnTo>
                    <a:lnTo>
                      <a:pt x="8" y="135"/>
                    </a:lnTo>
                    <a:lnTo>
                      <a:pt x="15" y="65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2" name="Freeform 346"/>
              <p:cNvSpPr>
                <a:spLocks/>
              </p:cNvSpPr>
              <p:nvPr/>
            </p:nvSpPr>
            <p:spPr bwMode="auto">
              <a:xfrm>
                <a:off x="4307" y="1253"/>
                <a:ext cx="200" cy="399"/>
              </a:xfrm>
              <a:custGeom>
                <a:avLst/>
                <a:gdLst>
                  <a:gd name="T0" fmla="*/ 0 w 329"/>
                  <a:gd name="T1" fmla="*/ 0 h 96"/>
                  <a:gd name="T2" fmla="*/ 0 w 329"/>
                  <a:gd name="T3" fmla="*/ 0 h 96"/>
                  <a:gd name="T4" fmla="*/ 0 w 329"/>
                  <a:gd name="T5" fmla="*/ 0 h 96"/>
                  <a:gd name="T6" fmla="*/ 0 w 329"/>
                  <a:gd name="T7" fmla="*/ 0 h 96"/>
                  <a:gd name="T8" fmla="*/ 0 w 329"/>
                  <a:gd name="T9" fmla="*/ 0 h 96"/>
                  <a:gd name="T10" fmla="*/ 0 w 329"/>
                  <a:gd name="T11" fmla="*/ 0 h 96"/>
                  <a:gd name="T12" fmla="*/ 0 w 329"/>
                  <a:gd name="T13" fmla="*/ 0 h 96"/>
                  <a:gd name="T14" fmla="*/ 0 w 329"/>
                  <a:gd name="T15" fmla="*/ 0 h 96"/>
                  <a:gd name="T16" fmla="*/ 0 w 329"/>
                  <a:gd name="T17" fmla="*/ 0 h 96"/>
                  <a:gd name="T18" fmla="*/ 0 w 329"/>
                  <a:gd name="T19" fmla="*/ 0 h 96"/>
                  <a:gd name="T20" fmla="*/ 0 w 329"/>
                  <a:gd name="T21" fmla="*/ 0 h 96"/>
                  <a:gd name="T22" fmla="*/ 0 w 329"/>
                  <a:gd name="T23" fmla="*/ 0 h 96"/>
                  <a:gd name="T24" fmla="*/ 0 w 329"/>
                  <a:gd name="T25" fmla="*/ 0 h 96"/>
                  <a:gd name="T26" fmla="*/ 0 w 329"/>
                  <a:gd name="T27" fmla="*/ 0 h 96"/>
                  <a:gd name="T28" fmla="*/ 0 w 329"/>
                  <a:gd name="T29" fmla="*/ 0 h 96"/>
                  <a:gd name="T30" fmla="*/ 0 w 329"/>
                  <a:gd name="T31" fmla="*/ 0 h 96"/>
                  <a:gd name="T32" fmla="*/ 0 w 329"/>
                  <a:gd name="T33" fmla="*/ 0 h 96"/>
                  <a:gd name="T34" fmla="*/ 0 w 329"/>
                  <a:gd name="T35" fmla="*/ 0 h 96"/>
                  <a:gd name="T36" fmla="*/ 0 w 329"/>
                  <a:gd name="T37" fmla="*/ 0 h 96"/>
                  <a:gd name="T38" fmla="*/ 0 w 329"/>
                  <a:gd name="T39" fmla="*/ 0 h 96"/>
                  <a:gd name="T40" fmla="*/ 0 w 329"/>
                  <a:gd name="T41" fmla="*/ 0 h 96"/>
                  <a:gd name="T42" fmla="*/ 0 w 329"/>
                  <a:gd name="T43" fmla="*/ 0 h 96"/>
                  <a:gd name="T44" fmla="*/ 0 w 329"/>
                  <a:gd name="T45" fmla="*/ 0 h 96"/>
                  <a:gd name="T46" fmla="*/ 0 w 329"/>
                  <a:gd name="T47" fmla="*/ 0 h 96"/>
                  <a:gd name="T48" fmla="*/ 0 w 329"/>
                  <a:gd name="T49" fmla="*/ 0 h 96"/>
                  <a:gd name="T50" fmla="*/ 0 w 329"/>
                  <a:gd name="T51" fmla="*/ 0 h 96"/>
                  <a:gd name="T52" fmla="*/ 0 w 329"/>
                  <a:gd name="T53" fmla="*/ 0 h 96"/>
                  <a:gd name="T54" fmla="*/ 0 w 329"/>
                  <a:gd name="T55" fmla="*/ 0 h 96"/>
                  <a:gd name="T56" fmla="*/ 0 w 329"/>
                  <a:gd name="T57" fmla="*/ 0 h 96"/>
                  <a:gd name="T58" fmla="*/ 0 w 329"/>
                  <a:gd name="T59" fmla="*/ 0 h 96"/>
                  <a:gd name="T60" fmla="*/ 0 w 329"/>
                  <a:gd name="T61" fmla="*/ 0 h 96"/>
                  <a:gd name="T62" fmla="*/ 0 w 329"/>
                  <a:gd name="T63" fmla="*/ 0 h 96"/>
                  <a:gd name="T64" fmla="*/ 0 w 329"/>
                  <a:gd name="T65" fmla="*/ 0 h 96"/>
                  <a:gd name="T66" fmla="*/ 0 w 329"/>
                  <a:gd name="T67" fmla="*/ 0 h 96"/>
                  <a:gd name="T68" fmla="*/ 0 w 329"/>
                  <a:gd name="T69" fmla="*/ 0 h 96"/>
                  <a:gd name="T70" fmla="*/ 0 w 329"/>
                  <a:gd name="T71" fmla="*/ 0 h 96"/>
                  <a:gd name="T72" fmla="*/ 0 w 329"/>
                  <a:gd name="T73" fmla="*/ 0 h 96"/>
                  <a:gd name="T74" fmla="*/ 0 w 329"/>
                  <a:gd name="T75" fmla="*/ 0 h 96"/>
                  <a:gd name="T76" fmla="*/ 0 w 329"/>
                  <a:gd name="T77" fmla="*/ 0 h 9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29"/>
                  <a:gd name="T118" fmla="*/ 0 h 96"/>
                  <a:gd name="T119" fmla="*/ 329 w 329"/>
                  <a:gd name="T120" fmla="*/ 96 h 9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29" h="96">
                    <a:moveTo>
                      <a:pt x="329" y="35"/>
                    </a:moveTo>
                    <a:lnTo>
                      <a:pt x="210" y="35"/>
                    </a:lnTo>
                    <a:lnTo>
                      <a:pt x="208" y="28"/>
                    </a:lnTo>
                    <a:lnTo>
                      <a:pt x="203" y="21"/>
                    </a:lnTo>
                    <a:lnTo>
                      <a:pt x="199" y="15"/>
                    </a:lnTo>
                    <a:lnTo>
                      <a:pt x="194" y="10"/>
                    </a:lnTo>
                    <a:lnTo>
                      <a:pt x="187" y="6"/>
                    </a:lnTo>
                    <a:lnTo>
                      <a:pt x="180" y="2"/>
                    </a:lnTo>
                    <a:lnTo>
                      <a:pt x="172" y="1"/>
                    </a:lnTo>
                    <a:lnTo>
                      <a:pt x="164" y="0"/>
                    </a:lnTo>
                    <a:lnTo>
                      <a:pt x="156" y="1"/>
                    </a:lnTo>
                    <a:lnTo>
                      <a:pt x="148" y="2"/>
                    </a:lnTo>
                    <a:lnTo>
                      <a:pt x="141" y="6"/>
                    </a:lnTo>
                    <a:lnTo>
                      <a:pt x="135" y="10"/>
                    </a:lnTo>
                    <a:lnTo>
                      <a:pt x="129" y="15"/>
                    </a:lnTo>
                    <a:lnTo>
                      <a:pt x="125" y="21"/>
                    </a:lnTo>
                    <a:lnTo>
                      <a:pt x="120" y="28"/>
                    </a:lnTo>
                    <a:lnTo>
                      <a:pt x="118" y="35"/>
                    </a:lnTo>
                    <a:lnTo>
                      <a:pt x="0" y="35"/>
                    </a:lnTo>
                    <a:lnTo>
                      <a:pt x="0" y="60"/>
                    </a:lnTo>
                    <a:lnTo>
                      <a:pt x="118" y="60"/>
                    </a:lnTo>
                    <a:lnTo>
                      <a:pt x="120" y="67"/>
                    </a:lnTo>
                    <a:lnTo>
                      <a:pt x="125" y="74"/>
                    </a:lnTo>
                    <a:lnTo>
                      <a:pt x="129" y="81"/>
                    </a:lnTo>
                    <a:lnTo>
                      <a:pt x="135" y="85"/>
                    </a:lnTo>
                    <a:lnTo>
                      <a:pt x="141" y="90"/>
                    </a:lnTo>
                    <a:lnTo>
                      <a:pt x="148" y="93"/>
                    </a:lnTo>
                    <a:lnTo>
                      <a:pt x="156" y="95"/>
                    </a:lnTo>
                    <a:lnTo>
                      <a:pt x="164" y="96"/>
                    </a:lnTo>
                    <a:lnTo>
                      <a:pt x="172" y="95"/>
                    </a:lnTo>
                    <a:lnTo>
                      <a:pt x="180" y="93"/>
                    </a:lnTo>
                    <a:lnTo>
                      <a:pt x="187" y="90"/>
                    </a:lnTo>
                    <a:lnTo>
                      <a:pt x="194" y="85"/>
                    </a:lnTo>
                    <a:lnTo>
                      <a:pt x="199" y="81"/>
                    </a:lnTo>
                    <a:lnTo>
                      <a:pt x="203" y="74"/>
                    </a:lnTo>
                    <a:lnTo>
                      <a:pt x="208" y="67"/>
                    </a:lnTo>
                    <a:lnTo>
                      <a:pt x="210" y="60"/>
                    </a:lnTo>
                    <a:lnTo>
                      <a:pt x="329" y="60"/>
                    </a:lnTo>
                    <a:lnTo>
                      <a:pt x="32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3" name="Freeform 347"/>
              <p:cNvSpPr>
                <a:spLocks/>
              </p:cNvSpPr>
              <p:nvPr/>
            </p:nvSpPr>
            <p:spPr bwMode="auto">
              <a:xfrm>
                <a:off x="4140" y="1270"/>
                <a:ext cx="200" cy="399"/>
              </a:xfrm>
              <a:custGeom>
                <a:avLst/>
                <a:gdLst>
                  <a:gd name="T0" fmla="*/ 1 w 2114"/>
                  <a:gd name="T1" fmla="*/ 0 h 543"/>
                  <a:gd name="T2" fmla="*/ 0 w 2114"/>
                  <a:gd name="T3" fmla="*/ 0 h 543"/>
                  <a:gd name="T4" fmla="*/ 0 w 2114"/>
                  <a:gd name="T5" fmla="*/ 0 h 543"/>
                  <a:gd name="T6" fmla="*/ 0 w 2114"/>
                  <a:gd name="T7" fmla="*/ 1 h 543"/>
                  <a:gd name="T8" fmla="*/ 2 w 2114"/>
                  <a:gd name="T9" fmla="*/ 1 h 543"/>
                  <a:gd name="T10" fmla="*/ 3 w 2114"/>
                  <a:gd name="T11" fmla="*/ 0 h 543"/>
                  <a:gd name="T12" fmla="*/ 3 w 2114"/>
                  <a:gd name="T13" fmla="*/ 0 h 543"/>
                  <a:gd name="T14" fmla="*/ 1 w 2114"/>
                  <a:gd name="T15" fmla="*/ 0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14"/>
                  <a:gd name="T25" fmla="*/ 0 h 543"/>
                  <a:gd name="T26" fmla="*/ 2114 w 2114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14" h="543">
                    <a:moveTo>
                      <a:pt x="379" y="0"/>
                    </a:moveTo>
                    <a:lnTo>
                      <a:pt x="245" y="63"/>
                    </a:lnTo>
                    <a:lnTo>
                      <a:pt x="0" y="364"/>
                    </a:lnTo>
                    <a:lnTo>
                      <a:pt x="0" y="543"/>
                    </a:lnTo>
                    <a:lnTo>
                      <a:pt x="1743" y="543"/>
                    </a:lnTo>
                    <a:lnTo>
                      <a:pt x="2114" y="223"/>
                    </a:lnTo>
                    <a:lnTo>
                      <a:pt x="2114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4" name="Freeform 348"/>
              <p:cNvSpPr>
                <a:spLocks/>
              </p:cNvSpPr>
              <p:nvPr/>
            </p:nvSpPr>
            <p:spPr bwMode="auto">
              <a:xfrm>
                <a:off x="4155" y="1280"/>
                <a:ext cx="200" cy="399"/>
              </a:xfrm>
              <a:custGeom>
                <a:avLst/>
                <a:gdLst>
                  <a:gd name="T0" fmla="*/ 0 w 1820"/>
                  <a:gd name="T1" fmla="*/ 0 h 272"/>
                  <a:gd name="T2" fmla="*/ 0 w 1820"/>
                  <a:gd name="T3" fmla="*/ 0 h 272"/>
                  <a:gd name="T4" fmla="*/ 3 w 1820"/>
                  <a:gd name="T5" fmla="*/ 0 h 272"/>
                  <a:gd name="T6" fmla="*/ 2 w 1820"/>
                  <a:gd name="T7" fmla="*/ 0 h 272"/>
                  <a:gd name="T8" fmla="*/ 2 w 1820"/>
                  <a:gd name="T9" fmla="*/ 0 h 272"/>
                  <a:gd name="T10" fmla="*/ 0 w 1820"/>
                  <a:gd name="T11" fmla="*/ 0 h 272"/>
                  <a:gd name="T12" fmla="*/ 0 w 1820"/>
                  <a:gd name="T13" fmla="*/ 0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0"/>
                  <a:gd name="T22" fmla="*/ 0 h 272"/>
                  <a:gd name="T23" fmla="*/ 1820 w 1820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0" h="272">
                    <a:moveTo>
                      <a:pt x="168" y="46"/>
                    </a:moveTo>
                    <a:lnTo>
                      <a:pt x="269" y="0"/>
                    </a:lnTo>
                    <a:lnTo>
                      <a:pt x="1820" y="0"/>
                    </a:lnTo>
                    <a:lnTo>
                      <a:pt x="1768" y="33"/>
                    </a:lnTo>
                    <a:lnTo>
                      <a:pt x="1581" y="272"/>
                    </a:lnTo>
                    <a:lnTo>
                      <a:pt x="0" y="272"/>
                    </a:lnTo>
                    <a:lnTo>
                      <a:pt x="168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5" name="Freeform 349"/>
              <p:cNvSpPr>
                <a:spLocks/>
              </p:cNvSpPr>
              <p:nvPr/>
            </p:nvSpPr>
            <p:spPr bwMode="auto">
              <a:xfrm>
                <a:off x="4150" y="1314"/>
                <a:ext cx="200" cy="399"/>
              </a:xfrm>
              <a:custGeom>
                <a:avLst/>
                <a:gdLst>
                  <a:gd name="T0" fmla="*/ 0 w 1609"/>
                  <a:gd name="T1" fmla="*/ 0 h 48"/>
                  <a:gd name="T2" fmla="*/ 0 w 1609"/>
                  <a:gd name="T3" fmla="*/ 0 h 48"/>
                  <a:gd name="T4" fmla="*/ 2 w 1609"/>
                  <a:gd name="T5" fmla="*/ 0 h 48"/>
                  <a:gd name="T6" fmla="*/ 2 w 1609"/>
                  <a:gd name="T7" fmla="*/ 0 h 48"/>
                  <a:gd name="T8" fmla="*/ 0 w 1609"/>
                  <a:gd name="T9" fmla="*/ 0 h 48"/>
                  <a:gd name="T10" fmla="*/ 0 w 1609"/>
                  <a:gd name="T11" fmla="*/ 0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9"/>
                  <a:gd name="T19" fmla="*/ 0 h 48"/>
                  <a:gd name="T20" fmla="*/ 1609 w 1609"/>
                  <a:gd name="T21" fmla="*/ 48 h 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9" h="48">
                    <a:moveTo>
                      <a:pt x="0" y="2"/>
                    </a:moveTo>
                    <a:lnTo>
                      <a:pt x="1" y="0"/>
                    </a:lnTo>
                    <a:lnTo>
                      <a:pt x="1609" y="0"/>
                    </a:lnTo>
                    <a:lnTo>
                      <a:pt x="1609" y="48"/>
                    </a:lnTo>
                    <a:lnTo>
                      <a:pt x="0" y="48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6" name="Freeform 350"/>
              <p:cNvSpPr>
                <a:spLocks/>
              </p:cNvSpPr>
              <p:nvPr/>
            </p:nvSpPr>
            <p:spPr bwMode="auto">
              <a:xfrm>
                <a:off x="4334" y="1280"/>
                <a:ext cx="200" cy="399"/>
              </a:xfrm>
              <a:custGeom>
                <a:avLst/>
                <a:gdLst>
                  <a:gd name="T0" fmla="*/ 0 w 281"/>
                  <a:gd name="T1" fmla="*/ 0 h 328"/>
                  <a:gd name="T2" fmla="*/ 0 w 281"/>
                  <a:gd name="T3" fmla="*/ 0 h 328"/>
                  <a:gd name="T4" fmla="*/ 0 w 281"/>
                  <a:gd name="T5" fmla="*/ 0 h 328"/>
                  <a:gd name="T6" fmla="*/ 0 w 281"/>
                  <a:gd name="T7" fmla="*/ 0 h 328"/>
                  <a:gd name="T8" fmla="*/ 0 w 281"/>
                  <a:gd name="T9" fmla="*/ 0 h 328"/>
                  <a:gd name="T10" fmla="*/ 0 w 281"/>
                  <a:gd name="T11" fmla="*/ 0 h 3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1"/>
                  <a:gd name="T19" fmla="*/ 0 h 328"/>
                  <a:gd name="T20" fmla="*/ 281 w 281"/>
                  <a:gd name="T21" fmla="*/ 328 h 3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1" h="328">
                    <a:moveTo>
                      <a:pt x="0" y="328"/>
                    </a:moveTo>
                    <a:lnTo>
                      <a:pt x="0" y="296"/>
                    </a:lnTo>
                    <a:lnTo>
                      <a:pt x="186" y="60"/>
                    </a:lnTo>
                    <a:lnTo>
                      <a:pt x="281" y="0"/>
                    </a:lnTo>
                    <a:lnTo>
                      <a:pt x="281" y="85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7" name="Freeform 351"/>
              <p:cNvSpPr>
                <a:spLocks/>
              </p:cNvSpPr>
              <p:nvPr/>
            </p:nvSpPr>
            <p:spPr bwMode="auto">
              <a:xfrm>
                <a:off x="4218" y="1287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8" name="Freeform 352"/>
              <p:cNvSpPr>
                <a:spLocks/>
              </p:cNvSpPr>
              <p:nvPr/>
            </p:nvSpPr>
            <p:spPr bwMode="auto">
              <a:xfrm>
                <a:off x="4317" y="1287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4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09" name="Freeform 353"/>
              <p:cNvSpPr>
                <a:spLocks/>
              </p:cNvSpPr>
              <p:nvPr/>
            </p:nvSpPr>
            <p:spPr bwMode="auto">
              <a:xfrm>
                <a:off x="4273" y="1287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0" name="Freeform 354"/>
              <p:cNvSpPr>
                <a:spLocks/>
              </p:cNvSpPr>
              <p:nvPr/>
            </p:nvSpPr>
            <p:spPr bwMode="auto">
              <a:xfrm>
                <a:off x="4185" y="1287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1" name="Freeform 355"/>
              <p:cNvSpPr>
                <a:spLocks/>
              </p:cNvSpPr>
              <p:nvPr/>
            </p:nvSpPr>
            <p:spPr bwMode="auto">
              <a:xfrm>
                <a:off x="4196" y="1287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2" name="Freeform 356"/>
              <p:cNvSpPr>
                <a:spLocks/>
              </p:cNvSpPr>
              <p:nvPr/>
            </p:nvSpPr>
            <p:spPr bwMode="auto">
              <a:xfrm>
                <a:off x="4207" y="1287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3" name="Freeform 357"/>
              <p:cNvSpPr>
                <a:spLocks/>
              </p:cNvSpPr>
              <p:nvPr/>
            </p:nvSpPr>
            <p:spPr bwMode="auto">
              <a:xfrm>
                <a:off x="4295" y="1287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4" name="Freeform 358"/>
              <p:cNvSpPr>
                <a:spLocks/>
              </p:cNvSpPr>
              <p:nvPr/>
            </p:nvSpPr>
            <p:spPr bwMode="auto">
              <a:xfrm>
                <a:off x="4262" y="1287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3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3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5" name="Freeform 359"/>
              <p:cNvSpPr>
                <a:spLocks/>
              </p:cNvSpPr>
              <p:nvPr/>
            </p:nvSpPr>
            <p:spPr bwMode="auto">
              <a:xfrm>
                <a:off x="4251" y="1287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6" name="Freeform 360"/>
              <p:cNvSpPr>
                <a:spLocks/>
              </p:cNvSpPr>
              <p:nvPr/>
            </p:nvSpPr>
            <p:spPr bwMode="auto">
              <a:xfrm>
                <a:off x="4284" y="1287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7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7" name="Freeform 361"/>
              <p:cNvSpPr>
                <a:spLocks/>
              </p:cNvSpPr>
              <p:nvPr/>
            </p:nvSpPr>
            <p:spPr bwMode="auto">
              <a:xfrm>
                <a:off x="4306" y="1287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8" name="Freeform 362"/>
              <p:cNvSpPr>
                <a:spLocks/>
              </p:cNvSpPr>
              <p:nvPr/>
            </p:nvSpPr>
            <p:spPr bwMode="auto">
              <a:xfrm>
                <a:off x="4240" y="1287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19" name="Freeform 363"/>
              <p:cNvSpPr>
                <a:spLocks/>
              </p:cNvSpPr>
              <p:nvPr/>
            </p:nvSpPr>
            <p:spPr bwMode="auto">
              <a:xfrm>
                <a:off x="4229" y="1287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0" name="Freeform 364"/>
              <p:cNvSpPr>
                <a:spLocks/>
              </p:cNvSpPr>
              <p:nvPr/>
            </p:nvSpPr>
            <p:spPr bwMode="auto">
              <a:xfrm>
                <a:off x="4258" y="1293"/>
                <a:ext cx="200" cy="399"/>
              </a:xfrm>
              <a:custGeom>
                <a:avLst/>
                <a:gdLst>
                  <a:gd name="T0" fmla="*/ 0 w 78"/>
                  <a:gd name="T1" fmla="*/ 0 h 31"/>
                  <a:gd name="T2" fmla="*/ 0 w 78"/>
                  <a:gd name="T3" fmla="*/ 0 h 31"/>
                  <a:gd name="T4" fmla="*/ 0 w 78"/>
                  <a:gd name="T5" fmla="*/ 0 h 31"/>
                  <a:gd name="T6" fmla="*/ 0 w 78"/>
                  <a:gd name="T7" fmla="*/ 0 h 31"/>
                  <a:gd name="T8" fmla="*/ 0 w 78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31"/>
                  <a:gd name="T17" fmla="*/ 78 w 78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31">
                    <a:moveTo>
                      <a:pt x="54" y="31"/>
                    </a:moveTo>
                    <a:lnTo>
                      <a:pt x="78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1" name="Freeform 365"/>
              <p:cNvSpPr>
                <a:spLocks/>
              </p:cNvSpPr>
              <p:nvPr/>
            </p:nvSpPr>
            <p:spPr bwMode="auto">
              <a:xfrm>
                <a:off x="4192" y="129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2" name="Freeform 366"/>
              <p:cNvSpPr>
                <a:spLocks/>
              </p:cNvSpPr>
              <p:nvPr/>
            </p:nvSpPr>
            <p:spPr bwMode="auto">
              <a:xfrm>
                <a:off x="4202" y="129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3" name="Freeform 367"/>
              <p:cNvSpPr>
                <a:spLocks/>
              </p:cNvSpPr>
              <p:nvPr/>
            </p:nvSpPr>
            <p:spPr bwMode="auto">
              <a:xfrm>
                <a:off x="4214" y="129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4" name="Freeform 368"/>
              <p:cNvSpPr>
                <a:spLocks/>
              </p:cNvSpPr>
              <p:nvPr/>
            </p:nvSpPr>
            <p:spPr bwMode="auto">
              <a:xfrm>
                <a:off x="4225" y="129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5" name="Freeform 369"/>
              <p:cNvSpPr>
                <a:spLocks/>
              </p:cNvSpPr>
              <p:nvPr/>
            </p:nvSpPr>
            <p:spPr bwMode="auto">
              <a:xfrm>
                <a:off x="4312" y="129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0" y="31"/>
                    </a:move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6" name="Freeform 370"/>
              <p:cNvSpPr>
                <a:spLocks/>
              </p:cNvSpPr>
              <p:nvPr/>
            </p:nvSpPr>
            <p:spPr bwMode="auto">
              <a:xfrm>
                <a:off x="4181" y="129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80" y="0"/>
                    </a:move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7" name="Freeform 371"/>
              <p:cNvSpPr>
                <a:spLocks/>
              </p:cNvSpPr>
              <p:nvPr/>
            </p:nvSpPr>
            <p:spPr bwMode="auto">
              <a:xfrm>
                <a:off x="4268" y="129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8" name="Freeform 372"/>
              <p:cNvSpPr>
                <a:spLocks/>
              </p:cNvSpPr>
              <p:nvPr/>
            </p:nvSpPr>
            <p:spPr bwMode="auto">
              <a:xfrm>
                <a:off x="4290" y="129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29" name="Freeform 373"/>
              <p:cNvSpPr>
                <a:spLocks/>
              </p:cNvSpPr>
              <p:nvPr/>
            </p:nvSpPr>
            <p:spPr bwMode="auto">
              <a:xfrm>
                <a:off x="4279" y="1293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0" name="Freeform 374"/>
              <p:cNvSpPr>
                <a:spLocks/>
              </p:cNvSpPr>
              <p:nvPr/>
            </p:nvSpPr>
            <p:spPr bwMode="auto">
              <a:xfrm>
                <a:off x="4236" y="1293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1" name="Freeform 375"/>
              <p:cNvSpPr>
                <a:spLocks/>
              </p:cNvSpPr>
              <p:nvPr/>
            </p:nvSpPr>
            <p:spPr bwMode="auto">
              <a:xfrm>
                <a:off x="4246" y="129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2" name="Freeform 376"/>
              <p:cNvSpPr>
                <a:spLocks/>
              </p:cNvSpPr>
              <p:nvPr/>
            </p:nvSpPr>
            <p:spPr bwMode="auto">
              <a:xfrm>
                <a:off x="4301" y="1293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3" name="Freeform 377"/>
              <p:cNvSpPr>
                <a:spLocks/>
              </p:cNvSpPr>
              <p:nvPr/>
            </p:nvSpPr>
            <p:spPr bwMode="auto">
              <a:xfrm>
                <a:off x="4297" y="1298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4" name="Freeform 378"/>
              <p:cNvSpPr>
                <a:spLocks/>
              </p:cNvSpPr>
              <p:nvPr/>
            </p:nvSpPr>
            <p:spPr bwMode="auto">
              <a:xfrm>
                <a:off x="4187" y="1298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5" name="Freeform 379"/>
              <p:cNvSpPr>
                <a:spLocks/>
              </p:cNvSpPr>
              <p:nvPr/>
            </p:nvSpPr>
            <p:spPr bwMode="auto">
              <a:xfrm>
                <a:off x="4275" y="1298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6" name="Freeform 380"/>
              <p:cNvSpPr>
                <a:spLocks/>
              </p:cNvSpPr>
              <p:nvPr/>
            </p:nvSpPr>
            <p:spPr bwMode="auto">
              <a:xfrm>
                <a:off x="4286" y="1298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7" name="Freeform 381"/>
              <p:cNvSpPr>
                <a:spLocks/>
              </p:cNvSpPr>
              <p:nvPr/>
            </p:nvSpPr>
            <p:spPr bwMode="auto">
              <a:xfrm>
                <a:off x="4308" y="1298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0" y="32"/>
                    </a:move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8" name="Freeform 382"/>
              <p:cNvSpPr>
                <a:spLocks/>
              </p:cNvSpPr>
              <p:nvPr/>
            </p:nvSpPr>
            <p:spPr bwMode="auto">
              <a:xfrm>
                <a:off x="4176" y="1298"/>
                <a:ext cx="200" cy="399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0 h 32"/>
                  <a:gd name="T6" fmla="*/ 0 w 79"/>
                  <a:gd name="T7" fmla="*/ 0 h 32"/>
                  <a:gd name="T8" fmla="*/ 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79" y="0"/>
                    </a:moveTo>
                    <a:lnTo>
                      <a:pt x="25" y="0"/>
                    </a:ln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39" name="Freeform 383"/>
              <p:cNvSpPr>
                <a:spLocks/>
              </p:cNvSpPr>
              <p:nvPr/>
            </p:nvSpPr>
            <p:spPr bwMode="auto">
              <a:xfrm>
                <a:off x="4231" y="1298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0" name="Freeform 384"/>
              <p:cNvSpPr>
                <a:spLocks/>
              </p:cNvSpPr>
              <p:nvPr/>
            </p:nvSpPr>
            <p:spPr bwMode="auto">
              <a:xfrm>
                <a:off x="4209" y="1298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1" name="Freeform 385"/>
              <p:cNvSpPr>
                <a:spLocks/>
              </p:cNvSpPr>
              <p:nvPr/>
            </p:nvSpPr>
            <p:spPr bwMode="auto">
              <a:xfrm>
                <a:off x="4220" y="1298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7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2" name="Freeform 386"/>
              <p:cNvSpPr>
                <a:spLocks/>
              </p:cNvSpPr>
              <p:nvPr/>
            </p:nvSpPr>
            <p:spPr bwMode="auto">
              <a:xfrm>
                <a:off x="4198" y="1298"/>
                <a:ext cx="200" cy="399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0 h 32"/>
                  <a:gd name="T6" fmla="*/ 0 w 79"/>
                  <a:gd name="T7" fmla="*/ 0 h 32"/>
                  <a:gd name="T8" fmla="*/ 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3" name="Freeform 387"/>
              <p:cNvSpPr>
                <a:spLocks/>
              </p:cNvSpPr>
              <p:nvPr/>
            </p:nvSpPr>
            <p:spPr bwMode="auto">
              <a:xfrm>
                <a:off x="4253" y="1298"/>
                <a:ext cx="200" cy="399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0 h 32"/>
                  <a:gd name="T6" fmla="*/ 0 w 79"/>
                  <a:gd name="T7" fmla="*/ 0 h 32"/>
                  <a:gd name="T8" fmla="*/ 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4" name="Freeform 388"/>
              <p:cNvSpPr>
                <a:spLocks/>
              </p:cNvSpPr>
              <p:nvPr/>
            </p:nvSpPr>
            <p:spPr bwMode="auto">
              <a:xfrm>
                <a:off x="4264" y="1298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5" name="Freeform 389"/>
              <p:cNvSpPr>
                <a:spLocks/>
              </p:cNvSpPr>
              <p:nvPr/>
            </p:nvSpPr>
            <p:spPr bwMode="auto">
              <a:xfrm>
                <a:off x="4242" y="1298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6" name="Freeform 390"/>
              <p:cNvSpPr>
                <a:spLocks/>
              </p:cNvSpPr>
              <p:nvPr/>
            </p:nvSpPr>
            <p:spPr bwMode="auto">
              <a:xfrm>
                <a:off x="4194" y="1304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7" name="Freeform 391"/>
              <p:cNvSpPr>
                <a:spLocks/>
              </p:cNvSpPr>
              <p:nvPr/>
            </p:nvSpPr>
            <p:spPr bwMode="auto">
              <a:xfrm>
                <a:off x="4292" y="1304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8" name="Freeform 392"/>
              <p:cNvSpPr>
                <a:spLocks/>
              </p:cNvSpPr>
              <p:nvPr/>
            </p:nvSpPr>
            <p:spPr bwMode="auto">
              <a:xfrm>
                <a:off x="4281" y="1304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49" name="Freeform 393"/>
              <p:cNvSpPr>
                <a:spLocks/>
              </p:cNvSpPr>
              <p:nvPr/>
            </p:nvSpPr>
            <p:spPr bwMode="auto">
              <a:xfrm>
                <a:off x="4215" y="1304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0" name="Freeform 394"/>
              <p:cNvSpPr>
                <a:spLocks/>
              </p:cNvSpPr>
              <p:nvPr/>
            </p:nvSpPr>
            <p:spPr bwMode="auto">
              <a:xfrm>
                <a:off x="4204" y="1304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1" name="Freeform 395"/>
              <p:cNvSpPr>
                <a:spLocks/>
              </p:cNvSpPr>
              <p:nvPr/>
            </p:nvSpPr>
            <p:spPr bwMode="auto">
              <a:xfrm>
                <a:off x="4303" y="1304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2" name="Freeform 396"/>
              <p:cNvSpPr>
                <a:spLocks/>
              </p:cNvSpPr>
              <p:nvPr/>
            </p:nvSpPr>
            <p:spPr bwMode="auto">
              <a:xfrm>
                <a:off x="4171" y="1304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3" name="Freeform 397"/>
              <p:cNvSpPr>
                <a:spLocks/>
              </p:cNvSpPr>
              <p:nvPr/>
            </p:nvSpPr>
            <p:spPr bwMode="auto">
              <a:xfrm>
                <a:off x="4182" y="1304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4" name="Freeform 398"/>
              <p:cNvSpPr>
                <a:spLocks/>
              </p:cNvSpPr>
              <p:nvPr/>
            </p:nvSpPr>
            <p:spPr bwMode="auto">
              <a:xfrm>
                <a:off x="4226" y="1304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5" name="Freeform 399"/>
              <p:cNvSpPr>
                <a:spLocks/>
              </p:cNvSpPr>
              <p:nvPr/>
            </p:nvSpPr>
            <p:spPr bwMode="auto">
              <a:xfrm>
                <a:off x="4237" y="1304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6" name="Freeform 400"/>
              <p:cNvSpPr>
                <a:spLocks/>
              </p:cNvSpPr>
              <p:nvPr/>
            </p:nvSpPr>
            <p:spPr bwMode="auto">
              <a:xfrm>
                <a:off x="4270" y="1304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7" name="Freeform 401"/>
              <p:cNvSpPr>
                <a:spLocks/>
              </p:cNvSpPr>
              <p:nvPr/>
            </p:nvSpPr>
            <p:spPr bwMode="auto">
              <a:xfrm>
                <a:off x="4248" y="1304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8" name="Freeform 402"/>
              <p:cNvSpPr>
                <a:spLocks/>
              </p:cNvSpPr>
              <p:nvPr/>
            </p:nvSpPr>
            <p:spPr bwMode="auto">
              <a:xfrm>
                <a:off x="4259" y="1304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59" name="AutoShape 403"/>
              <p:cNvSpPr>
                <a:spLocks noChangeAspect="1" noChangeArrowheads="1" noTextEdit="1"/>
              </p:cNvSpPr>
              <p:nvPr/>
            </p:nvSpPr>
            <p:spPr bwMode="auto">
              <a:xfrm>
                <a:off x="3933" y="2005"/>
                <a:ext cx="200" cy="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60" name="Freeform 404"/>
              <p:cNvSpPr>
                <a:spLocks/>
              </p:cNvSpPr>
              <p:nvPr/>
            </p:nvSpPr>
            <p:spPr bwMode="auto">
              <a:xfrm>
                <a:off x="4000" y="2005"/>
                <a:ext cx="200" cy="399"/>
              </a:xfrm>
              <a:custGeom>
                <a:avLst/>
                <a:gdLst>
                  <a:gd name="T0" fmla="*/ 2 w 1694"/>
                  <a:gd name="T1" fmla="*/ 3 h 1441"/>
                  <a:gd name="T2" fmla="*/ 3 w 1694"/>
                  <a:gd name="T3" fmla="*/ 2 h 1441"/>
                  <a:gd name="T4" fmla="*/ 3 w 1694"/>
                  <a:gd name="T5" fmla="*/ 2 h 1441"/>
                  <a:gd name="T6" fmla="*/ 3 w 1694"/>
                  <a:gd name="T7" fmla="*/ 2 h 1441"/>
                  <a:gd name="T8" fmla="*/ 3 w 1694"/>
                  <a:gd name="T9" fmla="*/ 0 h 1441"/>
                  <a:gd name="T10" fmla="*/ 1 w 1694"/>
                  <a:gd name="T11" fmla="*/ 0 h 1441"/>
                  <a:gd name="T12" fmla="*/ 0 w 1694"/>
                  <a:gd name="T13" fmla="*/ 0 h 1441"/>
                  <a:gd name="T14" fmla="*/ 0 w 1694"/>
                  <a:gd name="T15" fmla="*/ 2 h 1441"/>
                  <a:gd name="T16" fmla="*/ 0 w 1694"/>
                  <a:gd name="T17" fmla="*/ 2 h 1441"/>
                  <a:gd name="T18" fmla="*/ 0 w 1694"/>
                  <a:gd name="T19" fmla="*/ 3 h 1441"/>
                  <a:gd name="T20" fmla="*/ 2 w 1694"/>
                  <a:gd name="T21" fmla="*/ 3 h 14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694"/>
                  <a:gd name="T34" fmla="*/ 0 h 1441"/>
                  <a:gd name="T35" fmla="*/ 1694 w 1694"/>
                  <a:gd name="T36" fmla="*/ 1441 h 144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694" h="1441">
                    <a:moveTo>
                      <a:pt x="1436" y="1441"/>
                    </a:moveTo>
                    <a:lnTo>
                      <a:pt x="1694" y="1190"/>
                    </a:lnTo>
                    <a:lnTo>
                      <a:pt x="1694" y="880"/>
                    </a:lnTo>
                    <a:lnTo>
                      <a:pt x="1575" y="880"/>
                    </a:lnTo>
                    <a:lnTo>
                      <a:pt x="1575" y="0"/>
                    </a:lnTo>
                    <a:lnTo>
                      <a:pt x="501" y="0"/>
                    </a:lnTo>
                    <a:lnTo>
                      <a:pt x="199" y="256"/>
                    </a:lnTo>
                    <a:lnTo>
                      <a:pt x="199" y="962"/>
                    </a:lnTo>
                    <a:lnTo>
                      <a:pt x="0" y="1130"/>
                    </a:lnTo>
                    <a:lnTo>
                      <a:pt x="0" y="1441"/>
                    </a:lnTo>
                    <a:lnTo>
                      <a:pt x="1436" y="14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61" name="Freeform 405"/>
              <p:cNvSpPr>
                <a:spLocks/>
              </p:cNvSpPr>
              <p:nvPr/>
            </p:nvSpPr>
            <p:spPr bwMode="auto">
              <a:xfrm>
                <a:off x="4154" y="2018"/>
                <a:ext cx="200" cy="399"/>
              </a:xfrm>
              <a:custGeom>
                <a:avLst/>
                <a:gdLst>
                  <a:gd name="T0" fmla="*/ 0 w 189"/>
                  <a:gd name="T1" fmla="*/ 1 h 901"/>
                  <a:gd name="T2" fmla="*/ 0 w 189"/>
                  <a:gd name="T3" fmla="*/ 2 h 901"/>
                  <a:gd name="T4" fmla="*/ 0 w 189"/>
                  <a:gd name="T5" fmla="*/ 0 h 901"/>
                  <a:gd name="T6" fmla="*/ 0 w 189"/>
                  <a:gd name="T7" fmla="*/ 0 h 901"/>
                  <a:gd name="T8" fmla="*/ 0 w 189"/>
                  <a:gd name="T9" fmla="*/ 1 h 9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901"/>
                  <a:gd name="T17" fmla="*/ 189 w 189"/>
                  <a:gd name="T18" fmla="*/ 901 h 9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901">
                    <a:moveTo>
                      <a:pt x="189" y="734"/>
                    </a:moveTo>
                    <a:lnTo>
                      <a:pt x="0" y="901"/>
                    </a:lnTo>
                    <a:lnTo>
                      <a:pt x="0" y="188"/>
                    </a:lnTo>
                    <a:lnTo>
                      <a:pt x="189" y="0"/>
                    </a:lnTo>
                    <a:lnTo>
                      <a:pt x="189" y="7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62" name="Rectangle 406"/>
              <p:cNvSpPr>
                <a:spLocks noChangeArrowheads="1"/>
              </p:cNvSpPr>
              <p:nvPr/>
            </p:nvSpPr>
            <p:spPr bwMode="auto">
              <a:xfrm>
                <a:off x="4035" y="2042"/>
                <a:ext cx="200" cy="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pPr eaLnBrk="0" hangingPunct="0"/>
                <a:endParaRPr lang="en-US" sz="2400">
                  <a:latin typeface="Helvetica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47263" name="Freeform 407"/>
              <p:cNvSpPr>
                <a:spLocks/>
              </p:cNvSpPr>
              <p:nvPr/>
            </p:nvSpPr>
            <p:spPr bwMode="auto">
              <a:xfrm>
                <a:off x="4017" y="2120"/>
                <a:ext cx="200" cy="399"/>
              </a:xfrm>
              <a:custGeom>
                <a:avLst/>
                <a:gdLst>
                  <a:gd name="T0" fmla="*/ 2 w 1415"/>
                  <a:gd name="T1" fmla="*/ 0 h 163"/>
                  <a:gd name="T2" fmla="*/ 2 w 1415"/>
                  <a:gd name="T3" fmla="*/ 0 h 163"/>
                  <a:gd name="T4" fmla="*/ 2 w 1415"/>
                  <a:gd name="T5" fmla="*/ 0 h 163"/>
                  <a:gd name="T6" fmla="*/ 2 w 1415"/>
                  <a:gd name="T7" fmla="*/ 0 h 163"/>
                  <a:gd name="T8" fmla="*/ 2 w 1415"/>
                  <a:gd name="T9" fmla="*/ 0 h 163"/>
                  <a:gd name="T10" fmla="*/ 0 w 1415"/>
                  <a:gd name="T11" fmla="*/ 0 h 163"/>
                  <a:gd name="T12" fmla="*/ 0 w 1415"/>
                  <a:gd name="T13" fmla="*/ 0 h 163"/>
                  <a:gd name="T14" fmla="*/ 0 w 1415"/>
                  <a:gd name="T15" fmla="*/ 0 h 163"/>
                  <a:gd name="T16" fmla="*/ 2 w 1415"/>
                  <a:gd name="T17" fmla="*/ 0 h 1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15"/>
                  <a:gd name="T28" fmla="*/ 0 h 163"/>
                  <a:gd name="T29" fmla="*/ 1415 w 1415"/>
                  <a:gd name="T30" fmla="*/ 163 h 16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15" h="163">
                    <a:moveTo>
                      <a:pt x="1168" y="151"/>
                    </a:moveTo>
                    <a:lnTo>
                      <a:pt x="1338" y="0"/>
                    </a:lnTo>
                    <a:lnTo>
                      <a:pt x="1338" y="4"/>
                    </a:lnTo>
                    <a:lnTo>
                      <a:pt x="1415" y="4"/>
                    </a:lnTo>
                    <a:lnTo>
                      <a:pt x="1256" y="163"/>
                    </a:lnTo>
                    <a:lnTo>
                      <a:pt x="0" y="163"/>
                    </a:lnTo>
                    <a:lnTo>
                      <a:pt x="58" y="114"/>
                    </a:lnTo>
                    <a:lnTo>
                      <a:pt x="58" y="151"/>
                    </a:lnTo>
                    <a:lnTo>
                      <a:pt x="1168" y="1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64" name="Freeform 408"/>
              <p:cNvSpPr>
                <a:spLocks/>
              </p:cNvSpPr>
              <p:nvPr/>
            </p:nvSpPr>
            <p:spPr bwMode="auto">
              <a:xfrm>
                <a:off x="4011" y="2144"/>
                <a:ext cx="200" cy="399"/>
              </a:xfrm>
              <a:custGeom>
                <a:avLst/>
                <a:gdLst>
                  <a:gd name="T0" fmla="*/ 0 w 1292"/>
                  <a:gd name="T1" fmla="*/ 0 h 177"/>
                  <a:gd name="T2" fmla="*/ 0 w 1292"/>
                  <a:gd name="T3" fmla="*/ 0 h 177"/>
                  <a:gd name="T4" fmla="*/ 2 w 1292"/>
                  <a:gd name="T5" fmla="*/ 0 h 177"/>
                  <a:gd name="T6" fmla="*/ 2 w 1292"/>
                  <a:gd name="T7" fmla="*/ 0 h 177"/>
                  <a:gd name="T8" fmla="*/ 0 w 1292"/>
                  <a:gd name="T9" fmla="*/ 0 h 177"/>
                  <a:gd name="T10" fmla="*/ 0 w 1292"/>
                  <a:gd name="T11" fmla="*/ 0 h 1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92"/>
                  <a:gd name="T19" fmla="*/ 0 h 177"/>
                  <a:gd name="T20" fmla="*/ 1292 w 1292"/>
                  <a:gd name="T21" fmla="*/ 177 h 1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92" h="177">
                    <a:moveTo>
                      <a:pt x="0" y="2"/>
                    </a:moveTo>
                    <a:lnTo>
                      <a:pt x="3" y="0"/>
                    </a:lnTo>
                    <a:lnTo>
                      <a:pt x="1292" y="0"/>
                    </a:lnTo>
                    <a:lnTo>
                      <a:pt x="1292" y="177"/>
                    </a:lnTo>
                    <a:lnTo>
                      <a:pt x="0" y="17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65" name="Freeform 409"/>
              <p:cNvSpPr>
                <a:spLocks/>
              </p:cNvSpPr>
              <p:nvPr/>
            </p:nvSpPr>
            <p:spPr bwMode="auto">
              <a:xfrm>
                <a:off x="4169" y="2122"/>
                <a:ext cx="200" cy="399"/>
              </a:xfrm>
              <a:custGeom>
                <a:avLst/>
                <a:gdLst>
                  <a:gd name="T0" fmla="*/ 0 w 178"/>
                  <a:gd name="T1" fmla="*/ 1 h 342"/>
                  <a:gd name="T2" fmla="*/ 0 w 178"/>
                  <a:gd name="T3" fmla="*/ 0 h 342"/>
                  <a:gd name="T4" fmla="*/ 0 w 178"/>
                  <a:gd name="T5" fmla="*/ 0 h 342"/>
                  <a:gd name="T6" fmla="*/ 0 w 178"/>
                  <a:gd name="T7" fmla="*/ 0 h 342"/>
                  <a:gd name="T8" fmla="*/ 0 w 178"/>
                  <a:gd name="T9" fmla="*/ 1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8"/>
                  <a:gd name="T16" fmla="*/ 0 h 342"/>
                  <a:gd name="T17" fmla="*/ 178 w 178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8" h="342">
                    <a:moveTo>
                      <a:pt x="0" y="342"/>
                    </a:moveTo>
                    <a:lnTo>
                      <a:pt x="0" y="177"/>
                    </a:lnTo>
                    <a:lnTo>
                      <a:pt x="178" y="0"/>
                    </a:lnTo>
                    <a:lnTo>
                      <a:pt x="178" y="169"/>
                    </a:lnTo>
                    <a:lnTo>
                      <a:pt x="0" y="3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66" name="Freeform 410"/>
              <p:cNvSpPr>
                <a:spLocks/>
              </p:cNvSpPr>
              <p:nvPr/>
            </p:nvSpPr>
            <p:spPr bwMode="auto">
              <a:xfrm>
                <a:off x="4039" y="2016"/>
                <a:ext cx="200" cy="399"/>
              </a:xfrm>
              <a:custGeom>
                <a:avLst/>
                <a:gdLst>
                  <a:gd name="T0" fmla="*/ 0 w 1118"/>
                  <a:gd name="T1" fmla="*/ 0 h 178"/>
                  <a:gd name="T2" fmla="*/ 2 w 1118"/>
                  <a:gd name="T3" fmla="*/ 0 h 178"/>
                  <a:gd name="T4" fmla="*/ 2 w 1118"/>
                  <a:gd name="T5" fmla="*/ 0 h 178"/>
                  <a:gd name="T6" fmla="*/ 0 w 1118"/>
                  <a:gd name="T7" fmla="*/ 0 h 178"/>
                  <a:gd name="T8" fmla="*/ 0 w 1118"/>
                  <a:gd name="T9" fmla="*/ 0 h 1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8"/>
                  <a:gd name="T16" fmla="*/ 0 h 178"/>
                  <a:gd name="T17" fmla="*/ 1118 w 1118"/>
                  <a:gd name="T18" fmla="*/ 178 h 1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8" h="178">
                    <a:moveTo>
                      <a:pt x="209" y="0"/>
                    </a:moveTo>
                    <a:lnTo>
                      <a:pt x="1118" y="0"/>
                    </a:lnTo>
                    <a:lnTo>
                      <a:pt x="941" y="178"/>
                    </a:lnTo>
                    <a:lnTo>
                      <a:pt x="0" y="178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67" name="Freeform 411"/>
              <p:cNvSpPr>
                <a:spLocks/>
              </p:cNvSpPr>
              <p:nvPr/>
            </p:nvSpPr>
            <p:spPr bwMode="auto">
              <a:xfrm>
                <a:off x="4043" y="2048"/>
                <a:ext cx="200" cy="399"/>
              </a:xfrm>
              <a:custGeom>
                <a:avLst/>
                <a:gdLst>
                  <a:gd name="T0" fmla="*/ 0 w 834"/>
                  <a:gd name="T1" fmla="*/ 1 h 617"/>
                  <a:gd name="T2" fmla="*/ 0 w 834"/>
                  <a:gd name="T3" fmla="*/ 1 h 617"/>
                  <a:gd name="T4" fmla="*/ 0 w 834"/>
                  <a:gd name="T5" fmla="*/ 1 h 617"/>
                  <a:gd name="T6" fmla="*/ 0 w 834"/>
                  <a:gd name="T7" fmla="*/ 1 h 617"/>
                  <a:gd name="T8" fmla="*/ 0 w 834"/>
                  <a:gd name="T9" fmla="*/ 1 h 617"/>
                  <a:gd name="T10" fmla="*/ 0 w 834"/>
                  <a:gd name="T11" fmla="*/ 1 h 617"/>
                  <a:gd name="T12" fmla="*/ 0 w 834"/>
                  <a:gd name="T13" fmla="*/ 1 h 617"/>
                  <a:gd name="T14" fmla="*/ 0 w 834"/>
                  <a:gd name="T15" fmla="*/ 1 h 617"/>
                  <a:gd name="T16" fmla="*/ 1 w 834"/>
                  <a:gd name="T17" fmla="*/ 1 h 617"/>
                  <a:gd name="T18" fmla="*/ 1 w 834"/>
                  <a:gd name="T19" fmla="*/ 1 h 617"/>
                  <a:gd name="T20" fmla="*/ 1 w 834"/>
                  <a:gd name="T21" fmla="*/ 1 h 617"/>
                  <a:gd name="T22" fmla="*/ 1 w 834"/>
                  <a:gd name="T23" fmla="*/ 1 h 617"/>
                  <a:gd name="T24" fmla="*/ 1 w 834"/>
                  <a:gd name="T25" fmla="*/ 1 h 617"/>
                  <a:gd name="T26" fmla="*/ 1 w 834"/>
                  <a:gd name="T27" fmla="*/ 1 h 617"/>
                  <a:gd name="T28" fmla="*/ 1 w 834"/>
                  <a:gd name="T29" fmla="*/ 1 h 617"/>
                  <a:gd name="T30" fmla="*/ 1 w 834"/>
                  <a:gd name="T31" fmla="*/ 1 h 617"/>
                  <a:gd name="T32" fmla="*/ 1 w 834"/>
                  <a:gd name="T33" fmla="*/ 1 h 617"/>
                  <a:gd name="T34" fmla="*/ 1 w 834"/>
                  <a:gd name="T35" fmla="*/ 1 h 617"/>
                  <a:gd name="T36" fmla="*/ 1 w 834"/>
                  <a:gd name="T37" fmla="*/ 1 h 617"/>
                  <a:gd name="T38" fmla="*/ 1 w 834"/>
                  <a:gd name="T39" fmla="*/ 1 h 617"/>
                  <a:gd name="T40" fmla="*/ 1 w 834"/>
                  <a:gd name="T41" fmla="*/ 0 h 617"/>
                  <a:gd name="T42" fmla="*/ 1 w 834"/>
                  <a:gd name="T43" fmla="*/ 0 h 617"/>
                  <a:gd name="T44" fmla="*/ 1 w 834"/>
                  <a:gd name="T45" fmla="*/ 0 h 617"/>
                  <a:gd name="T46" fmla="*/ 1 w 834"/>
                  <a:gd name="T47" fmla="*/ 0 h 617"/>
                  <a:gd name="T48" fmla="*/ 1 w 834"/>
                  <a:gd name="T49" fmla="*/ 0 h 617"/>
                  <a:gd name="T50" fmla="*/ 1 w 834"/>
                  <a:gd name="T51" fmla="*/ 0 h 617"/>
                  <a:gd name="T52" fmla="*/ 1 w 834"/>
                  <a:gd name="T53" fmla="*/ 0 h 617"/>
                  <a:gd name="T54" fmla="*/ 1 w 834"/>
                  <a:gd name="T55" fmla="*/ 0 h 617"/>
                  <a:gd name="T56" fmla="*/ 1 w 834"/>
                  <a:gd name="T57" fmla="*/ 0 h 617"/>
                  <a:gd name="T58" fmla="*/ 1 w 834"/>
                  <a:gd name="T59" fmla="*/ 0 h 617"/>
                  <a:gd name="T60" fmla="*/ 1 w 834"/>
                  <a:gd name="T61" fmla="*/ 0 h 617"/>
                  <a:gd name="T62" fmla="*/ 1 w 834"/>
                  <a:gd name="T63" fmla="*/ 0 h 617"/>
                  <a:gd name="T64" fmla="*/ 0 w 834"/>
                  <a:gd name="T65" fmla="*/ 0 h 617"/>
                  <a:gd name="T66" fmla="*/ 0 w 834"/>
                  <a:gd name="T67" fmla="*/ 0 h 617"/>
                  <a:gd name="T68" fmla="*/ 0 w 834"/>
                  <a:gd name="T69" fmla="*/ 0 h 617"/>
                  <a:gd name="T70" fmla="*/ 0 w 834"/>
                  <a:gd name="T71" fmla="*/ 0 h 617"/>
                  <a:gd name="T72" fmla="*/ 0 w 834"/>
                  <a:gd name="T73" fmla="*/ 0 h 617"/>
                  <a:gd name="T74" fmla="*/ 0 w 834"/>
                  <a:gd name="T75" fmla="*/ 0 h 617"/>
                  <a:gd name="T76" fmla="*/ 0 w 834"/>
                  <a:gd name="T77" fmla="*/ 0 h 617"/>
                  <a:gd name="T78" fmla="*/ 0 w 834"/>
                  <a:gd name="T79" fmla="*/ 0 h 617"/>
                  <a:gd name="T80" fmla="*/ 0 w 834"/>
                  <a:gd name="T81" fmla="*/ 0 h 617"/>
                  <a:gd name="T82" fmla="*/ 0 w 834"/>
                  <a:gd name="T83" fmla="*/ 0 h 617"/>
                  <a:gd name="T84" fmla="*/ 0 w 834"/>
                  <a:gd name="T85" fmla="*/ 1 h 617"/>
                  <a:gd name="T86" fmla="*/ 0 w 834"/>
                  <a:gd name="T87" fmla="*/ 1 h 61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834"/>
                  <a:gd name="T133" fmla="*/ 0 h 617"/>
                  <a:gd name="T134" fmla="*/ 834 w 834"/>
                  <a:gd name="T135" fmla="*/ 617 h 61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834" h="617">
                    <a:moveTo>
                      <a:pt x="21" y="585"/>
                    </a:moveTo>
                    <a:lnTo>
                      <a:pt x="23" y="601"/>
                    </a:lnTo>
                    <a:lnTo>
                      <a:pt x="38" y="602"/>
                    </a:lnTo>
                    <a:lnTo>
                      <a:pt x="40" y="602"/>
                    </a:lnTo>
                    <a:lnTo>
                      <a:pt x="47" y="603"/>
                    </a:lnTo>
                    <a:lnTo>
                      <a:pt x="59" y="603"/>
                    </a:lnTo>
                    <a:lnTo>
                      <a:pt x="74" y="604"/>
                    </a:lnTo>
                    <a:lnTo>
                      <a:pt x="91" y="605"/>
                    </a:lnTo>
                    <a:lnTo>
                      <a:pt x="113" y="606"/>
                    </a:lnTo>
                    <a:lnTo>
                      <a:pt x="136" y="608"/>
                    </a:lnTo>
                    <a:lnTo>
                      <a:pt x="162" y="609"/>
                    </a:lnTo>
                    <a:lnTo>
                      <a:pt x="191" y="611"/>
                    </a:lnTo>
                    <a:lnTo>
                      <a:pt x="221" y="612"/>
                    </a:lnTo>
                    <a:lnTo>
                      <a:pt x="253" y="613"/>
                    </a:lnTo>
                    <a:lnTo>
                      <a:pt x="287" y="614"/>
                    </a:lnTo>
                    <a:lnTo>
                      <a:pt x="320" y="616"/>
                    </a:lnTo>
                    <a:lnTo>
                      <a:pt x="355" y="616"/>
                    </a:lnTo>
                    <a:lnTo>
                      <a:pt x="390" y="617"/>
                    </a:lnTo>
                    <a:lnTo>
                      <a:pt x="425" y="617"/>
                    </a:lnTo>
                    <a:lnTo>
                      <a:pt x="460" y="617"/>
                    </a:lnTo>
                    <a:lnTo>
                      <a:pt x="494" y="616"/>
                    </a:lnTo>
                    <a:lnTo>
                      <a:pt x="529" y="616"/>
                    </a:lnTo>
                    <a:lnTo>
                      <a:pt x="561" y="614"/>
                    </a:lnTo>
                    <a:lnTo>
                      <a:pt x="593" y="613"/>
                    </a:lnTo>
                    <a:lnTo>
                      <a:pt x="624" y="612"/>
                    </a:lnTo>
                    <a:lnTo>
                      <a:pt x="653" y="611"/>
                    </a:lnTo>
                    <a:lnTo>
                      <a:pt x="680" y="609"/>
                    </a:lnTo>
                    <a:lnTo>
                      <a:pt x="705" y="608"/>
                    </a:lnTo>
                    <a:lnTo>
                      <a:pt x="727" y="606"/>
                    </a:lnTo>
                    <a:lnTo>
                      <a:pt x="746" y="605"/>
                    </a:lnTo>
                    <a:lnTo>
                      <a:pt x="764" y="604"/>
                    </a:lnTo>
                    <a:lnTo>
                      <a:pt x="776" y="603"/>
                    </a:lnTo>
                    <a:lnTo>
                      <a:pt x="787" y="603"/>
                    </a:lnTo>
                    <a:lnTo>
                      <a:pt x="794" y="602"/>
                    </a:lnTo>
                    <a:lnTo>
                      <a:pt x="796" y="602"/>
                    </a:lnTo>
                    <a:lnTo>
                      <a:pt x="810" y="601"/>
                    </a:lnTo>
                    <a:lnTo>
                      <a:pt x="812" y="586"/>
                    </a:lnTo>
                    <a:lnTo>
                      <a:pt x="815" y="564"/>
                    </a:lnTo>
                    <a:lnTo>
                      <a:pt x="824" y="507"/>
                    </a:lnTo>
                    <a:lnTo>
                      <a:pt x="830" y="422"/>
                    </a:lnTo>
                    <a:lnTo>
                      <a:pt x="834" y="315"/>
                    </a:lnTo>
                    <a:lnTo>
                      <a:pt x="830" y="205"/>
                    </a:lnTo>
                    <a:lnTo>
                      <a:pt x="824" y="116"/>
                    </a:lnTo>
                    <a:lnTo>
                      <a:pt x="815" y="54"/>
                    </a:lnTo>
                    <a:lnTo>
                      <a:pt x="812" y="31"/>
                    </a:lnTo>
                    <a:lnTo>
                      <a:pt x="810" y="16"/>
                    </a:lnTo>
                    <a:lnTo>
                      <a:pt x="796" y="15"/>
                    </a:lnTo>
                    <a:lnTo>
                      <a:pt x="794" y="15"/>
                    </a:lnTo>
                    <a:lnTo>
                      <a:pt x="786" y="14"/>
                    </a:lnTo>
                    <a:lnTo>
                      <a:pt x="774" y="14"/>
                    </a:lnTo>
                    <a:lnTo>
                      <a:pt x="758" y="13"/>
                    </a:lnTo>
                    <a:lnTo>
                      <a:pt x="739" y="12"/>
                    </a:lnTo>
                    <a:lnTo>
                      <a:pt x="716" y="11"/>
                    </a:lnTo>
                    <a:lnTo>
                      <a:pt x="692" y="10"/>
                    </a:lnTo>
                    <a:lnTo>
                      <a:pt x="665" y="7"/>
                    </a:lnTo>
                    <a:lnTo>
                      <a:pt x="636" y="6"/>
                    </a:lnTo>
                    <a:lnTo>
                      <a:pt x="605" y="5"/>
                    </a:lnTo>
                    <a:lnTo>
                      <a:pt x="574" y="4"/>
                    </a:lnTo>
                    <a:lnTo>
                      <a:pt x="540" y="3"/>
                    </a:lnTo>
                    <a:lnTo>
                      <a:pt x="508" y="1"/>
                    </a:lnTo>
                    <a:lnTo>
                      <a:pt x="475" y="1"/>
                    </a:lnTo>
                    <a:lnTo>
                      <a:pt x="442" y="0"/>
                    </a:lnTo>
                    <a:lnTo>
                      <a:pt x="410" y="0"/>
                    </a:lnTo>
                    <a:lnTo>
                      <a:pt x="378" y="0"/>
                    </a:lnTo>
                    <a:lnTo>
                      <a:pt x="347" y="1"/>
                    </a:lnTo>
                    <a:lnTo>
                      <a:pt x="314" y="1"/>
                    </a:lnTo>
                    <a:lnTo>
                      <a:pt x="282" y="3"/>
                    </a:lnTo>
                    <a:lnTo>
                      <a:pt x="250" y="4"/>
                    </a:lnTo>
                    <a:lnTo>
                      <a:pt x="220" y="5"/>
                    </a:lnTo>
                    <a:lnTo>
                      <a:pt x="190" y="6"/>
                    </a:lnTo>
                    <a:lnTo>
                      <a:pt x="162" y="7"/>
                    </a:lnTo>
                    <a:lnTo>
                      <a:pt x="136" y="10"/>
                    </a:lnTo>
                    <a:lnTo>
                      <a:pt x="113" y="11"/>
                    </a:lnTo>
                    <a:lnTo>
                      <a:pt x="92" y="12"/>
                    </a:lnTo>
                    <a:lnTo>
                      <a:pt x="74" y="13"/>
                    </a:lnTo>
                    <a:lnTo>
                      <a:pt x="59" y="14"/>
                    </a:lnTo>
                    <a:lnTo>
                      <a:pt x="48" y="14"/>
                    </a:lnTo>
                    <a:lnTo>
                      <a:pt x="40" y="15"/>
                    </a:lnTo>
                    <a:lnTo>
                      <a:pt x="38" y="15"/>
                    </a:lnTo>
                    <a:lnTo>
                      <a:pt x="23" y="16"/>
                    </a:lnTo>
                    <a:lnTo>
                      <a:pt x="21" y="33"/>
                    </a:lnTo>
                    <a:lnTo>
                      <a:pt x="17" y="67"/>
                    </a:lnTo>
                    <a:lnTo>
                      <a:pt x="10" y="141"/>
                    </a:lnTo>
                    <a:lnTo>
                      <a:pt x="3" y="232"/>
                    </a:lnTo>
                    <a:lnTo>
                      <a:pt x="0" y="313"/>
                    </a:lnTo>
                    <a:lnTo>
                      <a:pt x="3" y="392"/>
                    </a:lnTo>
                    <a:lnTo>
                      <a:pt x="10" y="480"/>
                    </a:lnTo>
                    <a:lnTo>
                      <a:pt x="17" y="552"/>
                    </a:lnTo>
                    <a:lnTo>
                      <a:pt x="21" y="5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68" name="Freeform 412"/>
              <p:cNvSpPr>
                <a:spLocks/>
              </p:cNvSpPr>
              <p:nvPr/>
            </p:nvSpPr>
            <p:spPr bwMode="auto">
              <a:xfrm>
                <a:off x="4047" y="2052"/>
                <a:ext cx="200" cy="399"/>
              </a:xfrm>
              <a:custGeom>
                <a:avLst/>
                <a:gdLst>
                  <a:gd name="T0" fmla="*/ 0 w 760"/>
                  <a:gd name="T1" fmla="*/ 0 h 543"/>
                  <a:gd name="T2" fmla="*/ 0 w 760"/>
                  <a:gd name="T3" fmla="*/ 0 h 543"/>
                  <a:gd name="T4" fmla="*/ 0 w 760"/>
                  <a:gd name="T5" fmla="*/ 0 h 543"/>
                  <a:gd name="T6" fmla="*/ 0 w 760"/>
                  <a:gd name="T7" fmla="*/ 0 h 543"/>
                  <a:gd name="T8" fmla="*/ 0 w 760"/>
                  <a:gd name="T9" fmla="*/ 0 h 543"/>
                  <a:gd name="T10" fmla="*/ 0 w 760"/>
                  <a:gd name="T11" fmla="*/ 0 h 543"/>
                  <a:gd name="T12" fmla="*/ 0 w 760"/>
                  <a:gd name="T13" fmla="*/ 0 h 543"/>
                  <a:gd name="T14" fmla="*/ 1 w 760"/>
                  <a:gd name="T15" fmla="*/ 0 h 543"/>
                  <a:gd name="T16" fmla="*/ 1 w 760"/>
                  <a:gd name="T17" fmla="*/ 0 h 543"/>
                  <a:gd name="T18" fmla="*/ 1 w 760"/>
                  <a:gd name="T19" fmla="*/ 0 h 543"/>
                  <a:gd name="T20" fmla="*/ 1 w 760"/>
                  <a:gd name="T21" fmla="*/ 0 h 543"/>
                  <a:gd name="T22" fmla="*/ 1 w 760"/>
                  <a:gd name="T23" fmla="*/ 0 h 543"/>
                  <a:gd name="T24" fmla="*/ 1 w 760"/>
                  <a:gd name="T25" fmla="*/ 0 h 543"/>
                  <a:gd name="T26" fmla="*/ 1 w 760"/>
                  <a:gd name="T27" fmla="*/ 0 h 543"/>
                  <a:gd name="T28" fmla="*/ 1 w 760"/>
                  <a:gd name="T29" fmla="*/ 0 h 543"/>
                  <a:gd name="T30" fmla="*/ 1 w 760"/>
                  <a:gd name="T31" fmla="*/ 0 h 543"/>
                  <a:gd name="T32" fmla="*/ 1 w 760"/>
                  <a:gd name="T33" fmla="*/ 0 h 543"/>
                  <a:gd name="T34" fmla="*/ 1 w 760"/>
                  <a:gd name="T35" fmla="*/ 0 h 543"/>
                  <a:gd name="T36" fmla="*/ 1 w 760"/>
                  <a:gd name="T37" fmla="*/ 1 h 543"/>
                  <a:gd name="T38" fmla="*/ 1 w 760"/>
                  <a:gd name="T39" fmla="*/ 1 h 543"/>
                  <a:gd name="T40" fmla="*/ 1 w 760"/>
                  <a:gd name="T41" fmla="*/ 1 h 543"/>
                  <a:gd name="T42" fmla="*/ 1 w 760"/>
                  <a:gd name="T43" fmla="*/ 1 h 543"/>
                  <a:gd name="T44" fmla="*/ 1 w 760"/>
                  <a:gd name="T45" fmla="*/ 1 h 543"/>
                  <a:gd name="T46" fmla="*/ 1 w 760"/>
                  <a:gd name="T47" fmla="*/ 1 h 543"/>
                  <a:gd name="T48" fmla="*/ 1 w 760"/>
                  <a:gd name="T49" fmla="*/ 1 h 543"/>
                  <a:gd name="T50" fmla="*/ 1 w 760"/>
                  <a:gd name="T51" fmla="*/ 1 h 543"/>
                  <a:gd name="T52" fmla="*/ 1 w 760"/>
                  <a:gd name="T53" fmla="*/ 1 h 543"/>
                  <a:gd name="T54" fmla="*/ 1 w 760"/>
                  <a:gd name="T55" fmla="*/ 1 h 543"/>
                  <a:gd name="T56" fmla="*/ 1 w 760"/>
                  <a:gd name="T57" fmla="*/ 1 h 543"/>
                  <a:gd name="T58" fmla="*/ 0 w 760"/>
                  <a:gd name="T59" fmla="*/ 1 h 543"/>
                  <a:gd name="T60" fmla="*/ 0 w 760"/>
                  <a:gd name="T61" fmla="*/ 1 h 543"/>
                  <a:gd name="T62" fmla="*/ 0 w 760"/>
                  <a:gd name="T63" fmla="*/ 1 h 543"/>
                  <a:gd name="T64" fmla="*/ 0 w 760"/>
                  <a:gd name="T65" fmla="*/ 1 h 543"/>
                  <a:gd name="T66" fmla="*/ 0 w 760"/>
                  <a:gd name="T67" fmla="*/ 1 h 543"/>
                  <a:gd name="T68" fmla="*/ 0 w 760"/>
                  <a:gd name="T69" fmla="*/ 1 h 543"/>
                  <a:gd name="T70" fmla="*/ 0 w 760"/>
                  <a:gd name="T71" fmla="*/ 1 h 543"/>
                  <a:gd name="T72" fmla="*/ 0 w 760"/>
                  <a:gd name="T73" fmla="*/ 1 h 543"/>
                  <a:gd name="T74" fmla="*/ 0 w 760"/>
                  <a:gd name="T75" fmla="*/ 1 h 543"/>
                  <a:gd name="T76" fmla="*/ 0 w 760"/>
                  <a:gd name="T77" fmla="*/ 0 h 543"/>
                  <a:gd name="T78" fmla="*/ 0 w 760"/>
                  <a:gd name="T79" fmla="*/ 0 h 54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760"/>
                  <a:gd name="T121" fmla="*/ 0 h 543"/>
                  <a:gd name="T122" fmla="*/ 760 w 760"/>
                  <a:gd name="T123" fmla="*/ 543 h 54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760" h="543">
                    <a:moveTo>
                      <a:pt x="19" y="15"/>
                    </a:moveTo>
                    <a:lnTo>
                      <a:pt x="30" y="14"/>
                    </a:lnTo>
                    <a:lnTo>
                      <a:pt x="44" y="14"/>
                    </a:lnTo>
                    <a:lnTo>
                      <a:pt x="59" y="13"/>
                    </a:lnTo>
                    <a:lnTo>
                      <a:pt x="77" y="12"/>
                    </a:lnTo>
                    <a:lnTo>
                      <a:pt x="95" y="11"/>
                    </a:lnTo>
                    <a:lnTo>
                      <a:pt x="117" y="9"/>
                    </a:lnTo>
                    <a:lnTo>
                      <a:pt x="139" y="7"/>
                    </a:lnTo>
                    <a:lnTo>
                      <a:pt x="163" y="6"/>
                    </a:lnTo>
                    <a:lnTo>
                      <a:pt x="188" y="5"/>
                    </a:lnTo>
                    <a:lnTo>
                      <a:pt x="213" y="4"/>
                    </a:lnTo>
                    <a:lnTo>
                      <a:pt x="239" y="3"/>
                    </a:lnTo>
                    <a:lnTo>
                      <a:pt x="266" y="3"/>
                    </a:lnTo>
                    <a:lnTo>
                      <a:pt x="294" y="1"/>
                    </a:lnTo>
                    <a:lnTo>
                      <a:pt x="320" y="0"/>
                    </a:lnTo>
                    <a:lnTo>
                      <a:pt x="347" y="0"/>
                    </a:lnTo>
                    <a:lnTo>
                      <a:pt x="373" y="0"/>
                    </a:lnTo>
                    <a:lnTo>
                      <a:pt x="400" y="0"/>
                    </a:lnTo>
                    <a:lnTo>
                      <a:pt x="427" y="0"/>
                    </a:lnTo>
                    <a:lnTo>
                      <a:pt x="455" y="1"/>
                    </a:lnTo>
                    <a:lnTo>
                      <a:pt x="482" y="3"/>
                    </a:lnTo>
                    <a:lnTo>
                      <a:pt x="510" y="3"/>
                    </a:lnTo>
                    <a:lnTo>
                      <a:pt x="538" y="4"/>
                    </a:lnTo>
                    <a:lnTo>
                      <a:pt x="564" y="5"/>
                    </a:lnTo>
                    <a:lnTo>
                      <a:pt x="591" y="6"/>
                    </a:lnTo>
                    <a:lnTo>
                      <a:pt x="615" y="7"/>
                    </a:lnTo>
                    <a:lnTo>
                      <a:pt x="639" y="9"/>
                    </a:lnTo>
                    <a:lnTo>
                      <a:pt x="661" y="11"/>
                    </a:lnTo>
                    <a:lnTo>
                      <a:pt x="682" y="12"/>
                    </a:lnTo>
                    <a:lnTo>
                      <a:pt x="700" y="13"/>
                    </a:lnTo>
                    <a:lnTo>
                      <a:pt x="716" y="14"/>
                    </a:lnTo>
                    <a:lnTo>
                      <a:pt x="730" y="14"/>
                    </a:lnTo>
                    <a:lnTo>
                      <a:pt x="740" y="15"/>
                    </a:lnTo>
                    <a:lnTo>
                      <a:pt x="746" y="54"/>
                    </a:lnTo>
                    <a:lnTo>
                      <a:pt x="752" y="114"/>
                    </a:lnTo>
                    <a:lnTo>
                      <a:pt x="758" y="190"/>
                    </a:lnTo>
                    <a:lnTo>
                      <a:pt x="760" y="278"/>
                    </a:lnTo>
                    <a:lnTo>
                      <a:pt x="758" y="363"/>
                    </a:lnTo>
                    <a:lnTo>
                      <a:pt x="752" y="436"/>
                    </a:lnTo>
                    <a:lnTo>
                      <a:pt x="746" y="491"/>
                    </a:lnTo>
                    <a:lnTo>
                      <a:pt x="740" y="528"/>
                    </a:lnTo>
                    <a:lnTo>
                      <a:pt x="730" y="529"/>
                    </a:lnTo>
                    <a:lnTo>
                      <a:pt x="719" y="529"/>
                    </a:lnTo>
                    <a:lnTo>
                      <a:pt x="704" y="530"/>
                    </a:lnTo>
                    <a:lnTo>
                      <a:pt x="688" y="531"/>
                    </a:lnTo>
                    <a:lnTo>
                      <a:pt x="669" y="533"/>
                    </a:lnTo>
                    <a:lnTo>
                      <a:pt x="649" y="534"/>
                    </a:lnTo>
                    <a:lnTo>
                      <a:pt x="629" y="536"/>
                    </a:lnTo>
                    <a:lnTo>
                      <a:pt x="606" y="537"/>
                    </a:lnTo>
                    <a:lnTo>
                      <a:pt x="582" y="538"/>
                    </a:lnTo>
                    <a:lnTo>
                      <a:pt x="556" y="539"/>
                    </a:lnTo>
                    <a:lnTo>
                      <a:pt x="530" y="541"/>
                    </a:lnTo>
                    <a:lnTo>
                      <a:pt x="502" y="541"/>
                    </a:lnTo>
                    <a:lnTo>
                      <a:pt x="474" y="542"/>
                    </a:lnTo>
                    <a:lnTo>
                      <a:pt x="446" y="543"/>
                    </a:lnTo>
                    <a:lnTo>
                      <a:pt x="417" y="543"/>
                    </a:lnTo>
                    <a:lnTo>
                      <a:pt x="388" y="543"/>
                    </a:lnTo>
                    <a:lnTo>
                      <a:pt x="359" y="543"/>
                    </a:lnTo>
                    <a:lnTo>
                      <a:pt x="330" y="543"/>
                    </a:lnTo>
                    <a:lnTo>
                      <a:pt x="300" y="542"/>
                    </a:lnTo>
                    <a:lnTo>
                      <a:pt x="273" y="541"/>
                    </a:lnTo>
                    <a:lnTo>
                      <a:pt x="244" y="541"/>
                    </a:lnTo>
                    <a:lnTo>
                      <a:pt x="216" y="539"/>
                    </a:lnTo>
                    <a:lnTo>
                      <a:pt x="190" y="538"/>
                    </a:lnTo>
                    <a:lnTo>
                      <a:pt x="165" y="537"/>
                    </a:lnTo>
                    <a:lnTo>
                      <a:pt x="140" y="536"/>
                    </a:lnTo>
                    <a:lnTo>
                      <a:pt x="117" y="534"/>
                    </a:lnTo>
                    <a:lnTo>
                      <a:pt x="97" y="533"/>
                    </a:lnTo>
                    <a:lnTo>
                      <a:pt x="77" y="531"/>
                    </a:lnTo>
                    <a:lnTo>
                      <a:pt x="59" y="530"/>
                    </a:lnTo>
                    <a:lnTo>
                      <a:pt x="44" y="529"/>
                    </a:lnTo>
                    <a:lnTo>
                      <a:pt x="30" y="529"/>
                    </a:lnTo>
                    <a:lnTo>
                      <a:pt x="19" y="528"/>
                    </a:lnTo>
                    <a:lnTo>
                      <a:pt x="15" y="480"/>
                    </a:lnTo>
                    <a:lnTo>
                      <a:pt x="8" y="412"/>
                    </a:lnTo>
                    <a:lnTo>
                      <a:pt x="2" y="339"/>
                    </a:lnTo>
                    <a:lnTo>
                      <a:pt x="0" y="276"/>
                    </a:lnTo>
                    <a:lnTo>
                      <a:pt x="2" y="210"/>
                    </a:lnTo>
                    <a:lnTo>
                      <a:pt x="8" y="135"/>
                    </a:lnTo>
                    <a:lnTo>
                      <a:pt x="15" y="65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69" name="Freeform 413"/>
              <p:cNvSpPr>
                <a:spLocks/>
              </p:cNvSpPr>
              <p:nvPr/>
            </p:nvSpPr>
            <p:spPr bwMode="auto">
              <a:xfrm>
                <a:off x="4111" y="2149"/>
                <a:ext cx="200" cy="399"/>
              </a:xfrm>
              <a:custGeom>
                <a:avLst/>
                <a:gdLst>
                  <a:gd name="T0" fmla="*/ 1 w 329"/>
                  <a:gd name="T1" fmla="*/ 0 h 96"/>
                  <a:gd name="T2" fmla="*/ 0 w 329"/>
                  <a:gd name="T3" fmla="*/ 0 h 96"/>
                  <a:gd name="T4" fmla="*/ 0 w 329"/>
                  <a:gd name="T5" fmla="*/ 0 h 96"/>
                  <a:gd name="T6" fmla="*/ 0 w 329"/>
                  <a:gd name="T7" fmla="*/ 0 h 96"/>
                  <a:gd name="T8" fmla="*/ 0 w 329"/>
                  <a:gd name="T9" fmla="*/ 0 h 96"/>
                  <a:gd name="T10" fmla="*/ 0 w 329"/>
                  <a:gd name="T11" fmla="*/ 0 h 96"/>
                  <a:gd name="T12" fmla="*/ 0 w 329"/>
                  <a:gd name="T13" fmla="*/ 0 h 96"/>
                  <a:gd name="T14" fmla="*/ 0 w 329"/>
                  <a:gd name="T15" fmla="*/ 0 h 96"/>
                  <a:gd name="T16" fmla="*/ 0 w 329"/>
                  <a:gd name="T17" fmla="*/ 0 h 96"/>
                  <a:gd name="T18" fmla="*/ 0 w 329"/>
                  <a:gd name="T19" fmla="*/ 0 h 96"/>
                  <a:gd name="T20" fmla="*/ 0 w 329"/>
                  <a:gd name="T21" fmla="*/ 0 h 96"/>
                  <a:gd name="T22" fmla="*/ 0 w 329"/>
                  <a:gd name="T23" fmla="*/ 0 h 96"/>
                  <a:gd name="T24" fmla="*/ 0 w 329"/>
                  <a:gd name="T25" fmla="*/ 0 h 96"/>
                  <a:gd name="T26" fmla="*/ 0 w 329"/>
                  <a:gd name="T27" fmla="*/ 0 h 96"/>
                  <a:gd name="T28" fmla="*/ 0 w 329"/>
                  <a:gd name="T29" fmla="*/ 0 h 96"/>
                  <a:gd name="T30" fmla="*/ 0 w 329"/>
                  <a:gd name="T31" fmla="*/ 0 h 96"/>
                  <a:gd name="T32" fmla="*/ 0 w 329"/>
                  <a:gd name="T33" fmla="*/ 0 h 96"/>
                  <a:gd name="T34" fmla="*/ 0 w 329"/>
                  <a:gd name="T35" fmla="*/ 0 h 96"/>
                  <a:gd name="T36" fmla="*/ 0 w 329"/>
                  <a:gd name="T37" fmla="*/ 0 h 96"/>
                  <a:gd name="T38" fmla="*/ 0 w 329"/>
                  <a:gd name="T39" fmla="*/ 0 h 96"/>
                  <a:gd name="T40" fmla="*/ 0 w 329"/>
                  <a:gd name="T41" fmla="*/ 0 h 96"/>
                  <a:gd name="T42" fmla="*/ 0 w 329"/>
                  <a:gd name="T43" fmla="*/ 0 h 96"/>
                  <a:gd name="T44" fmla="*/ 0 w 329"/>
                  <a:gd name="T45" fmla="*/ 0 h 96"/>
                  <a:gd name="T46" fmla="*/ 0 w 329"/>
                  <a:gd name="T47" fmla="*/ 0 h 96"/>
                  <a:gd name="T48" fmla="*/ 0 w 329"/>
                  <a:gd name="T49" fmla="*/ 0 h 96"/>
                  <a:gd name="T50" fmla="*/ 0 w 329"/>
                  <a:gd name="T51" fmla="*/ 0 h 96"/>
                  <a:gd name="T52" fmla="*/ 0 w 329"/>
                  <a:gd name="T53" fmla="*/ 0 h 96"/>
                  <a:gd name="T54" fmla="*/ 0 w 329"/>
                  <a:gd name="T55" fmla="*/ 0 h 96"/>
                  <a:gd name="T56" fmla="*/ 0 w 329"/>
                  <a:gd name="T57" fmla="*/ 0 h 96"/>
                  <a:gd name="T58" fmla="*/ 0 w 329"/>
                  <a:gd name="T59" fmla="*/ 0 h 96"/>
                  <a:gd name="T60" fmla="*/ 0 w 329"/>
                  <a:gd name="T61" fmla="*/ 0 h 96"/>
                  <a:gd name="T62" fmla="*/ 0 w 329"/>
                  <a:gd name="T63" fmla="*/ 0 h 96"/>
                  <a:gd name="T64" fmla="*/ 0 w 329"/>
                  <a:gd name="T65" fmla="*/ 0 h 96"/>
                  <a:gd name="T66" fmla="*/ 0 w 329"/>
                  <a:gd name="T67" fmla="*/ 0 h 96"/>
                  <a:gd name="T68" fmla="*/ 0 w 329"/>
                  <a:gd name="T69" fmla="*/ 0 h 96"/>
                  <a:gd name="T70" fmla="*/ 0 w 329"/>
                  <a:gd name="T71" fmla="*/ 0 h 96"/>
                  <a:gd name="T72" fmla="*/ 0 w 329"/>
                  <a:gd name="T73" fmla="*/ 0 h 96"/>
                  <a:gd name="T74" fmla="*/ 1 w 329"/>
                  <a:gd name="T75" fmla="*/ 0 h 96"/>
                  <a:gd name="T76" fmla="*/ 1 w 329"/>
                  <a:gd name="T77" fmla="*/ 0 h 9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29"/>
                  <a:gd name="T118" fmla="*/ 0 h 96"/>
                  <a:gd name="T119" fmla="*/ 329 w 329"/>
                  <a:gd name="T120" fmla="*/ 96 h 9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29" h="96">
                    <a:moveTo>
                      <a:pt x="329" y="35"/>
                    </a:moveTo>
                    <a:lnTo>
                      <a:pt x="210" y="35"/>
                    </a:lnTo>
                    <a:lnTo>
                      <a:pt x="208" y="28"/>
                    </a:lnTo>
                    <a:lnTo>
                      <a:pt x="203" y="21"/>
                    </a:lnTo>
                    <a:lnTo>
                      <a:pt x="199" y="15"/>
                    </a:lnTo>
                    <a:lnTo>
                      <a:pt x="194" y="10"/>
                    </a:lnTo>
                    <a:lnTo>
                      <a:pt x="187" y="6"/>
                    </a:lnTo>
                    <a:lnTo>
                      <a:pt x="180" y="2"/>
                    </a:lnTo>
                    <a:lnTo>
                      <a:pt x="172" y="1"/>
                    </a:lnTo>
                    <a:lnTo>
                      <a:pt x="164" y="0"/>
                    </a:lnTo>
                    <a:lnTo>
                      <a:pt x="156" y="1"/>
                    </a:lnTo>
                    <a:lnTo>
                      <a:pt x="148" y="2"/>
                    </a:lnTo>
                    <a:lnTo>
                      <a:pt x="141" y="6"/>
                    </a:lnTo>
                    <a:lnTo>
                      <a:pt x="135" y="10"/>
                    </a:lnTo>
                    <a:lnTo>
                      <a:pt x="129" y="15"/>
                    </a:lnTo>
                    <a:lnTo>
                      <a:pt x="125" y="21"/>
                    </a:lnTo>
                    <a:lnTo>
                      <a:pt x="120" y="28"/>
                    </a:lnTo>
                    <a:lnTo>
                      <a:pt x="118" y="35"/>
                    </a:lnTo>
                    <a:lnTo>
                      <a:pt x="0" y="35"/>
                    </a:lnTo>
                    <a:lnTo>
                      <a:pt x="0" y="60"/>
                    </a:lnTo>
                    <a:lnTo>
                      <a:pt x="118" y="60"/>
                    </a:lnTo>
                    <a:lnTo>
                      <a:pt x="120" y="67"/>
                    </a:lnTo>
                    <a:lnTo>
                      <a:pt x="125" y="74"/>
                    </a:lnTo>
                    <a:lnTo>
                      <a:pt x="129" y="81"/>
                    </a:lnTo>
                    <a:lnTo>
                      <a:pt x="135" y="85"/>
                    </a:lnTo>
                    <a:lnTo>
                      <a:pt x="141" y="90"/>
                    </a:lnTo>
                    <a:lnTo>
                      <a:pt x="148" y="93"/>
                    </a:lnTo>
                    <a:lnTo>
                      <a:pt x="156" y="95"/>
                    </a:lnTo>
                    <a:lnTo>
                      <a:pt x="164" y="96"/>
                    </a:lnTo>
                    <a:lnTo>
                      <a:pt x="172" y="95"/>
                    </a:lnTo>
                    <a:lnTo>
                      <a:pt x="180" y="93"/>
                    </a:lnTo>
                    <a:lnTo>
                      <a:pt x="187" y="90"/>
                    </a:lnTo>
                    <a:lnTo>
                      <a:pt x="194" y="85"/>
                    </a:lnTo>
                    <a:lnTo>
                      <a:pt x="199" y="81"/>
                    </a:lnTo>
                    <a:lnTo>
                      <a:pt x="203" y="74"/>
                    </a:lnTo>
                    <a:lnTo>
                      <a:pt x="208" y="67"/>
                    </a:lnTo>
                    <a:lnTo>
                      <a:pt x="210" y="60"/>
                    </a:lnTo>
                    <a:lnTo>
                      <a:pt x="329" y="60"/>
                    </a:lnTo>
                    <a:lnTo>
                      <a:pt x="329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0" name="Freeform 414"/>
              <p:cNvSpPr>
                <a:spLocks/>
              </p:cNvSpPr>
              <p:nvPr/>
            </p:nvSpPr>
            <p:spPr bwMode="auto">
              <a:xfrm>
                <a:off x="3933" y="2167"/>
                <a:ext cx="200" cy="399"/>
              </a:xfrm>
              <a:custGeom>
                <a:avLst/>
                <a:gdLst>
                  <a:gd name="T0" fmla="*/ 1 w 2114"/>
                  <a:gd name="T1" fmla="*/ 0 h 543"/>
                  <a:gd name="T2" fmla="*/ 0 w 2114"/>
                  <a:gd name="T3" fmla="*/ 0 h 543"/>
                  <a:gd name="T4" fmla="*/ 0 w 2114"/>
                  <a:gd name="T5" fmla="*/ 1 h 543"/>
                  <a:gd name="T6" fmla="*/ 0 w 2114"/>
                  <a:gd name="T7" fmla="*/ 1 h 543"/>
                  <a:gd name="T8" fmla="*/ 3 w 2114"/>
                  <a:gd name="T9" fmla="*/ 1 h 543"/>
                  <a:gd name="T10" fmla="*/ 4 w 2114"/>
                  <a:gd name="T11" fmla="*/ 0 h 543"/>
                  <a:gd name="T12" fmla="*/ 4 w 2114"/>
                  <a:gd name="T13" fmla="*/ 0 h 543"/>
                  <a:gd name="T14" fmla="*/ 1 w 2114"/>
                  <a:gd name="T15" fmla="*/ 0 h 5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14"/>
                  <a:gd name="T25" fmla="*/ 0 h 543"/>
                  <a:gd name="T26" fmla="*/ 2114 w 2114"/>
                  <a:gd name="T27" fmla="*/ 543 h 54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14" h="543">
                    <a:moveTo>
                      <a:pt x="379" y="0"/>
                    </a:moveTo>
                    <a:lnTo>
                      <a:pt x="245" y="63"/>
                    </a:lnTo>
                    <a:lnTo>
                      <a:pt x="0" y="364"/>
                    </a:lnTo>
                    <a:lnTo>
                      <a:pt x="0" y="543"/>
                    </a:lnTo>
                    <a:lnTo>
                      <a:pt x="1743" y="543"/>
                    </a:lnTo>
                    <a:lnTo>
                      <a:pt x="2114" y="223"/>
                    </a:lnTo>
                    <a:lnTo>
                      <a:pt x="2114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1" name="Freeform 415"/>
              <p:cNvSpPr>
                <a:spLocks/>
              </p:cNvSpPr>
              <p:nvPr/>
            </p:nvSpPr>
            <p:spPr bwMode="auto">
              <a:xfrm>
                <a:off x="3949" y="2177"/>
                <a:ext cx="200" cy="399"/>
              </a:xfrm>
              <a:custGeom>
                <a:avLst/>
                <a:gdLst>
                  <a:gd name="T0" fmla="*/ 0 w 1820"/>
                  <a:gd name="T1" fmla="*/ 0 h 272"/>
                  <a:gd name="T2" fmla="*/ 0 w 1820"/>
                  <a:gd name="T3" fmla="*/ 0 h 272"/>
                  <a:gd name="T4" fmla="*/ 3 w 1820"/>
                  <a:gd name="T5" fmla="*/ 0 h 272"/>
                  <a:gd name="T6" fmla="*/ 3 w 1820"/>
                  <a:gd name="T7" fmla="*/ 0 h 272"/>
                  <a:gd name="T8" fmla="*/ 3 w 1820"/>
                  <a:gd name="T9" fmla="*/ 0 h 272"/>
                  <a:gd name="T10" fmla="*/ 0 w 1820"/>
                  <a:gd name="T11" fmla="*/ 0 h 272"/>
                  <a:gd name="T12" fmla="*/ 0 w 1820"/>
                  <a:gd name="T13" fmla="*/ 0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0"/>
                  <a:gd name="T22" fmla="*/ 0 h 272"/>
                  <a:gd name="T23" fmla="*/ 1820 w 1820"/>
                  <a:gd name="T24" fmla="*/ 272 h 2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0" h="272">
                    <a:moveTo>
                      <a:pt x="168" y="46"/>
                    </a:moveTo>
                    <a:lnTo>
                      <a:pt x="269" y="0"/>
                    </a:lnTo>
                    <a:lnTo>
                      <a:pt x="1820" y="0"/>
                    </a:lnTo>
                    <a:lnTo>
                      <a:pt x="1768" y="33"/>
                    </a:lnTo>
                    <a:lnTo>
                      <a:pt x="1581" y="272"/>
                    </a:lnTo>
                    <a:lnTo>
                      <a:pt x="0" y="272"/>
                    </a:lnTo>
                    <a:lnTo>
                      <a:pt x="168" y="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2" name="Freeform 416"/>
              <p:cNvSpPr>
                <a:spLocks/>
              </p:cNvSpPr>
              <p:nvPr/>
            </p:nvSpPr>
            <p:spPr bwMode="auto">
              <a:xfrm>
                <a:off x="3944" y="2214"/>
                <a:ext cx="200" cy="399"/>
              </a:xfrm>
              <a:custGeom>
                <a:avLst/>
                <a:gdLst>
                  <a:gd name="T0" fmla="*/ 0 w 1609"/>
                  <a:gd name="T1" fmla="*/ 0 h 48"/>
                  <a:gd name="T2" fmla="*/ 0 w 1609"/>
                  <a:gd name="T3" fmla="*/ 0 h 48"/>
                  <a:gd name="T4" fmla="*/ 3 w 1609"/>
                  <a:gd name="T5" fmla="*/ 0 h 48"/>
                  <a:gd name="T6" fmla="*/ 3 w 1609"/>
                  <a:gd name="T7" fmla="*/ 0 h 48"/>
                  <a:gd name="T8" fmla="*/ 0 w 1609"/>
                  <a:gd name="T9" fmla="*/ 0 h 48"/>
                  <a:gd name="T10" fmla="*/ 0 w 1609"/>
                  <a:gd name="T11" fmla="*/ 0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9"/>
                  <a:gd name="T19" fmla="*/ 0 h 48"/>
                  <a:gd name="T20" fmla="*/ 1609 w 1609"/>
                  <a:gd name="T21" fmla="*/ 48 h 4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9" h="48">
                    <a:moveTo>
                      <a:pt x="0" y="2"/>
                    </a:moveTo>
                    <a:lnTo>
                      <a:pt x="1" y="0"/>
                    </a:lnTo>
                    <a:lnTo>
                      <a:pt x="1609" y="0"/>
                    </a:lnTo>
                    <a:lnTo>
                      <a:pt x="1609" y="48"/>
                    </a:lnTo>
                    <a:lnTo>
                      <a:pt x="0" y="48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3" name="Freeform 417"/>
              <p:cNvSpPr>
                <a:spLocks/>
              </p:cNvSpPr>
              <p:nvPr/>
            </p:nvSpPr>
            <p:spPr bwMode="auto">
              <a:xfrm>
                <a:off x="4139" y="2178"/>
                <a:ext cx="200" cy="399"/>
              </a:xfrm>
              <a:custGeom>
                <a:avLst/>
                <a:gdLst>
                  <a:gd name="T0" fmla="*/ 0 w 281"/>
                  <a:gd name="T1" fmla="*/ 1 h 328"/>
                  <a:gd name="T2" fmla="*/ 0 w 281"/>
                  <a:gd name="T3" fmla="*/ 0 h 328"/>
                  <a:gd name="T4" fmla="*/ 0 w 281"/>
                  <a:gd name="T5" fmla="*/ 0 h 328"/>
                  <a:gd name="T6" fmla="*/ 0 w 281"/>
                  <a:gd name="T7" fmla="*/ 0 h 328"/>
                  <a:gd name="T8" fmla="*/ 0 w 281"/>
                  <a:gd name="T9" fmla="*/ 0 h 328"/>
                  <a:gd name="T10" fmla="*/ 0 w 281"/>
                  <a:gd name="T11" fmla="*/ 1 h 3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1"/>
                  <a:gd name="T19" fmla="*/ 0 h 328"/>
                  <a:gd name="T20" fmla="*/ 281 w 281"/>
                  <a:gd name="T21" fmla="*/ 328 h 3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1" h="328">
                    <a:moveTo>
                      <a:pt x="0" y="328"/>
                    </a:moveTo>
                    <a:lnTo>
                      <a:pt x="0" y="296"/>
                    </a:lnTo>
                    <a:lnTo>
                      <a:pt x="186" y="60"/>
                    </a:lnTo>
                    <a:lnTo>
                      <a:pt x="281" y="0"/>
                    </a:lnTo>
                    <a:lnTo>
                      <a:pt x="281" y="85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4" name="Freeform 418"/>
              <p:cNvSpPr>
                <a:spLocks/>
              </p:cNvSpPr>
              <p:nvPr/>
            </p:nvSpPr>
            <p:spPr bwMode="auto">
              <a:xfrm>
                <a:off x="4016" y="2185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5" name="Freeform 419"/>
              <p:cNvSpPr>
                <a:spLocks/>
              </p:cNvSpPr>
              <p:nvPr/>
            </p:nvSpPr>
            <p:spPr bwMode="auto">
              <a:xfrm>
                <a:off x="4121" y="2185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4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6" name="Freeform 420"/>
              <p:cNvSpPr>
                <a:spLocks/>
              </p:cNvSpPr>
              <p:nvPr/>
            </p:nvSpPr>
            <p:spPr bwMode="auto">
              <a:xfrm>
                <a:off x="4074" y="218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7" name="Freeform 421"/>
              <p:cNvSpPr>
                <a:spLocks/>
              </p:cNvSpPr>
              <p:nvPr/>
            </p:nvSpPr>
            <p:spPr bwMode="auto">
              <a:xfrm>
                <a:off x="3981" y="218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8" name="Freeform 422"/>
              <p:cNvSpPr>
                <a:spLocks/>
              </p:cNvSpPr>
              <p:nvPr/>
            </p:nvSpPr>
            <p:spPr bwMode="auto">
              <a:xfrm>
                <a:off x="3993" y="2185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79" name="Freeform 423"/>
              <p:cNvSpPr>
                <a:spLocks/>
              </p:cNvSpPr>
              <p:nvPr/>
            </p:nvSpPr>
            <p:spPr bwMode="auto">
              <a:xfrm>
                <a:off x="4004" y="218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0" name="Freeform 424"/>
              <p:cNvSpPr>
                <a:spLocks/>
              </p:cNvSpPr>
              <p:nvPr/>
            </p:nvSpPr>
            <p:spPr bwMode="auto">
              <a:xfrm>
                <a:off x="4098" y="218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1" name="Freeform 425"/>
              <p:cNvSpPr>
                <a:spLocks/>
              </p:cNvSpPr>
              <p:nvPr/>
            </p:nvSpPr>
            <p:spPr bwMode="auto">
              <a:xfrm>
                <a:off x="4063" y="2185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3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3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2" name="Freeform 426"/>
              <p:cNvSpPr>
                <a:spLocks/>
              </p:cNvSpPr>
              <p:nvPr/>
            </p:nvSpPr>
            <p:spPr bwMode="auto">
              <a:xfrm>
                <a:off x="4051" y="218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3" name="Freeform 427"/>
              <p:cNvSpPr>
                <a:spLocks/>
              </p:cNvSpPr>
              <p:nvPr/>
            </p:nvSpPr>
            <p:spPr bwMode="auto">
              <a:xfrm>
                <a:off x="4086" y="218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7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4" name="Freeform 428"/>
              <p:cNvSpPr>
                <a:spLocks/>
              </p:cNvSpPr>
              <p:nvPr/>
            </p:nvSpPr>
            <p:spPr bwMode="auto">
              <a:xfrm>
                <a:off x="4109" y="218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5" name="Freeform 429"/>
              <p:cNvSpPr>
                <a:spLocks/>
              </p:cNvSpPr>
              <p:nvPr/>
            </p:nvSpPr>
            <p:spPr bwMode="auto">
              <a:xfrm>
                <a:off x="4039" y="2185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6" name="Freeform 430"/>
              <p:cNvSpPr>
                <a:spLocks/>
              </p:cNvSpPr>
              <p:nvPr/>
            </p:nvSpPr>
            <p:spPr bwMode="auto">
              <a:xfrm>
                <a:off x="4028" y="2185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6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6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7" name="Freeform 431"/>
              <p:cNvSpPr>
                <a:spLocks/>
              </p:cNvSpPr>
              <p:nvPr/>
            </p:nvSpPr>
            <p:spPr bwMode="auto">
              <a:xfrm>
                <a:off x="4058" y="2191"/>
                <a:ext cx="200" cy="399"/>
              </a:xfrm>
              <a:custGeom>
                <a:avLst/>
                <a:gdLst>
                  <a:gd name="T0" fmla="*/ 0 w 78"/>
                  <a:gd name="T1" fmla="*/ 0 h 31"/>
                  <a:gd name="T2" fmla="*/ 0 w 78"/>
                  <a:gd name="T3" fmla="*/ 0 h 31"/>
                  <a:gd name="T4" fmla="*/ 0 w 78"/>
                  <a:gd name="T5" fmla="*/ 0 h 31"/>
                  <a:gd name="T6" fmla="*/ 0 w 78"/>
                  <a:gd name="T7" fmla="*/ 0 h 31"/>
                  <a:gd name="T8" fmla="*/ 0 w 78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31"/>
                  <a:gd name="T17" fmla="*/ 78 w 78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31">
                    <a:moveTo>
                      <a:pt x="54" y="31"/>
                    </a:moveTo>
                    <a:lnTo>
                      <a:pt x="78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8" name="Freeform 432"/>
              <p:cNvSpPr>
                <a:spLocks/>
              </p:cNvSpPr>
              <p:nvPr/>
            </p:nvSpPr>
            <p:spPr bwMode="auto">
              <a:xfrm>
                <a:off x="3988" y="219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89" name="Freeform 433"/>
              <p:cNvSpPr>
                <a:spLocks/>
              </p:cNvSpPr>
              <p:nvPr/>
            </p:nvSpPr>
            <p:spPr bwMode="auto">
              <a:xfrm>
                <a:off x="3999" y="219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6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0" name="Freeform 434"/>
              <p:cNvSpPr>
                <a:spLocks/>
              </p:cNvSpPr>
              <p:nvPr/>
            </p:nvSpPr>
            <p:spPr bwMode="auto">
              <a:xfrm>
                <a:off x="4011" y="219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4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1" name="Freeform 435"/>
              <p:cNvSpPr>
                <a:spLocks/>
              </p:cNvSpPr>
              <p:nvPr/>
            </p:nvSpPr>
            <p:spPr bwMode="auto">
              <a:xfrm>
                <a:off x="4023" y="219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2" name="Freeform 436"/>
              <p:cNvSpPr>
                <a:spLocks/>
              </p:cNvSpPr>
              <p:nvPr/>
            </p:nvSpPr>
            <p:spPr bwMode="auto">
              <a:xfrm>
                <a:off x="4116" y="2191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0" y="31"/>
                    </a:move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3" name="Freeform 437"/>
              <p:cNvSpPr>
                <a:spLocks/>
              </p:cNvSpPr>
              <p:nvPr/>
            </p:nvSpPr>
            <p:spPr bwMode="auto">
              <a:xfrm>
                <a:off x="3976" y="2191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80" y="0"/>
                    </a:move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4" name="Freeform 438"/>
              <p:cNvSpPr>
                <a:spLocks/>
              </p:cNvSpPr>
              <p:nvPr/>
            </p:nvSpPr>
            <p:spPr bwMode="auto">
              <a:xfrm>
                <a:off x="4069" y="2191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5" name="Freeform 439"/>
              <p:cNvSpPr>
                <a:spLocks/>
              </p:cNvSpPr>
              <p:nvPr/>
            </p:nvSpPr>
            <p:spPr bwMode="auto">
              <a:xfrm>
                <a:off x="4093" y="2191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55" y="31"/>
                    </a:moveTo>
                    <a:lnTo>
                      <a:pt x="80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6" name="Freeform 440"/>
              <p:cNvSpPr>
                <a:spLocks/>
              </p:cNvSpPr>
              <p:nvPr/>
            </p:nvSpPr>
            <p:spPr bwMode="auto">
              <a:xfrm>
                <a:off x="4081" y="2191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7" name="Freeform 441"/>
              <p:cNvSpPr>
                <a:spLocks/>
              </p:cNvSpPr>
              <p:nvPr/>
            </p:nvSpPr>
            <p:spPr bwMode="auto">
              <a:xfrm>
                <a:off x="4035" y="2191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8" name="Freeform 442"/>
              <p:cNvSpPr>
                <a:spLocks/>
              </p:cNvSpPr>
              <p:nvPr/>
            </p:nvSpPr>
            <p:spPr bwMode="auto">
              <a:xfrm>
                <a:off x="4046" y="2191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55" y="31"/>
                    </a:moveTo>
                    <a:lnTo>
                      <a:pt x="81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299" name="Freeform 443"/>
              <p:cNvSpPr>
                <a:spLocks/>
              </p:cNvSpPr>
              <p:nvPr/>
            </p:nvSpPr>
            <p:spPr bwMode="auto">
              <a:xfrm>
                <a:off x="4104" y="2191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54" y="31"/>
                    </a:moveTo>
                    <a:lnTo>
                      <a:pt x="79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54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0" name="Freeform 444"/>
              <p:cNvSpPr>
                <a:spLocks/>
              </p:cNvSpPr>
              <p:nvPr/>
            </p:nvSpPr>
            <p:spPr bwMode="auto">
              <a:xfrm>
                <a:off x="4100" y="219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1" name="Freeform 445"/>
              <p:cNvSpPr>
                <a:spLocks/>
              </p:cNvSpPr>
              <p:nvPr/>
            </p:nvSpPr>
            <p:spPr bwMode="auto">
              <a:xfrm>
                <a:off x="3983" y="219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2" name="Freeform 446"/>
              <p:cNvSpPr>
                <a:spLocks/>
              </p:cNvSpPr>
              <p:nvPr/>
            </p:nvSpPr>
            <p:spPr bwMode="auto">
              <a:xfrm>
                <a:off x="4076" y="219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6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3" name="Freeform 447"/>
              <p:cNvSpPr>
                <a:spLocks/>
              </p:cNvSpPr>
              <p:nvPr/>
            </p:nvSpPr>
            <p:spPr bwMode="auto">
              <a:xfrm>
                <a:off x="4088" y="2197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4" name="Freeform 448"/>
              <p:cNvSpPr>
                <a:spLocks/>
              </p:cNvSpPr>
              <p:nvPr/>
            </p:nvSpPr>
            <p:spPr bwMode="auto">
              <a:xfrm>
                <a:off x="4111" y="2197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0" y="32"/>
                    </a:move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5" name="Freeform 449"/>
              <p:cNvSpPr>
                <a:spLocks/>
              </p:cNvSpPr>
              <p:nvPr/>
            </p:nvSpPr>
            <p:spPr bwMode="auto">
              <a:xfrm>
                <a:off x="3971" y="2197"/>
                <a:ext cx="200" cy="399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0 h 32"/>
                  <a:gd name="T6" fmla="*/ 0 w 79"/>
                  <a:gd name="T7" fmla="*/ 0 h 32"/>
                  <a:gd name="T8" fmla="*/ 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79" y="0"/>
                    </a:moveTo>
                    <a:lnTo>
                      <a:pt x="25" y="0"/>
                    </a:ln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6" name="Freeform 450"/>
              <p:cNvSpPr>
                <a:spLocks/>
              </p:cNvSpPr>
              <p:nvPr/>
            </p:nvSpPr>
            <p:spPr bwMode="auto">
              <a:xfrm>
                <a:off x="4030" y="219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7" name="Freeform 451"/>
              <p:cNvSpPr>
                <a:spLocks/>
              </p:cNvSpPr>
              <p:nvPr/>
            </p:nvSpPr>
            <p:spPr bwMode="auto">
              <a:xfrm>
                <a:off x="4006" y="219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8" name="Freeform 452"/>
              <p:cNvSpPr>
                <a:spLocks/>
              </p:cNvSpPr>
              <p:nvPr/>
            </p:nvSpPr>
            <p:spPr bwMode="auto">
              <a:xfrm>
                <a:off x="4018" y="2197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7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09" name="Freeform 453"/>
              <p:cNvSpPr>
                <a:spLocks/>
              </p:cNvSpPr>
              <p:nvPr/>
            </p:nvSpPr>
            <p:spPr bwMode="auto">
              <a:xfrm>
                <a:off x="3995" y="2197"/>
                <a:ext cx="200" cy="399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0 h 32"/>
                  <a:gd name="T6" fmla="*/ 0 w 79"/>
                  <a:gd name="T7" fmla="*/ 0 h 32"/>
                  <a:gd name="T8" fmla="*/ 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0" name="Freeform 454"/>
              <p:cNvSpPr>
                <a:spLocks/>
              </p:cNvSpPr>
              <p:nvPr/>
            </p:nvSpPr>
            <p:spPr bwMode="auto">
              <a:xfrm>
                <a:off x="4053" y="2197"/>
                <a:ext cx="200" cy="399"/>
              </a:xfrm>
              <a:custGeom>
                <a:avLst/>
                <a:gdLst>
                  <a:gd name="T0" fmla="*/ 0 w 79"/>
                  <a:gd name="T1" fmla="*/ 0 h 32"/>
                  <a:gd name="T2" fmla="*/ 0 w 79"/>
                  <a:gd name="T3" fmla="*/ 0 h 32"/>
                  <a:gd name="T4" fmla="*/ 0 w 79"/>
                  <a:gd name="T5" fmla="*/ 0 h 32"/>
                  <a:gd name="T6" fmla="*/ 0 w 79"/>
                  <a:gd name="T7" fmla="*/ 0 h 32"/>
                  <a:gd name="T8" fmla="*/ 0 w 7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2"/>
                  <a:gd name="T17" fmla="*/ 79 w 7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2">
                    <a:moveTo>
                      <a:pt x="25" y="0"/>
                    </a:moveTo>
                    <a:lnTo>
                      <a:pt x="0" y="32"/>
                    </a:lnTo>
                    <a:lnTo>
                      <a:pt x="54" y="32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1" name="Freeform 455"/>
              <p:cNvSpPr>
                <a:spLocks/>
              </p:cNvSpPr>
              <p:nvPr/>
            </p:nvSpPr>
            <p:spPr bwMode="auto">
              <a:xfrm>
                <a:off x="4065" y="2197"/>
                <a:ext cx="200" cy="399"/>
              </a:xfrm>
              <a:custGeom>
                <a:avLst/>
                <a:gdLst>
                  <a:gd name="T0" fmla="*/ 0 w 80"/>
                  <a:gd name="T1" fmla="*/ 0 h 32"/>
                  <a:gd name="T2" fmla="*/ 0 w 80"/>
                  <a:gd name="T3" fmla="*/ 0 h 32"/>
                  <a:gd name="T4" fmla="*/ 0 w 80"/>
                  <a:gd name="T5" fmla="*/ 0 h 32"/>
                  <a:gd name="T6" fmla="*/ 0 w 80"/>
                  <a:gd name="T7" fmla="*/ 0 h 32"/>
                  <a:gd name="T8" fmla="*/ 0 w 80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2"/>
                  <a:gd name="T17" fmla="*/ 80 w 80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2">
                    <a:moveTo>
                      <a:pt x="25" y="0"/>
                    </a:moveTo>
                    <a:lnTo>
                      <a:pt x="0" y="32"/>
                    </a:lnTo>
                    <a:lnTo>
                      <a:pt x="55" y="32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2" name="Freeform 456"/>
              <p:cNvSpPr>
                <a:spLocks/>
              </p:cNvSpPr>
              <p:nvPr/>
            </p:nvSpPr>
            <p:spPr bwMode="auto">
              <a:xfrm>
                <a:off x="4041" y="2197"/>
                <a:ext cx="200" cy="399"/>
              </a:xfrm>
              <a:custGeom>
                <a:avLst/>
                <a:gdLst>
                  <a:gd name="T0" fmla="*/ 0 w 81"/>
                  <a:gd name="T1" fmla="*/ 0 h 32"/>
                  <a:gd name="T2" fmla="*/ 0 w 81"/>
                  <a:gd name="T3" fmla="*/ 0 h 32"/>
                  <a:gd name="T4" fmla="*/ 0 w 81"/>
                  <a:gd name="T5" fmla="*/ 0 h 32"/>
                  <a:gd name="T6" fmla="*/ 0 w 81"/>
                  <a:gd name="T7" fmla="*/ 0 h 32"/>
                  <a:gd name="T8" fmla="*/ 0 w 8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2"/>
                  <a:gd name="T17" fmla="*/ 81 w 81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2">
                    <a:moveTo>
                      <a:pt x="26" y="0"/>
                    </a:moveTo>
                    <a:lnTo>
                      <a:pt x="0" y="32"/>
                    </a:lnTo>
                    <a:lnTo>
                      <a:pt x="56" y="32"/>
                    </a:lnTo>
                    <a:lnTo>
                      <a:pt x="81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3" name="Freeform 457"/>
              <p:cNvSpPr>
                <a:spLocks/>
              </p:cNvSpPr>
              <p:nvPr/>
            </p:nvSpPr>
            <p:spPr bwMode="auto">
              <a:xfrm>
                <a:off x="3990" y="220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4" name="Freeform 458"/>
              <p:cNvSpPr>
                <a:spLocks/>
              </p:cNvSpPr>
              <p:nvPr/>
            </p:nvSpPr>
            <p:spPr bwMode="auto">
              <a:xfrm>
                <a:off x="4095" y="2203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5" name="Freeform 459"/>
              <p:cNvSpPr>
                <a:spLocks/>
              </p:cNvSpPr>
              <p:nvPr/>
            </p:nvSpPr>
            <p:spPr bwMode="auto">
              <a:xfrm>
                <a:off x="4083" y="220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6" name="Freeform 460"/>
              <p:cNvSpPr>
                <a:spLocks/>
              </p:cNvSpPr>
              <p:nvPr/>
            </p:nvSpPr>
            <p:spPr bwMode="auto">
              <a:xfrm>
                <a:off x="4013" y="220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7" name="Freeform 461"/>
              <p:cNvSpPr>
                <a:spLocks/>
              </p:cNvSpPr>
              <p:nvPr/>
            </p:nvSpPr>
            <p:spPr bwMode="auto">
              <a:xfrm>
                <a:off x="4002" y="220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8" name="Freeform 462"/>
              <p:cNvSpPr>
                <a:spLocks/>
              </p:cNvSpPr>
              <p:nvPr/>
            </p:nvSpPr>
            <p:spPr bwMode="auto">
              <a:xfrm>
                <a:off x="4106" y="220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19" name="Freeform 463"/>
              <p:cNvSpPr>
                <a:spLocks/>
              </p:cNvSpPr>
              <p:nvPr/>
            </p:nvSpPr>
            <p:spPr bwMode="auto">
              <a:xfrm>
                <a:off x="3966" y="220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6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20" name="Freeform 464"/>
              <p:cNvSpPr>
                <a:spLocks/>
              </p:cNvSpPr>
              <p:nvPr/>
            </p:nvSpPr>
            <p:spPr bwMode="auto">
              <a:xfrm>
                <a:off x="3978" y="220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21" name="Freeform 465"/>
              <p:cNvSpPr>
                <a:spLocks/>
              </p:cNvSpPr>
              <p:nvPr/>
            </p:nvSpPr>
            <p:spPr bwMode="auto">
              <a:xfrm>
                <a:off x="4025" y="220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22" name="Freeform 466"/>
              <p:cNvSpPr>
                <a:spLocks/>
              </p:cNvSpPr>
              <p:nvPr/>
            </p:nvSpPr>
            <p:spPr bwMode="auto">
              <a:xfrm>
                <a:off x="4037" y="2203"/>
                <a:ext cx="200" cy="399"/>
              </a:xfrm>
              <a:custGeom>
                <a:avLst/>
                <a:gdLst>
                  <a:gd name="T0" fmla="*/ 0 w 80"/>
                  <a:gd name="T1" fmla="*/ 0 h 31"/>
                  <a:gd name="T2" fmla="*/ 0 w 80"/>
                  <a:gd name="T3" fmla="*/ 0 h 31"/>
                  <a:gd name="T4" fmla="*/ 0 w 80"/>
                  <a:gd name="T5" fmla="*/ 0 h 31"/>
                  <a:gd name="T6" fmla="*/ 0 w 80"/>
                  <a:gd name="T7" fmla="*/ 0 h 31"/>
                  <a:gd name="T8" fmla="*/ 0 w 80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31"/>
                  <a:gd name="T17" fmla="*/ 80 w 80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23" name="Freeform 467"/>
              <p:cNvSpPr>
                <a:spLocks/>
              </p:cNvSpPr>
              <p:nvPr/>
            </p:nvSpPr>
            <p:spPr bwMode="auto">
              <a:xfrm>
                <a:off x="4071" y="2203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24" name="Freeform 468"/>
              <p:cNvSpPr>
                <a:spLocks/>
              </p:cNvSpPr>
              <p:nvPr/>
            </p:nvSpPr>
            <p:spPr bwMode="auto">
              <a:xfrm>
                <a:off x="4048" y="2203"/>
                <a:ext cx="200" cy="399"/>
              </a:xfrm>
              <a:custGeom>
                <a:avLst/>
                <a:gdLst>
                  <a:gd name="T0" fmla="*/ 0 w 81"/>
                  <a:gd name="T1" fmla="*/ 0 h 31"/>
                  <a:gd name="T2" fmla="*/ 0 w 81"/>
                  <a:gd name="T3" fmla="*/ 0 h 31"/>
                  <a:gd name="T4" fmla="*/ 0 w 81"/>
                  <a:gd name="T5" fmla="*/ 0 h 31"/>
                  <a:gd name="T6" fmla="*/ 0 w 81"/>
                  <a:gd name="T7" fmla="*/ 0 h 31"/>
                  <a:gd name="T8" fmla="*/ 0 w 81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31"/>
                  <a:gd name="T17" fmla="*/ 81 w 8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31">
                    <a:moveTo>
                      <a:pt x="25" y="0"/>
                    </a:moveTo>
                    <a:lnTo>
                      <a:pt x="0" y="31"/>
                    </a:lnTo>
                    <a:lnTo>
                      <a:pt x="55" y="31"/>
                    </a:lnTo>
                    <a:lnTo>
                      <a:pt x="8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25" name="Freeform 469"/>
              <p:cNvSpPr>
                <a:spLocks/>
              </p:cNvSpPr>
              <p:nvPr/>
            </p:nvSpPr>
            <p:spPr bwMode="auto">
              <a:xfrm>
                <a:off x="4060" y="2203"/>
                <a:ext cx="200" cy="399"/>
              </a:xfrm>
              <a:custGeom>
                <a:avLst/>
                <a:gdLst>
                  <a:gd name="T0" fmla="*/ 0 w 79"/>
                  <a:gd name="T1" fmla="*/ 0 h 31"/>
                  <a:gd name="T2" fmla="*/ 0 w 79"/>
                  <a:gd name="T3" fmla="*/ 0 h 31"/>
                  <a:gd name="T4" fmla="*/ 0 w 79"/>
                  <a:gd name="T5" fmla="*/ 0 h 31"/>
                  <a:gd name="T6" fmla="*/ 0 w 79"/>
                  <a:gd name="T7" fmla="*/ 0 h 31"/>
                  <a:gd name="T8" fmla="*/ 0 w 7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31"/>
                  <a:gd name="T17" fmla="*/ 79 w 7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31">
                    <a:moveTo>
                      <a:pt x="25" y="0"/>
                    </a:moveTo>
                    <a:lnTo>
                      <a:pt x="0" y="31"/>
                    </a:lnTo>
                    <a:lnTo>
                      <a:pt x="54" y="31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26" name="Line 470"/>
              <p:cNvSpPr>
                <a:spLocks noChangeShapeType="1"/>
              </p:cNvSpPr>
              <p:nvPr/>
            </p:nvSpPr>
            <p:spPr bwMode="auto">
              <a:xfrm>
                <a:off x="1982" y="1200"/>
                <a:ext cx="177" cy="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27" name="Line 471"/>
              <p:cNvSpPr>
                <a:spLocks noChangeShapeType="1"/>
              </p:cNvSpPr>
              <p:nvPr/>
            </p:nvSpPr>
            <p:spPr bwMode="auto">
              <a:xfrm flipV="1">
                <a:off x="1606" y="1369"/>
                <a:ext cx="524" cy="11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28" name="Line 472"/>
              <p:cNvSpPr>
                <a:spLocks noChangeShapeType="1"/>
              </p:cNvSpPr>
              <p:nvPr/>
            </p:nvSpPr>
            <p:spPr bwMode="auto">
              <a:xfrm flipH="1" flipV="1">
                <a:off x="2361" y="1441"/>
                <a:ext cx="96" cy="1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47329" name="Picture 473" descr="j019743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2" y="940"/>
                <a:ext cx="20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330" name="Picture 474" descr="j019743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2" y="1243"/>
                <a:ext cx="20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331" name="Picture 475" descr="j019743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9" y="1464"/>
                <a:ext cx="206" cy="291"/>
              </a:xfrm>
              <a:prstGeom prst="rect">
                <a:avLst/>
              </a:prstGeom>
              <a:solidFill>
                <a:srgbClr val="FFF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332" name="Picture 476" descr="j019743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" y="1827"/>
                <a:ext cx="206" cy="290"/>
              </a:xfrm>
              <a:prstGeom prst="rect">
                <a:avLst/>
              </a:prstGeom>
              <a:solidFill>
                <a:srgbClr val="FFF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333" name="Picture 477" descr="j019743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6" y="1698"/>
                <a:ext cx="20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334" name="Picture 478" descr="j0197438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0" y="987"/>
                <a:ext cx="206" cy="290"/>
              </a:xfrm>
              <a:prstGeom prst="rect">
                <a:avLst/>
              </a:prstGeom>
              <a:solidFill>
                <a:srgbClr val="66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335" name="Picture 479" descr="j0236703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7" y="1556"/>
                <a:ext cx="177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336" name="Picture 480" descr="j0236703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" y="1824"/>
                <a:ext cx="177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337" name="Picture 481" descr="j0236703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9" y="1072"/>
                <a:ext cx="177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338" name="Line 482"/>
              <p:cNvSpPr>
                <a:spLocks noChangeShapeType="1"/>
              </p:cNvSpPr>
              <p:nvPr/>
            </p:nvSpPr>
            <p:spPr bwMode="auto">
              <a:xfrm>
                <a:off x="1577" y="1581"/>
                <a:ext cx="781" cy="1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39" name="Line 483"/>
              <p:cNvSpPr>
                <a:spLocks noChangeShapeType="1"/>
              </p:cNvSpPr>
              <p:nvPr/>
            </p:nvSpPr>
            <p:spPr bwMode="auto">
              <a:xfrm flipV="1">
                <a:off x="1782" y="1842"/>
                <a:ext cx="574" cy="1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0" name="Line 484"/>
              <p:cNvSpPr>
                <a:spLocks noChangeShapeType="1"/>
              </p:cNvSpPr>
              <p:nvPr/>
            </p:nvSpPr>
            <p:spPr bwMode="auto">
              <a:xfrm>
                <a:off x="1774" y="2030"/>
                <a:ext cx="1090" cy="4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1" name="Line 485"/>
              <p:cNvSpPr>
                <a:spLocks noChangeShapeType="1"/>
              </p:cNvSpPr>
              <p:nvPr/>
            </p:nvSpPr>
            <p:spPr bwMode="auto">
              <a:xfrm flipH="1" flipV="1">
                <a:off x="2686" y="1791"/>
                <a:ext cx="191" cy="1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2" name="Line 486"/>
              <p:cNvSpPr>
                <a:spLocks noChangeShapeType="1"/>
              </p:cNvSpPr>
              <p:nvPr/>
            </p:nvSpPr>
            <p:spPr bwMode="auto">
              <a:xfrm flipH="1">
                <a:off x="2445" y="1134"/>
                <a:ext cx="147" cy="5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3" name="Line 487"/>
              <p:cNvSpPr>
                <a:spLocks noChangeShapeType="1"/>
              </p:cNvSpPr>
              <p:nvPr/>
            </p:nvSpPr>
            <p:spPr bwMode="auto">
              <a:xfrm flipH="1">
                <a:off x="2644" y="1300"/>
                <a:ext cx="84" cy="3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4" name="Line 488"/>
              <p:cNvSpPr>
                <a:spLocks noChangeShapeType="1"/>
              </p:cNvSpPr>
              <p:nvPr/>
            </p:nvSpPr>
            <p:spPr bwMode="auto">
              <a:xfrm>
                <a:off x="2789" y="1309"/>
                <a:ext cx="186" cy="4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5" name="Line 489"/>
              <p:cNvSpPr>
                <a:spLocks noChangeShapeType="1"/>
              </p:cNvSpPr>
              <p:nvPr/>
            </p:nvSpPr>
            <p:spPr bwMode="auto">
              <a:xfrm>
                <a:off x="2908" y="1148"/>
                <a:ext cx="231" cy="15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6" name="Line 490"/>
              <p:cNvSpPr>
                <a:spLocks noChangeShapeType="1"/>
              </p:cNvSpPr>
              <p:nvPr/>
            </p:nvSpPr>
            <p:spPr bwMode="auto">
              <a:xfrm>
                <a:off x="2908" y="1050"/>
                <a:ext cx="722" cy="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7" name="Line 491"/>
              <p:cNvSpPr>
                <a:spLocks noChangeShapeType="1"/>
              </p:cNvSpPr>
              <p:nvPr/>
            </p:nvSpPr>
            <p:spPr bwMode="auto">
              <a:xfrm flipH="1">
                <a:off x="3705" y="1336"/>
                <a:ext cx="52" cy="1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8" name="Line 492"/>
              <p:cNvSpPr>
                <a:spLocks noChangeShapeType="1"/>
              </p:cNvSpPr>
              <p:nvPr/>
            </p:nvSpPr>
            <p:spPr bwMode="auto">
              <a:xfrm>
                <a:off x="3441" y="1546"/>
                <a:ext cx="149" cy="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49" name="Line 493"/>
              <p:cNvSpPr>
                <a:spLocks noChangeShapeType="1"/>
              </p:cNvSpPr>
              <p:nvPr/>
            </p:nvSpPr>
            <p:spPr bwMode="auto">
              <a:xfrm>
                <a:off x="3812" y="1801"/>
                <a:ext cx="199" cy="20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50" name="Line 494"/>
              <p:cNvSpPr>
                <a:spLocks noChangeShapeType="1"/>
              </p:cNvSpPr>
              <p:nvPr/>
            </p:nvSpPr>
            <p:spPr bwMode="auto">
              <a:xfrm>
                <a:off x="3898" y="1641"/>
                <a:ext cx="205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51" name="Line 495"/>
              <p:cNvSpPr>
                <a:spLocks noChangeShapeType="1"/>
              </p:cNvSpPr>
              <p:nvPr/>
            </p:nvSpPr>
            <p:spPr bwMode="auto">
              <a:xfrm flipV="1">
                <a:off x="3889" y="1257"/>
                <a:ext cx="231" cy="2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52" name="Line 496"/>
              <p:cNvSpPr>
                <a:spLocks noChangeShapeType="1"/>
              </p:cNvSpPr>
              <p:nvPr/>
            </p:nvSpPr>
            <p:spPr bwMode="auto">
              <a:xfrm>
                <a:off x="3944" y="1148"/>
                <a:ext cx="180" cy="1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53" name="Line 497"/>
              <p:cNvSpPr>
                <a:spLocks noChangeShapeType="1"/>
              </p:cNvSpPr>
              <p:nvPr/>
            </p:nvSpPr>
            <p:spPr bwMode="auto">
              <a:xfrm>
                <a:off x="3206" y="2033"/>
                <a:ext cx="746" cy="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54" name="Freeform 498"/>
              <p:cNvSpPr>
                <a:spLocks/>
              </p:cNvSpPr>
              <p:nvPr/>
            </p:nvSpPr>
            <p:spPr bwMode="auto">
              <a:xfrm>
                <a:off x="1575" y="1287"/>
                <a:ext cx="200" cy="399"/>
              </a:xfrm>
              <a:custGeom>
                <a:avLst/>
                <a:gdLst>
                  <a:gd name="T0" fmla="*/ 0 w 1566"/>
                  <a:gd name="T1" fmla="*/ 117 h 416"/>
                  <a:gd name="T2" fmla="*/ 239 w 1566"/>
                  <a:gd name="T3" fmla="*/ 142 h 416"/>
                  <a:gd name="T4" fmla="*/ 442 w 1566"/>
                  <a:gd name="T5" fmla="*/ 114 h 416"/>
                  <a:gd name="T6" fmla="*/ 534 w 1566"/>
                  <a:gd name="T7" fmla="*/ 0 h 4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66"/>
                  <a:gd name="T13" fmla="*/ 0 h 416"/>
                  <a:gd name="T14" fmla="*/ 1566 w 1566"/>
                  <a:gd name="T15" fmla="*/ 416 h 4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66" h="416">
                    <a:moveTo>
                      <a:pt x="0" y="342"/>
                    </a:moveTo>
                    <a:cubicBezTo>
                      <a:pt x="243" y="379"/>
                      <a:pt x="486" y="416"/>
                      <a:pt x="702" y="414"/>
                    </a:cubicBezTo>
                    <a:cubicBezTo>
                      <a:pt x="918" y="412"/>
                      <a:pt x="1152" y="402"/>
                      <a:pt x="1296" y="333"/>
                    </a:cubicBezTo>
                    <a:cubicBezTo>
                      <a:pt x="1440" y="264"/>
                      <a:pt x="1503" y="132"/>
                      <a:pt x="1566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55" name="Freeform 499"/>
              <p:cNvSpPr>
                <a:spLocks/>
              </p:cNvSpPr>
              <p:nvPr/>
            </p:nvSpPr>
            <p:spPr bwMode="auto">
              <a:xfrm>
                <a:off x="1883" y="968"/>
                <a:ext cx="200" cy="399"/>
              </a:xfrm>
              <a:custGeom>
                <a:avLst/>
                <a:gdLst>
                  <a:gd name="T0" fmla="*/ 0 w 1026"/>
                  <a:gd name="T1" fmla="*/ 72 h 214"/>
                  <a:gd name="T2" fmla="*/ 92 w 1026"/>
                  <a:gd name="T3" fmla="*/ 24 h 214"/>
                  <a:gd name="T4" fmla="*/ 242 w 1026"/>
                  <a:gd name="T5" fmla="*/ 2 h 214"/>
                  <a:gd name="T6" fmla="*/ 350 w 1026"/>
                  <a:gd name="T7" fmla="*/ 8 h 2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26"/>
                  <a:gd name="T13" fmla="*/ 0 h 214"/>
                  <a:gd name="T14" fmla="*/ 1026 w 1026"/>
                  <a:gd name="T15" fmla="*/ 214 h 2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26" h="214">
                    <a:moveTo>
                      <a:pt x="0" y="214"/>
                    </a:moveTo>
                    <a:cubicBezTo>
                      <a:pt x="76" y="159"/>
                      <a:pt x="152" y="104"/>
                      <a:pt x="270" y="70"/>
                    </a:cubicBezTo>
                    <a:cubicBezTo>
                      <a:pt x="388" y="36"/>
                      <a:pt x="585" y="14"/>
                      <a:pt x="711" y="7"/>
                    </a:cubicBezTo>
                    <a:cubicBezTo>
                      <a:pt x="837" y="0"/>
                      <a:pt x="931" y="12"/>
                      <a:pt x="1026" y="25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56" name="Freeform 500"/>
              <p:cNvSpPr>
                <a:spLocks/>
              </p:cNvSpPr>
              <p:nvPr/>
            </p:nvSpPr>
            <p:spPr bwMode="auto">
              <a:xfrm>
                <a:off x="2877" y="1249"/>
                <a:ext cx="200" cy="399"/>
              </a:xfrm>
              <a:custGeom>
                <a:avLst/>
                <a:gdLst>
                  <a:gd name="T0" fmla="*/ 0 w 1017"/>
                  <a:gd name="T1" fmla="*/ 0 h 664"/>
                  <a:gd name="T2" fmla="*/ 111 w 1017"/>
                  <a:gd name="T3" fmla="*/ 150 h 664"/>
                  <a:gd name="T4" fmla="*/ 259 w 1017"/>
                  <a:gd name="T5" fmla="*/ 215 h 664"/>
                  <a:gd name="T6" fmla="*/ 347 w 1017"/>
                  <a:gd name="T7" fmla="*/ 222 h 6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17"/>
                  <a:gd name="T13" fmla="*/ 0 h 664"/>
                  <a:gd name="T14" fmla="*/ 1017 w 1017"/>
                  <a:gd name="T15" fmla="*/ 664 h 6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17" h="664">
                    <a:moveTo>
                      <a:pt x="0" y="0"/>
                    </a:moveTo>
                    <a:cubicBezTo>
                      <a:pt x="99" y="168"/>
                      <a:pt x="198" y="336"/>
                      <a:pt x="324" y="441"/>
                    </a:cubicBezTo>
                    <a:cubicBezTo>
                      <a:pt x="450" y="546"/>
                      <a:pt x="641" y="596"/>
                      <a:pt x="756" y="630"/>
                    </a:cubicBezTo>
                    <a:cubicBezTo>
                      <a:pt x="871" y="664"/>
                      <a:pt x="944" y="656"/>
                      <a:pt x="1017" y="648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357" name="Freeform 501"/>
              <p:cNvSpPr>
                <a:spLocks/>
              </p:cNvSpPr>
              <p:nvPr/>
            </p:nvSpPr>
            <p:spPr bwMode="auto">
              <a:xfrm>
                <a:off x="2839" y="1293"/>
                <a:ext cx="200" cy="399"/>
              </a:xfrm>
              <a:custGeom>
                <a:avLst/>
                <a:gdLst>
                  <a:gd name="T0" fmla="*/ 0 w 1620"/>
                  <a:gd name="T1" fmla="*/ 0 h 1080"/>
                  <a:gd name="T2" fmla="*/ 105 w 1620"/>
                  <a:gd name="T3" fmla="*/ 172 h 1080"/>
                  <a:gd name="T4" fmla="*/ 231 w 1620"/>
                  <a:gd name="T5" fmla="*/ 259 h 1080"/>
                  <a:gd name="T6" fmla="*/ 417 w 1620"/>
                  <a:gd name="T7" fmla="*/ 332 h 1080"/>
                  <a:gd name="T8" fmla="*/ 553 w 1620"/>
                  <a:gd name="T9" fmla="*/ 369 h 10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20"/>
                  <a:gd name="T16" fmla="*/ 0 h 1080"/>
                  <a:gd name="T17" fmla="*/ 1620 w 1620"/>
                  <a:gd name="T18" fmla="*/ 1080 h 10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20" h="1080">
                    <a:moveTo>
                      <a:pt x="0" y="0"/>
                    </a:moveTo>
                    <a:cubicBezTo>
                      <a:pt x="97" y="189"/>
                      <a:pt x="194" y="378"/>
                      <a:pt x="306" y="504"/>
                    </a:cubicBezTo>
                    <a:cubicBezTo>
                      <a:pt x="418" y="630"/>
                      <a:pt x="522" y="678"/>
                      <a:pt x="675" y="756"/>
                    </a:cubicBezTo>
                    <a:cubicBezTo>
                      <a:pt x="828" y="834"/>
                      <a:pt x="1067" y="918"/>
                      <a:pt x="1224" y="972"/>
                    </a:cubicBezTo>
                    <a:cubicBezTo>
                      <a:pt x="1381" y="1026"/>
                      <a:pt x="1500" y="1053"/>
                      <a:pt x="1620" y="108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1429" tIns="45715" rIns="91429" bIns="45715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7121" name="Oval 502"/>
            <p:cNvSpPr>
              <a:spLocks noChangeArrowheads="1"/>
            </p:cNvSpPr>
            <p:nvPr/>
          </p:nvSpPr>
          <p:spPr bwMode="auto">
            <a:xfrm>
              <a:off x="1701" y="882"/>
              <a:ext cx="164" cy="409"/>
            </a:xfrm>
            <a:prstGeom prst="ellipse">
              <a:avLst/>
            </a:prstGeom>
            <a:solidFill>
              <a:srgbClr val="9AC0EA">
                <a:alpha val="2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endParaRPr lang="en-US" sz="2400">
                <a:latin typeface="Helvetica" pitchFamily="34" charset="0"/>
                <a:ea typeface="ＭＳ Ｐゴシック" pitchFamily="34" charset="-128"/>
              </a:endParaRPr>
            </a:p>
          </p:txBody>
        </p:sp>
        <p:sp>
          <p:nvSpPr>
            <p:cNvPr id="47122" name="Text Box 503"/>
            <p:cNvSpPr txBox="1">
              <a:spLocks noChangeArrowheads="1"/>
            </p:cNvSpPr>
            <p:nvPr/>
          </p:nvSpPr>
          <p:spPr bwMode="auto">
            <a:xfrm>
              <a:off x="4315" y="1088"/>
              <a:ext cx="1010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29" tIns="45715" rIns="91429" bIns="45715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b="0" dirty="0" err="1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rPr>
                <a:t>Plattform</a:t>
              </a:r>
              <a:r>
                <a:rPr lang="en-US" b="0" dirty="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rPr>
                <a:t>-</a:t>
              </a:r>
            </a:p>
            <a:p>
              <a:pPr eaLnBrk="1" hangingPunct="1"/>
              <a:r>
                <a:rPr lang="en-US" b="0" dirty="0" err="1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rPr>
                <a:t>unabhängiges</a:t>
              </a:r>
              <a:endParaRPr lang="en-US" b="0" dirty="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endParaRPr>
            </a:p>
            <a:p>
              <a:pPr eaLnBrk="1" hangingPunct="1"/>
              <a:r>
                <a:rPr lang="en-US" b="0" dirty="0">
                  <a:solidFill>
                    <a:schemeClr val="tx1"/>
                  </a:solidFill>
                  <a:latin typeface="Tahoma" pitchFamily="34" charset="0"/>
                  <a:ea typeface="ＭＳ Ｐゴシック" pitchFamily="34" charset="-128"/>
                </a:rPr>
                <a:t>Modell</a:t>
              </a:r>
            </a:p>
          </p:txBody>
        </p:sp>
        <p:sp>
          <p:nvSpPr>
            <p:cNvPr id="47123" name="Line 504"/>
            <p:cNvSpPr>
              <a:spLocks noChangeShapeType="1"/>
            </p:cNvSpPr>
            <p:nvPr/>
          </p:nvSpPr>
          <p:spPr bwMode="auto">
            <a:xfrm>
              <a:off x="1213" y="1299"/>
              <a:ext cx="369" cy="2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505"/>
          <p:cNvGrpSpPr>
            <a:grpSpLocks/>
          </p:cNvGrpSpPr>
          <p:nvPr/>
        </p:nvGrpSpPr>
        <p:grpSpPr bwMode="auto">
          <a:xfrm>
            <a:off x="4843464" y="3076576"/>
            <a:ext cx="3884611" cy="1203325"/>
            <a:chOff x="2081" y="1805"/>
            <a:chExt cx="2447" cy="758"/>
          </a:xfrm>
        </p:grpSpPr>
        <p:sp>
          <p:nvSpPr>
            <p:cNvPr id="47114" name="Text Box 506"/>
            <p:cNvSpPr txBox="1">
              <a:spLocks noChangeArrowheads="1"/>
            </p:cNvSpPr>
            <p:nvPr/>
          </p:nvSpPr>
          <p:spPr bwMode="auto">
            <a:xfrm>
              <a:off x="3421" y="1985"/>
              <a:ext cx="110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29" tIns="45715" rIns="91429" bIns="45715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 err="1">
                  <a:solidFill>
                    <a:srgbClr val="922626"/>
                  </a:solidFill>
                  <a:latin typeface="Tahoma" pitchFamily="34" charset="0"/>
                  <a:ea typeface="ＭＳ Ｐゴシック" pitchFamily="34" charset="-128"/>
                </a:rPr>
                <a:t>automatische</a:t>
              </a:r>
              <a:endParaRPr lang="en-US" dirty="0">
                <a:solidFill>
                  <a:srgbClr val="922626"/>
                </a:solidFill>
                <a:latin typeface="Tahoma" pitchFamily="34" charset="0"/>
                <a:ea typeface="ＭＳ Ｐゴシック" pitchFamily="34" charset="-128"/>
              </a:endParaRPr>
            </a:p>
            <a:p>
              <a:pPr eaLnBrk="1" hangingPunct="1"/>
              <a:r>
                <a:rPr lang="en-US" dirty="0" err="1">
                  <a:solidFill>
                    <a:srgbClr val="922626"/>
                  </a:solidFill>
                  <a:latin typeface="Tahoma" pitchFamily="34" charset="0"/>
                  <a:ea typeface="ＭＳ Ｐゴシック" pitchFamily="34" charset="-128"/>
                </a:rPr>
                <a:t>Übersetzung</a:t>
              </a:r>
              <a:endParaRPr lang="en-US" dirty="0">
                <a:solidFill>
                  <a:srgbClr val="922626"/>
                </a:solidFill>
                <a:latin typeface="Tahoma" pitchFamily="34" charset="0"/>
                <a:ea typeface="ＭＳ Ｐゴシック" pitchFamily="34" charset="-128"/>
              </a:endParaRPr>
            </a:p>
          </p:txBody>
        </p:sp>
        <p:sp>
          <p:nvSpPr>
            <p:cNvPr id="47115" name="Line 507"/>
            <p:cNvSpPr>
              <a:spLocks noChangeShapeType="1"/>
            </p:cNvSpPr>
            <p:nvPr/>
          </p:nvSpPr>
          <p:spPr bwMode="auto">
            <a:xfrm flipH="1">
              <a:off x="2081" y="1805"/>
              <a:ext cx="240" cy="705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sm" len="sm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endParaRPr lang="en-US"/>
            </a:p>
          </p:txBody>
        </p:sp>
        <p:sp>
          <p:nvSpPr>
            <p:cNvPr id="47116" name="Line 508"/>
            <p:cNvSpPr>
              <a:spLocks noChangeShapeType="1"/>
            </p:cNvSpPr>
            <p:nvPr/>
          </p:nvSpPr>
          <p:spPr bwMode="auto">
            <a:xfrm>
              <a:off x="3166" y="1816"/>
              <a:ext cx="250" cy="722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sm" len="sm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endParaRPr lang="en-US"/>
            </a:p>
          </p:txBody>
        </p:sp>
        <p:pic>
          <p:nvPicPr>
            <p:cNvPr id="47117" name="Picture 509" descr="IN00696_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" y="2098"/>
              <a:ext cx="300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8" name="Picture 510" descr="IN00696_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" y="1990"/>
              <a:ext cx="307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9" name="Line 511"/>
            <p:cNvSpPr>
              <a:spLocks noChangeShapeType="1"/>
            </p:cNvSpPr>
            <p:nvPr/>
          </p:nvSpPr>
          <p:spPr bwMode="auto">
            <a:xfrm>
              <a:off x="2743" y="1824"/>
              <a:ext cx="35" cy="739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 type="none" w="sm" len="sm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endParaRPr lang="en-US"/>
            </a:p>
          </p:txBody>
        </p:sp>
      </p:grpSp>
      <p:sp>
        <p:nvSpPr>
          <p:cNvPr id="47113" name="Rectangle 512"/>
          <p:cNvSpPr>
            <a:spLocks noChangeArrowheads="1"/>
          </p:cNvSpPr>
          <p:nvPr/>
        </p:nvSpPr>
        <p:spPr bwMode="auto">
          <a:xfrm>
            <a:off x="8824913" y="6438156"/>
            <a:ext cx="1917063" cy="27699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Helvetica" pitchFamily="34" charset="0"/>
                <a:ea typeface="ＭＳ Ｐゴシック" pitchFamily="34" charset="-128"/>
              </a:rPr>
              <a:t>C. Atkinson, U Mannheim</a:t>
            </a:r>
          </a:p>
        </p:txBody>
      </p:sp>
      <p:sp>
        <p:nvSpPr>
          <p:cNvPr id="514" name="AutoShape 4"/>
          <p:cNvSpPr>
            <a:spLocks noChangeArrowheads="1"/>
          </p:cNvSpPr>
          <p:nvPr/>
        </p:nvSpPr>
        <p:spPr bwMode="auto">
          <a:xfrm>
            <a:off x="2351584" y="4004766"/>
            <a:ext cx="7067128" cy="2338720"/>
          </a:xfrm>
          <a:prstGeom prst="foldedCorner">
            <a:avLst>
              <a:gd name="adj" fmla="val 12500"/>
            </a:avLst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just" eaLnBrk="1" hangingPunct="1"/>
            <a:r>
              <a:rPr lang="en-US" sz="2400" i="1" dirty="0">
                <a:solidFill>
                  <a:srgbClr val="000000"/>
                </a:solidFill>
              </a:rPr>
              <a:t>Model-Driven Engineering (MDE) or Model-Driven Development (MDD) refer to the systematic use of models as </a:t>
            </a:r>
            <a:r>
              <a:rPr lang="en-US" sz="2400" i="1" dirty="0">
                <a:solidFill>
                  <a:srgbClr val="7F0101"/>
                </a:solidFill>
              </a:rPr>
              <a:t>primary engineering artifacts</a:t>
            </a:r>
            <a:r>
              <a:rPr lang="en-US" sz="2400" i="1" dirty="0">
                <a:solidFill>
                  <a:srgbClr val="000000"/>
                </a:solidFill>
              </a:rPr>
              <a:t> throughout the engineering lifecycle. MDE/MDD can be applied to software, system, and data engineering. Models are considered as </a:t>
            </a:r>
            <a:r>
              <a:rPr lang="en-US" sz="2400" i="1" dirty="0">
                <a:solidFill>
                  <a:srgbClr val="7F0101"/>
                </a:solidFill>
              </a:rPr>
              <a:t>first class entities</a:t>
            </a:r>
            <a:r>
              <a:rPr lang="en-US" sz="2400" i="1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0491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20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134" grpId="1" animBg="1"/>
      <p:bldP spid="5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Model-</a:t>
            </a:r>
            <a:r>
              <a:rPr lang="de-DE" dirty="0" err="1"/>
              <a:t>Driven</a:t>
            </a:r>
            <a:r>
              <a:rPr lang="de-DE" dirty="0"/>
              <a:t> Engineering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5410944" cy="5127476"/>
          </a:xfrm>
        </p:spPr>
        <p:txBody>
          <a:bodyPr/>
          <a:lstStyle/>
          <a:p>
            <a:pPr eaLnBrk="1" hangingPunct="1"/>
            <a:r>
              <a:rPr lang="de-DE" sz="2400" dirty="0"/>
              <a:t>Ein Software System wird </a:t>
            </a:r>
            <a:r>
              <a:rPr lang="de-DE" sz="2400" i="1" dirty="0">
                <a:solidFill>
                  <a:srgbClr val="7F0101"/>
                </a:solidFill>
              </a:rPr>
              <a:t>vollständig</a:t>
            </a:r>
            <a:r>
              <a:rPr lang="de-DE" sz="2400" dirty="0"/>
              <a:t> nur mittels Modellen beschrieben.</a:t>
            </a:r>
          </a:p>
          <a:p>
            <a:pPr eaLnBrk="1" hangingPunct="1"/>
            <a:r>
              <a:rPr lang="de-DE" sz="2400" dirty="0"/>
              <a:t>Abstrakte Modelle werden zu konkreten Modellen </a:t>
            </a:r>
            <a:r>
              <a:rPr lang="de-DE" sz="2400" i="1" dirty="0">
                <a:solidFill>
                  <a:srgbClr val="7F0101"/>
                </a:solidFill>
              </a:rPr>
              <a:t>transformiert.</a:t>
            </a:r>
            <a:endParaRPr lang="de-DE" sz="2400" dirty="0"/>
          </a:p>
          <a:p>
            <a:r>
              <a:rPr lang="de-DE" dirty="0"/>
              <a:t>Die Transformation kann in </a:t>
            </a:r>
            <a:r>
              <a:rPr lang="de-DE" i="1" dirty="0">
                <a:solidFill>
                  <a:srgbClr val="7F0101"/>
                </a:solidFill>
              </a:rPr>
              <a:t>mehreren Schritten </a:t>
            </a:r>
            <a:r>
              <a:rPr lang="de-DE" sz="2400" dirty="0"/>
              <a:t>durchgeführt werden.</a:t>
            </a:r>
            <a:endParaRPr lang="de-DE" sz="2400" i="1" dirty="0">
              <a:solidFill>
                <a:srgbClr val="7F0101"/>
              </a:solidFill>
            </a:endParaRPr>
          </a:p>
          <a:p>
            <a:pPr eaLnBrk="1" hangingPunct="1"/>
            <a:r>
              <a:rPr lang="de-DE" sz="2400" dirty="0"/>
              <a:t>Modelle an den </a:t>
            </a:r>
            <a:r>
              <a:rPr lang="de-DE" sz="2400" i="1" dirty="0">
                <a:solidFill>
                  <a:srgbClr val="7F0101"/>
                </a:solidFill>
              </a:rPr>
              <a:t>Blättern</a:t>
            </a:r>
            <a:r>
              <a:rPr lang="de-DE" sz="2400" dirty="0"/>
              <a:t> repräsentieren den </a:t>
            </a:r>
            <a:r>
              <a:rPr lang="de-DE" sz="2400" i="1" dirty="0">
                <a:solidFill>
                  <a:srgbClr val="7F0101"/>
                </a:solidFill>
              </a:rPr>
              <a:t>ausführbaren Code </a:t>
            </a:r>
            <a:r>
              <a:rPr lang="de-DE" sz="2400" dirty="0"/>
              <a:t>des Systems.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92</a:t>
            </a:fld>
            <a:endParaRPr lang="de-DE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8EEEE"/>
              </a:clrFrom>
              <a:clrTo>
                <a:srgbClr val="E8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753864"/>
            <a:ext cx="2592288" cy="373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90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/>
              <a:t>MDA in a Nutshell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93</a:t>
            </a:fld>
            <a:endParaRPr lang="de-DE"/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4" y="1684339"/>
            <a:ext cx="1843087" cy="445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graphicFrame>
        <p:nvGraphicFramePr>
          <p:cNvPr id="48132" name="Object 7"/>
          <p:cNvGraphicFramePr>
            <a:graphicFrameLocks noChangeAspect="1"/>
          </p:cNvGraphicFramePr>
          <p:nvPr/>
        </p:nvGraphicFramePr>
        <p:xfrm>
          <a:off x="2057401" y="1520826"/>
          <a:ext cx="4314825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Slide" r:id="rId5" imgW="4519613" imgH="3389313" progId="PowerPoint.Slide.8">
                  <p:embed/>
                </p:oleObj>
              </mc:Choice>
              <mc:Fallback>
                <p:oleObj name="Slide" r:id="rId5" imgW="4519613" imgH="3389313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1520826"/>
                        <a:ext cx="4314825" cy="335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3333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Line 4"/>
          <p:cNvSpPr>
            <a:spLocks noChangeShapeType="1"/>
          </p:cNvSpPr>
          <p:nvPr/>
        </p:nvSpPr>
        <p:spPr bwMode="auto">
          <a:xfrm flipV="1">
            <a:off x="5181600" y="3124200"/>
            <a:ext cx="3200400" cy="2057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4" name="Line 5"/>
          <p:cNvSpPr>
            <a:spLocks noChangeShapeType="1"/>
          </p:cNvSpPr>
          <p:nvPr/>
        </p:nvSpPr>
        <p:spPr bwMode="auto">
          <a:xfrm flipV="1">
            <a:off x="7086600" y="4419600"/>
            <a:ext cx="16764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5" name="Line 6"/>
          <p:cNvSpPr>
            <a:spLocks noChangeShapeType="1"/>
          </p:cNvSpPr>
          <p:nvPr/>
        </p:nvSpPr>
        <p:spPr bwMode="auto">
          <a:xfrm flipV="1">
            <a:off x="7239000" y="5791200"/>
            <a:ext cx="16002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6" name="Text Box 7"/>
          <p:cNvSpPr txBox="1">
            <a:spLocks noChangeArrowheads="1"/>
          </p:cNvSpPr>
          <p:nvPr/>
        </p:nvSpPr>
        <p:spPr bwMode="auto">
          <a:xfrm>
            <a:off x="8074661" y="5486400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2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M</a:t>
            </a:r>
            <a:r>
              <a:rPr lang="fr-FR" sz="2000" baseline="30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1</a:t>
            </a:r>
            <a:endParaRPr lang="fr-FR" sz="2000">
              <a:solidFill>
                <a:srgbClr val="FF0000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8137" name="Text Box 8"/>
          <p:cNvSpPr txBox="1">
            <a:spLocks noChangeArrowheads="1"/>
          </p:cNvSpPr>
          <p:nvPr/>
        </p:nvSpPr>
        <p:spPr bwMode="auto">
          <a:xfrm>
            <a:off x="7820661" y="4176713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2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M</a:t>
            </a:r>
            <a:r>
              <a:rPr lang="fr-FR" sz="2000" baseline="30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2</a:t>
            </a:r>
            <a:endParaRPr lang="fr-FR" sz="2000">
              <a:solidFill>
                <a:srgbClr val="FF0000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8138" name="Text Box 9"/>
          <p:cNvSpPr txBox="1">
            <a:spLocks noChangeArrowheads="1"/>
          </p:cNvSpPr>
          <p:nvPr/>
        </p:nvSpPr>
        <p:spPr bwMode="auto">
          <a:xfrm>
            <a:off x="7617461" y="2743200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2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M</a:t>
            </a:r>
            <a:r>
              <a:rPr lang="fr-FR" sz="2000" baseline="30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3</a:t>
            </a:r>
            <a:endParaRPr lang="fr-FR" sz="2000">
              <a:solidFill>
                <a:srgbClr val="FF0000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1981200" y="5105400"/>
            <a:ext cx="5562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92088" indent="-192088" eaLnBrk="0" hangingPunct="0"/>
            <a:r>
              <a:rPr lang="de-DE" dirty="0">
                <a:latin typeface="Helvetica" pitchFamily="34" charset="0"/>
                <a:ea typeface="ＭＳ Ｐゴシック" pitchFamily="34" charset="-128"/>
              </a:rPr>
              <a:t>- Ein eindeutiges Metametamodell (MOF)</a:t>
            </a:r>
          </a:p>
          <a:p>
            <a:pPr marL="192088" indent="-192088" eaLnBrk="0" hangingPunct="0"/>
            <a:r>
              <a:rPr lang="de-DE" dirty="0">
                <a:latin typeface="Helvetica" pitchFamily="34" charset="0"/>
                <a:ea typeface="ＭＳ Ｐゴシック" pitchFamily="34" charset="-128"/>
              </a:rPr>
              <a:t>- Eine Bibliothek von kompatiblen Metamodellen, jedes definiert eine Domänen-spezifische Sprache</a:t>
            </a:r>
          </a:p>
          <a:p>
            <a:pPr marL="192088" indent="-192088" eaLnBrk="0" hangingPunct="0"/>
            <a:r>
              <a:rPr lang="de-DE" dirty="0">
                <a:latin typeface="Helvetica" pitchFamily="34" charset="0"/>
                <a:ea typeface="ＭＳ Ｐゴシック" pitchFamily="34" charset="-128"/>
              </a:rPr>
              <a:t>- Jedes der Modell ist definiert in der Sprache ihres Metamodels</a:t>
            </a:r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7696200" y="6248400"/>
            <a:ext cx="2559050" cy="2746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Helvetica" pitchFamily="34" charset="0"/>
                <a:ea typeface="ＭＳ Ｐゴシック" pitchFamily="34" charset="-128"/>
              </a:rPr>
              <a:t>J. Bézivin, ATLAS group, U Nantes</a:t>
            </a:r>
          </a:p>
        </p:txBody>
      </p:sp>
    </p:spTree>
    <p:extLst>
      <p:ext uri="{BB962C8B-B14F-4D97-AF65-F5344CB8AC3E}">
        <p14:creationId xmlns:p14="http://schemas.microsoft.com/office/powerpoint/2010/main" val="327641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/>
              <a:t>The OMG/MDA Stack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94</a:t>
            </a:fld>
            <a:endParaRPr lang="de-DE"/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6310313" y="3382963"/>
            <a:ext cx="3713162" cy="3179762"/>
            <a:chOff x="3072" y="1344"/>
            <a:chExt cx="2400" cy="2304"/>
          </a:xfrm>
        </p:grpSpPr>
        <p:sp>
          <p:nvSpPr>
            <p:cNvPr id="49218" name="Rectangle 4"/>
            <p:cNvSpPr>
              <a:spLocks noChangeArrowheads="1"/>
            </p:cNvSpPr>
            <p:nvPr/>
          </p:nvSpPr>
          <p:spPr bwMode="auto">
            <a:xfrm>
              <a:off x="3072" y="1536"/>
              <a:ext cx="2400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fr-FR" sz="1000">
                <a:solidFill>
                  <a:schemeClr val="accent2"/>
                </a:solidFill>
                <a:latin typeface="Helvetica" pitchFamily="34" charset="0"/>
                <a:ea typeface="ＭＳ Ｐゴシック" pitchFamily="34" charset="-128"/>
              </a:endParaRPr>
            </a:p>
          </p:txBody>
        </p:sp>
        <p:sp>
          <p:nvSpPr>
            <p:cNvPr id="49219" name="Rectangle 5"/>
            <p:cNvSpPr>
              <a:spLocks noChangeArrowheads="1"/>
            </p:cNvSpPr>
            <p:nvPr/>
          </p:nvSpPr>
          <p:spPr bwMode="auto">
            <a:xfrm>
              <a:off x="3072" y="1344"/>
              <a:ext cx="120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1000">
                  <a:latin typeface="Helvetica" pitchFamily="34" charset="0"/>
                  <a:ea typeface="ＭＳ Ｐゴシック" pitchFamily="34" charset="-128"/>
                </a:rPr>
                <a:t>the UML MetaModel</a:t>
              </a:r>
              <a:endParaRPr lang="fr-FR" sz="1000">
                <a:solidFill>
                  <a:schemeClr val="accent2"/>
                </a:solidFill>
                <a:latin typeface="Helvetica" pitchFamily="34" charset="0"/>
                <a:ea typeface="ＭＳ Ｐゴシック" pitchFamily="34" charset="-128"/>
              </a:endParaRPr>
            </a:p>
          </p:txBody>
        </p:sp>
        <p:sp>
          <p:nvSpPr>
            <p:cNvPr id="49220" name="Rectangle 6"/>
            <p:cNvSpPr>
              <a:spLocks noChangeArrowheads="1"/>
            </p:cNvSpPr>
            <p:nvPr/>
          </p:nvSpPr>
          <p:spPr bwMode="auto">
            <a:xfrm>
              <a:off x="3408" y="1824"/>
              <a:ext cx="624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1000">
                  <a:latin typeface="Helvetica" pitchFamily="34" charset="0"/>
                  <a:ea typeface="ＭＳ Ｐゴシック" pitchFamily="34" charset="-128"/>
                </a:rPr>
                <a:t>Class</a:t>
              </a:r>
              <a:endParaRPr lang="fr-FR" sz="1000">
                <a:solidFill>
                  <a:schemeClr val="accent2"/>
                </a:solidFill>
                <a:latin typeface="Helvetica" pitchFamily="34" charset="0"/>
                <a:ea typeface="ＭＳ Ｐゴシック" pitchFamily="34" charset="-128"/>
              </a:endParaRPr>
            </a:p>
          </p:txBody>
        </p:sp>
        <p:sp>
          <p:nvSpPr>
            <p:cNvPr id="49221" name="Rectangle 7"/>
            <p:cNvSpPr>
              <a:spLocks noChangeArrowheads="1"/>
            </p:cNvSpPr>
            <p:nvPr/>
          </p:nvSpPr>
          <p:spPr bwMode="auto">
            <a:xfrm>
              <a:off x="4560" y="1824"/>
              <a:ext cx="624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1000">
                  <a:latin typeface="Helvetica" pitchFamily="34" charset="0"/>
                  <a:ea typeface="ＭＳ Ｐゴシック" pitchFamily="34" charset="-128"/>
                </a:rPr>
                <a:t>Attribute</a:t>
              </a:r>
            </a:p>
          </p:txBody>
        </p:sp>
        <p:sp>
          <p:nvSpPr>
            <p:cNvPr id="49222" name="Line 8"/>
            <p:cNvSpPr>
              <a:spLocks noChangeShapeType="1"/>
            </p:cNvSpPr>
            <p:nvPr/>
          </p:nvSpPr>
          <p:spPr bwMode="auto">
            <a:xfrm>
              <a:off x="4032" y="196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23" name="Text Box 9"/>
            <p:cNvSpPr txBox="1">
              <a:spLocks noChangeArrowheads="1"/>
            </p:cNvSpPr>
            <p:nvPr/>
          </p:nvSpPr>
          <p:spPr bwMode="auto">
            <a:xfrm>
              <a:off x="4368" y="1824"/>
              <a:ext cx="23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fr-FR" sz="1000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rPr>
                <a:t>*</a:t>
              </a:r>
            </a:p>
          </p:txBody>
        </p:sp>
        <p:sp>
          <p:nvSpPr>
            <p:cNvPr id="49224" name="AutoShape 10"/>
            <p:cNvSpPr>
              <a:spLocks noChangeArrowheads="1"/>
            </p:cNvSpPr>
            <p:nvPr/>
          </p:nvSpPr>
          <p:spPr bwMode="auto">
            <a:xfrm>
              <a:off x="4032" y="1920"/>
              <a:ext cx="96" cy="96"/>
            </a:xfrm>
            <a:prstGeom prst="flowChartDecision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latin typeface="Helvetica" pitchFamily="34" charset="0"/>
                <a:ea typeface="ＭＳ Ｐゴシック" pitchFamily="34" charset="-128"/>
              </a:endParaRPr>
            </a:p>
          </p:txBody>
        </p:sp>
        <p:sp>
          <p:nvSpPr>
            <p:cNvPr id="49225" name="Text Box 11"/>
            <p:cNvSpPr txBox="1">
              <a:spLocks noChangeArrowheads="1"/>
            </p:cNvSpPr>
            <p:nvPr/>
          </p:nvSpPr>
          <p:spPr bwMode="auto">
            <a:xfrm>
              <a:off x="4032" y="1731"/>
              <a:ext cx="240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b="1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fr-FR" sz="1000">
                  <a:solidFill>
                    <a:schemeClr val="tx1"/>
                  </a:solidFill>
                  <a:latin typeface="Helvetica" pitchFamily="34" charset="0"/>
                  <a:ea typeface="ＭＳ Ｐゴシック" pitchFamily="34" charset="-128"/>
                </a:rPr>
                <a:t>1</a:t>
              </a:r>
            </a:p>
          </p:txBody>
        </p:sp>
        <p:grpSp>
          <p:nvGrpSpPr>
            <p:cNvPr id="49226" name="Group 12"/>
            <p:cNvGrpSpPr>
              <a:grpSpLocks/>
            </p:cNvGrpSpPr>
            <p:nvPr/>
          </p:nvGrpSpPr>
          <p:grpSpPr bwMode="auto">
            <a:xfrm>
              <a:off x="3072" y="2640"/>
              <a:ext cx="2400" cy="1008"/>
              <a:chOff x="3072" y="2640"/>
              <a:chExt cx="2400" cy="1008"/>
            </a:xfrm>
          </p:grpSpPr>
          <p:sp>
            <p:nvSpPr>
              <p:cNvPr id="49227" name="Rectangle 13"/>
              <p:cNvSpPr>
                <a:spLocks noChangeArrowheads="1"/>
              </p:cNvSpPr>
              <p:nvPr/>
            </p:nvSpPr>
            <p:spPr bwMode="auto">
              <a:xfrm>
                <a:off x="3072" y="2832"/>
                <a:ext cx="2400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fr-FR" sz="1000">
                  <a:solidFill>
                    <a:schemeClr val="accent2"/>
                  </a:solidFill>
                  <a:latin typeface="Helvetica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49228" name="Rectangle 14"/>
              <p:cNvSpPr>
                <a:spLocks noChangeArrowheads="1"/>
              </p:cNvSpPr>
              <p:nvPr/>
            </p:nvSpPr>
            <p:spPr bwMode="auto">
              <a:xfrm>
                <a:off x="3072" y="2640"/>
                <a:ext cx="960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fr-FR" sz="1000">
                    <a:latin typeface="Helvetica" pitchFamily="34" charset="0"/>
                    <a:ea typeface="ＭＳ Ｐゴシック" pitchFamily="34" charset="-128"/>
                  </a:rPr>
                  <a:t>a UML Model</a:t>
                </a:r>
                <a:endParaRPr lang="fr-FR" sz="1000">
                  <a:solidFill>
                    <a:schemeClr val="accent2"/>
                  </a:solidFill>
                  <a:latin typeface="Helvetica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49229" name="Rectangle 15"/>
              <p:cNvSpPr>
                <a:spLocks noChangeArrowheads="1"/>
              </p:cNvSpPr>
              <p:nvPr/>
            </p:nvSpPr>
            <p:spPr bwMode="auto">
              <a:xfrm>
                <a:off x="3936" y="2976"/>
                <a:ext cx="624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fr-FR" sz="1000">
                    <a:latin typeface="Helvetica" pitchFamily="34" charset="0"/>
                    <a:ea typeface="ＭＳ Ｐゴシック" pitchFamily="34" charset="-128"/>
                  </a:rPr>
                  <a:t>Client</a:t>
                </a:r>
                <a:endParaRPr lang="fr-FR" sz="1000">
                  <a:solidFill>
                    <a:schemeClr val="accent2"/>
                  </a:solidFill>
                  <a:latin typeface="Helvetica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49230" name="Rectangle 16"/>
              <p:cNvSpPr>
                <a:spLocks noChangeArrowheads="1"/>
              </p:cNvSpPr>
              <p:nvPr/>
            </p:nvSpPr>
            <p:spPr bwMode="auto">
              <a:xfrm>
                <a:off x="3936" y="3264"/>
                <a:ext cx="624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fr-FR" sz="1000">
                    <a:latin typeface="Helvetica" pitchFamily="34" charset="0"/>
                    <a:ea typeface="ＭＳ Ｐゴシック" pitchFamily="34" charset="-128"/>
                  </a:rPr>
                  <a:t>Name : String</a:t>
                </a:r>
                <a:endParaRPr lang="fr-FR" sz="1000">
                  <a:solidFill>
                    <a:schemeClr val="accent2"/>
                  </a:solidFill>
                  <a:latin typeface="Helvetica" pitchFamily="34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49156" name="Freeform 17"/>
          <p:cNvSpPr>
            <a:spLocks/>
          </p:cNvSpPr>
          <p:nvPr/>
        </p:nvSpPr>
        <p:spPr bwMode="auto">
          <a:xfrm>
            <a:off x="7870826" y="4441826"/>
            <a:ext cx="1262063" cy="2187575"/>
          </a:xfrm>
          <a:custGeom>
            <a:avLst/>
            <a:gdLst>
              <a:gd name="T0" fmla="*/ 0 w 384"/>
              <a:gd name="T1" fmla="*/ 2147483647 h 1512"/>
              <a:gd name="T2" fmla="*/ 2147483647 w 384"/>
              <a:gd name="T3" fmla="*/ 2147483647 h 1512"/>
              <a:gd name="T4" fmla="*/ 2147483647 w 384"/>
              <a:gd name="T5" fmla="*/ 0 h 1512"/>
              <a:gd name="T6" fmla="*/ 0 60000 65536"/>
              <a:gd name="T7" fmla="*/ 0 60000 65536"/>
              <a:gd name="T8" fmla="*/ 0 60000 65536"/>
              <a:gd name="T9" fmla="*/ 0 w 384"/>
              <a:gd name="T10" fmla="*/ 0 h 1512"/>
              <a:gd name="T11" fmla="*/ 384 w 384"/>
              <a:gd name="T12" fmla="*/ 1512 h 15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512">
                <a:moveTo>
                  <a:pt x="0" y="1296"/>
                </a:moveTo>
                <a:cubicBezTo>
                  <a:pt x="112" y="1404"/>
                  <a:pt x="224" y="1512"/>
                  <a:pt x="288" y="1296"/>
                </a:cubicBezTo>
                <a:cubicBezTo>
                  <a:pt x="352" y="1080"/>
                  <a:pt x="368" y="540"/>
                  <a:pt x="384" y="0"/>
                </a:cubicBezTo>
              </a:path>
            </a:pathLst>
          </a:custGeom>
          <a:noFill/>
          <a:ln w="9525">
            <a:solidFill>
              <a:srgbClr val="008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Line 18"/>
          <p:cNvSpPr>
            <a:spLocks noChangeShapeType="1"/>
          </p:cNvSpPr>
          <p:nvPr/>
        </p:nvSpPr>
        <p:spPr bwMode="auto">
          <a:xfrm flipH="1" flipV="1">
            <a:off x="7573964" y="4441825"/>
            <a:ext cx="593725" cy="11938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19"/>
          <p:cNvSpPr>
            <a:spLocks noChangeShapeType="1"/>
          </p:cNvSpPr>
          <p:nvPr/>
        </p:nvSpPr>
        <p:spPr bwMode="auto">
          <a:xfrm flipV="1">
            <a:off x="6459538" y="4773613"/>
            <a:ext cx="0" cy="3984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Rectangle 22"/>
          <p:cNvSpPr>
            <a:spLocks noChangeArrowheads="1"/>
          </p:cNvSpPr>
          <p:nvPr/>
        </p:nvSpPr>
        <p:spPr bwMode="auto">
          <a:xfrm>
            <a:off x="6113464" y="1906589"/>
            <a:ext cx="3711575" cy="1127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fr-FR" sz="1000">
              <a:solidFill>
                <a:schemeClr val="accent2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60" name="Rectangle 23"/>
          <p:cNvSpPr>
            <a:spLocks noChangeArrowheads="1"/>
          </p:cNvSpPr>
          <p:nvPr/>
        </p:nvSpPr>
        <p:spPr bwMode="auto">
          <a:xfrm>
            <a:off x="6129338" y="1639888"/>
            <a:ext cx="1485900" cy="2651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1000">
                <a:latin typeface="Helvetica" pitchFamily="34" charset="0"/>
                <a:ea typeface="ＭＳ Ｐゴシック" pitchFamily="34" charset="-128"/>
              </a:rPr>
              <a:t>the MOF</a:t>
            </a:r>
            <a:endParaRPr lang="fr-FR" sz="1000">
              <a:solidFill>
                <a:schemeClr val="accent2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61" name="Rectangle 24"/>
          <p:cNvSpPr>
            <a:spLocks noChangeArrowheads="1"/>
          </p:cNvSpPr>
          <p:nvPr/>
        </p:nvSpPr>
        <p:spPr bwMode="auto">
          <a:xfrm>
            <a:off x="6602413" y="2332039"/>
            <a:ext cx="965200" cy="39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1000">
                <a:latin typeface="Helvetica" pitchFamily="34" charset="0"/>
                <a:ea typeface="ＭＳ Ｐゴシック" pitchFamily="34" charset="-128"/>
              </a:rPr>
              <a:t>Class</a:t>
            </a:r>
            <a:endParaRPr lang="fr-FR" sz="1000">
              <a:solidFill>
                <a:schemeClr val="accent2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62" name="Rectangle 25"/>
          <p:cNvSpPr>
            <a:spLocks noChangeArrowheads="1"/>
          </p:cNvSpPr>
          <p:nvPr/>
        </p:nvSpPr>
        <p:spPr bwMode="auto">
          <a:xfrm>
            <a:off x="8680451" y="2359026"/>
            <a:ext cx="1039813" cy="3984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1000">
                <a:latin typeface="Helvetica" pitchFamily="34" charset="0"/>
                <a:ea typeface="ＭＳ Ｐゴシック" pitchFamily="34" charset="-128"/>
              </a:rPr>
              <a:t>Association</a:t>
            </a:r>
            <a:endParaRPr lang="fr-FR" sz="1000">
              <a:solidFill>
                <a:schemeClr val="accent2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63" name="Line 26"/>
          <p:cNvSpPr>
            <a:spLocks noChangeShapeType="1"/>
          </p:cNvSpPr>
          <p:nvPr/>
        </p:nvSpPr>
        <p:spPr bwMode="auto">
          <a:xfrm>
            <a:off x="7567614" y="2425700"/>
            <a:ext cx="1112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27"/>
          <p:cNvSpPr>
            <a:spLocks noChangeShapeType="1"/>
          </p:cNvSpPr>
          <p:nvPr/>
        </p:nvSpPr>
        <p:spPr bwMode="auto">
          <a:xfrm>
            <a:off x="7567614" y="2624138"/>
            <a:ext cx="1112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Rectangle 28"/>
          <p:cNvSpPr>
            <a:spLocks noChangeArrowheads="1"/>
          </p:cNvSpPr>
          <p:nvPr/>
        </p:nvSpPr>
        <p:spPr bwMode="auto">
          <a:xfrm>
            <a:off x="7567613" y="2227264"/>
            <a:ext cx="7413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fr-FR" sz="1000">
                <a:latin typeface="Helvetica" pitchFamily="34" charset="0"/>
                <a:ea typeface="ＭＳ Ｐゴシック" pitchFamily="34" charset="-128"/>
              </a:rPr>
              <a:t>source</a:t>
            </a:r>
            <a:endParaRPr lang="fr-FR" sz="1000">
              <a:solidFill>
                <a:schemeClr val="accent2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66" name="Rectangle 29"/>
          <p:cNvSpPr>
            <a:spLocks noChangeArrowheads="1"/>
          </p:cNvSpPr>
          <p:nvPr/>
        </p:nvSpPr>
        <p:spPr bwMode="auto">
          <a:xfrm>
            <a:off x="7567613" y="2624139"/>
            <a:ext cx="7413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fr-FR" sz="1000">
                <a:latin typeface="Helvetica" pitchFamily="34" charset="0"/>
                <a:ea typeface="ＭＳ Ｐゴシック" pitchFamily="34" charset="-128"/>
              </a:rPr>
              <a:t>destination</a:t>
            </a:r>
            <a:endParaRPr lang="fr-FR" sz="1000">
              <a:solidFill>
                <a:schemeClr val="accent2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67" name="Line 30"/>
          <p:cNvSpPr>
            <a:spLocks noChangeShapeType="1"/>
          </p:cNvSpPr>
          <p:nvPr/>
        </p:nvSpPr>
        <p:spPr bwMode="auto">
          <a:xfrm flipH="1" flipV="1">
            <a:off x="7029451" y="2740026"/>
            <a:ext cx="307975" cy="1325563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Line 31"/>
          <p:cNvSpPr>
            <a:spLocks noChangeShapeType="1"/>
          </p:cNvSpPr>
          <p:nvPr/>
        </p:nvSpPr>
        <p:spPr bwMode="auto">
          <a:xfrm flipH="1" flipV="1">
            <a:off x="7461250" y="2746375"/>
            <a:ext cx="1665288" cy="131445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Line 32"/>
          <p:cNvSpPr>
            <a:spLocks noChangeShapeType="1"/>
          </p:cNvSpPr>
          <p:nvPr/>
        </p:nvSpPr>
        <p:spPr bwMode="auto">
          <a:xfrm flipV="1">
            <a:off x="8229600" y="2746375"/>
            <a:ext cx="717550" cy="1506538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0" name="Line 33"/>
          <p:cNvSpPr>
            <a:spLocks noChangeShapeType="1"/>
          </p:cNvSpPr>
          <p:nvPr/>
        </p:nvSpPr>
        <p:spPr bwMode="auto">
          <a:xfrm flipV="1">
            <a:off x="6534150" y="2981326"/>
            <a:ext cx="0" cy="3984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Line 35"/>
          <p:cNvSpPr>
            <a:spLocks noChangeShapeType="1"/>
          </p:cNvSpPr>
          <p:nvPr/>
        </p:nvSpPr>
        <p:spPr bwMode="auto">
          <a:xfrm>
            <a:off x="9694863" y="1514476"/>
            <a:ext cx="0" cy="3651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2" name="Line 36"/>
          <p:cNvSpPr>
            <a:spLocks noChangeShapeType="1"/>
          </p:cNvSpPr>
          <p:nvPr/>
        </p:nvSpPr>
        <p:spPr bwMode="auto">
          <a:xfrm flipH="1">
            <a:off x="9201150" y="1514475"/>
            <a:ext cx="482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Line 37"/>
          <p:cNvSpPr>
            <a:spLocks noChangeShapeType="1"/>
          </p:cNvSpPr>
          <p:nvPr/>
        </p:nvSpPr>
        <p:spPr bwMode="auto">
          <a:xfrm flipV="1">
            <a:off x="9163050" y="1514476"/>
            <a:ext cx="12700" cy="3651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Text Box 38"/>
          <p:cNvSpPr txBox="1">
            <a:spLocks noChangeArrowheads="1"/>
          </p:cNvSpPr>
          <p:nvPr/>
        </p:nvSpPr>
        <p:spPr bwMode="auto">
          <a:xfrm>
            <a:off x="9275763" y="1628776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c2</a:t>
            </a:r>
          </a:p>
        </p:txBody>
      </p:sp>
      <p:sp>
        <p:nvSpPr>
          <p:cNvPr id="49175" name="Text Box 39"/>
          <p:cNvSpPr txBox="1">
            <a:spLocks noChangeArrowheads="1"/>
          </p:cNvSpPr>
          <p:nvPr/>
        </p:nvSpPr>
        <p:spPr bwMode="auto">
          <a:xfrm>
            <a:off x="6572250" y="3151189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c2</a:t>
            </a:r>
          </a:p>
        </p:txBody>
      </p:sp>
      <p:sp>
        <p:nvSpPr>
          <p:cNvPr id="49176" name="Text Box 40"/>
          <p:cNvSpPr txBox="1">
            <a:spLocks noChangeArrowheads="1"/>
          </p:cNvSpPr>
          <p:nvPr/>
        </p:nvSpPr>
        <p:spPr bwMode="auto">
          <a:xfrm>
            <a:off x="6521450" y="4924426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c2</a:t>
            </a:r>
          </a:p>
        </p:txBody>
      </p:sp>
      <p:sp>
        <p:nvSpPr>
          <p:cNvPr id="49177" name="Text Box 41"/>
          <p:cNvSpPr txBox="1">
            <a:spLocks noChangeArrowheads="1"/>
          </p:cNvSpPr>
          <p:nvPr/>
        </p:nvSpPr>
        <p:spPr bwMode="auto">
          <a:xfrm>
            <a:off x="8688389" y="3009900"/>
            <a:ext cx="287337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400">
                <a:solidFill>
                  <a:srgbClr val="008000"/>
                </a:solidFill>
                <a:latin typeface="Helvetica" pitchFamily="34" charset="0"/>
                <a:ea typeface="ＭＳ Ｐゴシック" pitchFamily="34" charset="-128"/>
                <a:sym typeface="Symbol" pitchFamily="18" charset="2"/>
              </a:rPr>
              <a:t></a:t>
            </a:r>
          </a:p>
        </p:txBody>
      </p:sp>
      <p:sp>
        <p:nvSpPr>
          <p:cNvPr id="49178" name="Text Box 42"/>
          <p:cNvSpPr txBox="1">
            <a:spLocks noChangeArrowheads="1"/>
          </p:cNvSpPr>
          <p:nvPr/>
        </p:nvSpPr>
        <p:spPr bwMode="auto">
          <a:xfrm>
            <a:off x="7038975" y="3068639"/>
            <a:ext cx="260350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000">
                <a:solidFill>
                  <a:srgbClr val="008000"/>
                </a:solidFill>
                <a:latin typeface="Helvetica" pitchFamily="34" charset="0"/>
                <a:ea typeface="ＭＳ Ｐゴシック" pitchFamily="34" charset="-128"/>
                <a:sym typeface="Symbol" pitchFamily="18" charset="2"/>
              </a:rPr>
              <a:t></a:t>
            </a:r>
          </a:p>
        </p:txBody>
      </p:sp>
      <p:sp>
        <p:nvSpPr>
          <p:cNvPr id="49179" name="Text Box 43"/>
          <p:cNvSpPr txBox="1">
            <a:spLocks noChangeArrowheads="1"/>
          </p:cNvSpPr>
          <p:nvPr/>
        </p:nvSpPr>
        <p:spPr bwMode="auto">
          <a:xfrm>
            <a:off x="7829550" y="3025775"/>
            <a:ext cx="28733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400">
                <a:solidFill>
                  <a:srgbClr val="008000"/>
                </a:solidFill>
                <a:latin typeface="Helvetica" pitchFamily="34" charset="0"/>
                <a:ea typeface="ＭＳ Ｐゴシック" pitchFamily="34" charset="-128"/>
                <a:sym typeface="Symbol" pitchFamily="18" charset="2"/>
              </a:rPr>
              <a:t></a:t>
            </a:r>
          </a:p>
        </p:txBody>
      </p:sp>
      <p:sp>
        <p:nvSpPr>
          <p:cNvPr id="49180" name="Text Box 44"/>
          <p:cNvSpPr txBox="1">
            <a:spLocks noChangeArrowheads="1"/>
          </p:cNvSpPr>
          <p:nvPr/>
        </p:nvSpPr>
        <p:spPr bwMode="auto">
          <a:xfrm>
            <a:off x="8985250" y="4821238"/>
            <a:ext cx="28733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400">
                <a:solidFill>
                  <a:srgbClr val="008000"/>
                </a:solidFill>
                <a:latin typeface="Helvetica" pitchFamily="34" charset="0"/>
                <a:ea typeface="ＭＳ Ｐゴシック" pitchFamily="34" charset="-128"/>
                <a:sym typeface="Symbol" pitchFamily="18" charset="2"/>
              </a:rPr>
              <a:t></a:t>
            </a:r>
          </a:p>
        </p:txBody>
      </p:sp>
      <p:sp>
        <p:nvSpPr>
          <p:cNvPr id="49181" name="Text Box 45"/>
          <p:cNvSpPr txBox="1">
            <a:spLocks noChangeArrowheads="1"/>
          </p:cNvSpPr>
          <p:nvPr/>
        </p:nvSpPr>
        <p:spPr bwMode="auto">
          <a:xfrm>
            <a:off x="7705725" y="4821238"/>
            <a:ext cx="28733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400">
                <a:solidFill>
                  <a:srgbClr val="008000"/>
                </a:solidFill>
                <a:latin typeface="Helvetica" pitchFamily="34" charset="0"/>
                <a:ea typeface="ＭＳ Ｐゴシック" pitchFamily="34" charset="-128"/>
                <a:sym typeface="Symbol" pitchFamily="18" charset="2"/>
              </a:rPr>
              <a:t></a:t>
            </a:r>
          </a:p>
        </p:txBody>
      </p:sp>
      <p:grpSp>
        <p:nvGrpSpPr>
          <p:cNvPr id="49182" name="Group 47"/>
          <p:cNvGrpSpPr>
            <a:grpSpLocks/>
          </p:cNvGrpSpPr>
          <p:nvPr/>
        </p:nvGrpSpPr>
        <p:grpSpPr bwMode="auto">
          <a:xfrm>
            <a:off x="2019301" y="4552951"/>
            <a:ext cx="1839913" cy="1495425"/>
            <a:chOff x="448" y="3039"/>
            <a:chExt cx="3072" cy="910"/>
          </a:xfrm>
        </p:grpSpPr>
        <p:sp>
          <p:nvSpPr>
            <p:cNvPr id="49215" name="Freeform 48"/>
            <p:cNvSpPr>
              <a:spLocks/>
            </p:cNvSpPr>
            <p:nvPr/>
          </p:nvSpPr>
          <p:spPr bwMode="auto">
            <a:xfrm>
              <a:off x="2916" y="3039"/>
              <a:ext cx="604" cy="910"/>
            </a:xfrm>
            <a:custGeom>
              <a:avLst/>
              <a:gdLst>
                <a:gd name="T0" fmla="*/ 307 w 604"/>
                <a:gd name="T1" fmla="*/ 909 h 910"/>
                <a:gd name="T2" fmla="*/ 0 w 604"/>
                <a:gd name="T3" fmla="*/ 319 h 910"/>
                <a:gd name="T4" fmla="*/ 225 w 604"/>
                <a:gd name="T5" fmla="*/ 0 h 910"/>
                <a:gd name="T6" fmla="*/ 603 w 604"/>
                <a:gd name="T7" fmla="*/ 502 h 910"/>
                <a:gd name="T8" fmla="*/ 307 w 604"/>
                <a:gd name="T9" fmla="*/ 909 h 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4"/>
                <a:gd name="T16" fmla="*/ 0 h 910"/>
                <a:gd name="T17" fmla="*/ 604 w 604"/>
                <a:gd name="T18" fmla="*/ 910 h 9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4" h="910">
                  <a:moveTo>
                    <a:pt x="307" y="909"/>
                  </a:moveTo>
                  <a:lnTo>
                    <a:pt x="0" y="319"/>
                  </a:lnTo>
                  <a:lnTo>
                    <a:pt x="225" y="0"/>
                  </a:lnTo>
                  <a:lnTo>
                    <a:pt x="603" y="502"/>
                  </a:lnTo>
                  <a:lnTo>
                    <a:pt x="307" y="909"/>
                  </a:lnTo>
                </a:path>
              </a:pathLst>
            </a:custGeom>
            <a:gradFill rotWithShape="0">
              <a:gsLst>
                <a:gs pos="0">
                  <a:srgbClr val="00FF00"/>
                </a:gs>
                <a:gs pos="100000">
                  <a:srgbClr val="00760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16" name="Freeform 49"/>
            <p:cNvSpPr>
              <a:spLocks/>
            </p:cNvSpPr>
            <p:nvPr/>
          </p:nvSpPr>
          <p:spPr bwMode="auto">
            <a:xfrm>
              <a:off x="751" y="3039"/>
              <a:ext cx="2392" cy="321"/>
            </a:xfrm>
            <a:custGeom>
              <a:avLst/>
              <a:gdLst>
                <a:gd name="T0" fmla="*/ 0 w 2392"/>
                <a:gd name="T1" fmla="*/ 320 h 321"/>
                <a:gd name="T2" fmla="*/ 2166 w 2392"/>
                <a:gd name="T3" fmla="*/ 320 h 321"/>
                <a:gd name="T4" fmla="*/ 2391 w 2392"/>
                <a:gd name="T5" fmla="*/ 0 h 321"/>
                <a:gd name="T6" fmla="*/ 429 w 2392"/>
                <a:gd name="T7" fmla="*/ 1 h 321"/>
                <a:gd name="T8" fmla="*/ 0 w 2392"/>
                <a:gd name="T9" fmla="*/ 32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2"/>
                <a:gd name="T16" fmla="*/ 0 h 321"/>
                <a:gd name="T17" fmla="*/ 2392 w 2392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2" h="321">
                  <a:moveTo>
                    <a:pt x="0" y="320"/>
                  </a:moveTo>
                  <a:lnTo>
                    <a:pt x="2166" y="320"/>
                  </a:lnTo>
                  <a:lnTo>
                    <a:pt x="2391" y="0"/>
                  </a:lnTo>
                  <a:lnTo>
                    <a:pt x="429" y="1"/>
                  </a:lnTo>
                  <a:lnTo>
                    <a:pt x="0" y="320"/>
                  </a:lnTo>
                </a:path>
              </a:pathLst>
            </a:custGeom>
            <a:gradFill rotWithShape="0">
              <a:gsLst>
                <a:gs pos="0">
                  <a:srgbClr val="00FF00"/>
                </a:gs>
                <a:gs pos="100000">
                  <a:srgbClr val="00760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17" name="Freeform 50"/>
            <p:cNvSpPr>
              <a:spLocks/>
            </p:cNvSpPr>
            <p:nvPr/>
          </p:nvSpPr>
          <p:spPr bwMode="auto">
            <a:xfrm>
              <a:off x="448" y="3357"/>
              <a:ext cx="2776" cy="592"/>
            </a:xfrm>
            <a:custGeom>
              <a:avLst/>
              <a:gdLst>
                <a:gd name="T0" fmla="*/ 0 w 2776"/>
                <a:gd name="T1" fmla="*/ 591 h 592"/>
                <a:gd name="T2" fmla="*/ 2775 w 2776"/>
                <a:gd name="T3" fmla="*/ 591 h 592"/>
                <a:gd name="T4" fmla="*/ 2468 w 2776"/>
                <a:gd name="T5" fmla="*/ 0 h 592"/>
                <a:gd name="T6" fmla="*/ 304 w 2776"/>
                <a:gd name="T7" fmla="*/ 0 h 592"/>
                <a:gd name="T8" fmla="*/ 0 w 2776"/>
                <a:gd name="T9" fmla="*/ 591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6"/>
                <a:gd name="T16" fmla="*/ 0 h 592"/>
                <a:gd name="T17" fmla="*/ 2776 w 2776"/>
                <a:gd name="T18" fmla="*/ 592 h 5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6" h="592">
                  <a:moveTo>
                    <a:pt x="0" y="591"/>
                  </a:moveTo>
                  <a:lnTo>
                    <a:pt x="2775" y="591"/>
                  </a:lnTo>
                  <a:lnTo>
                    <a:pt x="2468" y="0"/>
                  </a:lnTo>
                  <a:lnTo>
                    <a:pt x="304" y="0"/>
                  </a:lnTo>
                  <a:lnTo>
                    <a:pt x="0" y="591"/>
                  </a:lnTo>
                </a:path>
              </a:pathLst>
            </a:custGeom>
            <a:gradFill rotWithShape="0">
              <a:gsLst>
                <a:gs pos="0">
                  <a:srgbClr val="00FF00"/>
                </a:gs>
                <a:gs pos="100000">
                  <a:srgbClr val="00760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83" name="Group 51"/>
          <p:cNvGrpSpPr>
            <a:grpSpLocks/>
          </p:cNvGrpSpPr>
          <p:nvPr/>
        </p:nvGrpSpPr>
        <p:grpSpPr bwMode="auto">
          <a:xfrm>
            <a:off x="2232025" y="3627439"/>
            <a:ext cx="1365250" cy="1298575"/>
            <a:chOff x="803" y="2475"/>
            <a:chExt cx="2281" cy="791"/>
          </a:xfrm>
        </p:grpSpPr>
        <p:sp>
          <p:nvSpPr>
            <p:cNvPr id="49212" name="Freeform 52"/>
            <p:cNvSpPr>
              <a:spLocks/>
            </p:cNvSpPr>
            <p:nvPr/>
          </p:nvSpPr>
          <p:spPr bwMode="auto">
            <a:xfrm>
              <a:off x="2557" y="2475"/>
              <a:ext cx="527" cy="790"/>
            </a:xfrm>
            <a:custGeom>
              <a:avLst/>
              <a:gdLst>
                <a:gd name="T0" fmla="*/ 0 w 527"/>
                <a:gd name="T1" fmla="*/ 214 h 790"/>
                <a:gd name="T2" fmla="*/ 312 w 527"/>
                <a:gd name="T3" fmla="*/ 789 h 790"/>
                <a:gd name="T4" fmla="*/ 526 w 527"/>
                <a:gd name="T5" fmla="*/ 495 h 790"/>
                <a:gd name="T6" fmla="*/ 152 w 527"/>
                <a:gd name="T7" fmla="*/ 0 h 790"/>
                <a:gd name="T8" fmla="*/ 0 w 527"/>
                <a:gd name="T9" fmla="*/ 214 h 7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7"/>
                <a:gd name="T16" fmla="*/ 0 h 790"/>
                <a:gd name="T17" fmla="*/ 527 w 527"/>
                <a:gd name="T18" fmla="*/ 790 h 7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7" h="790">
                  <a:moveTo>
                    <a:pt x="0" y="214"/>
                  </a:moveTo>
                  <a:lnTo>
                    <a:pt x="312" y="789"/>
                  </a:lnTo>
                  <a:lnTo>
                    <a:pt x="526" y="495"/>
                  </a:lnTo>
                  <a:lnTo>
                    <a:pt x="152" y="0"/>
                  </a:lnTo>
                  <a:lnTo>
                    <a:pt x="0" y="214"/>
                  </a:lnTo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80008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13" name="Freeform 53"/>
            <p:cNvSpPr>
              <a:spLocks/>
            </p:cNvSpPr>
            <p:nvPr/>
          </p:nvSpPr>
          <p:spPr bwMode="auto">
            <a:xfrm>
              <a:off x="1111" y="2475"/>
              <a:ext cx="1598" cy="214"/>
            </a:xfrm>
            <a:custGeom>
              <a:avLst/>
              <a:gdLst>
                <a:gd name="T0" fmla="*/ 0 w 1598"/>
                <a:gd name="T1" fmla="*/ 213 h 214"/>
                <a:gd name="T2" fmla="*/ 1445 w 1598"/>
                <a:gd name="T3" fmla="*/ 213 h 214"/>
                <a:gd name="T4" fmla="*/ 1597 w 1598"/>
                <a:gd name="T5" fmla="*/ 0 h 214"/>
                <a:gd name="T6" fmla="*/ 404 w 1598"/>
                <a:gd name="T7" fmla="*/ 0 h 214"/>
                <a:gd name="T8" fmla="*/ 0 w 1598"/>
                <a:gd name="T9" fmla="*/ 213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8"/>
                <a:gd name="T16" fmla="*/ 0 h 214"/>
                <a:gd name="T17" fmla="*/ 1598 w 1598"/>
                <a:gd name="T18" fmla="*/ 214 h 2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8" h="214">
                  <a:moveTo>
                    <a:pt x="0" y="213"/>
                  </a:moveTo>
                  <a:lnTo>
                    <a:pt x="1445" y="213"/>
                  </a:lnTo>
                  <a:lnTo>
                    <a:pt x="1597" y="0"/>
                  </a:lnTo>
                  <a:lnTo>
                    <a:pt x="404" y="0"/>
                  </a:lnTo>
                  <a:lnTo>
                    <a:pt x="0" y="213"/>
                  </a:lnTo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80008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14" name="Freeform 54"/>
            <p:cNvSpPr>
              <a:spLocks/>
            </p:cNvSpPr>
            <p:nvPr/>
          </p:nvSpPr>
          <p:spPr bwMode="auto">
            <a:xfrm>
              <a:off x="803" y="2688"/>
              <a:ext cx="2066" cy="578"/>
            </a:xfrm>
            <a:custGeom>
              <a:avLst/>
              <a:gdLst>
                <a:gd name="T0" fmla="*/ 0 w 2066"/>
                <a:gd name="T1" fmla="*/ 577 h 578"/>
                <a:gd name="T2" fmla="*/ 2065 w 2066"/>
                <a:gd name="T3" fmla="*/ 577 h 578"/>
                <a:gd name="T4" fmla="*/ 1752 w 2066"/>
                <a:gd name="T5" fmla="*/ 0 h 578"/>
                <a:gd name="T6" fmla="*/ 308 w 2066"/>
                <a:gd name="T7" fmla="*/ 0 h 578"/>
                <a:gd name="T8" fmla="*/ 0 w 2066"/>
                <a:gd name="T9" fmla="*/ 577 h 5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6"/>
                <a:gd name="T16" fmla="*/ 0 h 578"/>
                <a:gd name="T17" fmla="*/ 2066 w 2066"/>
                <a:gd name="T18" fmla="*/ 578 h 5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6" h="578">
                  <a:moveTo>
                    <a:pt x="0" y="577"/>
                  </a:moveTo>
                  <a:lnTo>
                    <a:pt x="2065" y="577"/>
                  </a:lnTo>
                  <a:lnTo>
                    <a:pt x="1752" y="0"/>
                  </a:lnTo>
                  <a:lnTo>
                    <a:pt x="308" y="0"/>
                  </a:lnTo>
                  <a:lnTo>
                    <a:pt x="0" y="577"/>
                  </a:lnTo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80008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84" name="Group 55"/>
          <p:cNvGrpSpPr>
            <a:grpSpLocks/>
          </p:cNvGrpSpPr>
          <p:nvPr/>
        </p:nvGrpSpPr>
        <p:grpSpPr bwMode="auto">
          <a:xfrm>
            <a:off x="2447925" y="2684464"/>
            <a:ext cx="890588" cy="1138237"/>
            <a:chOff x="1163" y="1901"/>
            <a:chExt cx="1488" cy="693"/>
          </a:xfrm>
        </p:grpSpPr>
        <p:sp>
          <p:nvSpPr>
            <p:cNvPr id="49209" name="Freeform 56"/>
            <p:cNvSpPr>
              <a:spLocks/>
            </p:cNvSpPr>
            <p:nvPr/>
          </p:nvSpPr>
          <p:spPr bwMode="auto">
            <a:xfrm>
              <a:off x="2197" y="1904"/>
              <a:ext cx="454" cy="690"/>
            </a:xfrm>
            <a:custGeom>
              <a:avLst/>
              <a:gdLst>
                <a:gd name="T0" fmla="*/ 309 w 454"/>
                <a:gd name="T1" fmla="*/ 689 h 690"/>
                <a:gd name="T2" fmla="*/ 453 w 454"/>
                <a:gd name="T3" fmla="*/ 491 h 690"/>
                <a:gd name="T4" fmla="*/ 78 w 454"/>
                <a:gd name="T5" fmla="*/ 0 h 690"/>
                <a:gd name="T6" fmla="*/ 0 w 454"/>
                <a:gd name="T7" fmla="*/ 103 h 690"/>
                <a:gd name="T8" fmla="*/ 309 w 454"/>
                <a:gd name="T9" fmla="*/ 689 h 6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4"/>
                <a:gd name="T16" fmla="*/ 0 h 690"/>
                <a:gd name="T17" fmla="*/ 454 w 454"/>
                <a:gd name="T18" fmla="*/ 690 h 6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4" h="690">
                  <a:moveTo>
                    <a:pt x="309" y="689"/>
                  </a:moveTo>
                  <a:lnTo>
                    <a:pt x="453" y="491"/>
                  </a:lnTo>
                  <a:lnTo>
                    <a:pt x="78" y="0"/>
                  </a:lnTo>
                  <a:lnTo>
                    <a:pt x="0" y="103"/>
                  </a:lnTo>
                  <a:lnTo>
                    <a:pt x="309" y="689"/>
                  </a:lnTo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80008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10" name="Freeform 57"/>
            <p:cNvSpPr>
              <a:spLocks/>
            </p:cNvSpPr>
            <p:nvPr/>
          </p:nvSpPr>
          <p:spPr bwMode="auto">
            <a:xfrm>
              <a:off x="1477" y="1901"/>
              <a:ext cx="797" cy="106"/>
            </a:xfrm>
            <a:custGeom>
              <a:avLst/>
              <a:gdLst>
                <a:gd name="T0" fmla="*/ 0 w 797"/>
                <a:gd name="T1" fmla="*/ 105 h 106"/>
                <a:gd name="T2" fmla="*/ 718 w 797"/>
                <a:gd name="T3" fmla="*/ 105 h 106"/>
                <a:gd name="T4" fmla="*/ 796 w 797"/>
                <a:gd name="T5" fmla="*/ 0 h 106"/>
                <a:gd name="T6" fmla="*/ 248 w 797"/>
                <a:gd name="T7" fmla="*/ 0 h 106"/>
                <a:gd name="T8" fmla="*/ 0 w 797"/>
                <a:gd name="T9" fmla="*/ 105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7"/>
                <a:gd name="T16" fmla="*/ 0 h 106"/>
                <a:gd name="T17" fmla="*/ 797 w 797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7" h="106">
                  <a:moveTo>
                    <a:pt x="0" y="105"/>
                  </a:moveTo>
                  <a:lnTo>
                    <a:pt x="718" y="105"/>
                  </a:lnTo>
                  <a:lnTo>
                    <a:pt x="796" y="0"/>
                  </a:lnTo>
                  <a:lnTo>
                    <a:pt x="248" y="0"/>
                  </a:lnTo>
                  <a:lnTo>
                    <a:pt x="0" y="105"/>
                  </a:lnTo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80008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11" name="Freeform 58"/>
            <p:cNvSpPr>
              <a:spLocks/>
            </p:cNvSpPr>
            <p:nvPr/>
          </p:nvSpPr>
          <p:spPr bwMode="auto">
            <a:xfrm>
              <a:off x="1163" y="2006"/>
              <a:ext cx="1344" cy="588"/>
            </a:xfrm>
            <a:custGeom>
              <a:avLst/>
              <a:gdLst>
                <a:gd name="T0" fmla="*/ 0 w 1344"/>
                <a:gd name="T1" fmla="*/ 587 h 588"/>
                <a:gd name="T2" fmla="*/ 1343 w 1344"/>
                <a:gd name="T3" fmla="*/ 587 h 588"/>
                <a:gd name="T4" fmla="*/ 1032 w 1344"/>
                <a:gd name="T5" fmla="*/ 0 h 588"/>
                <a:gd name="T6" fmla="*/ 313 w 1344"/>
                <a:gd name="T7" fmla="*/ 0 h 588"/>
                <a:gd name="T8" fmla="*/ 0 w 1344"/>
                <a:gd name="T9" fmla="*/ 587 h 5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4"/>
                <a:gd name="T16" fmla="*/ 0 h 588"/>
                <a:gd name="T17" fmla="*/ 1344 w 1344"/>
                <a:gd name="T18" fmla="*/ 588 h 5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4" h="588">
                  <a:moveTo>
                    <a:pt x="0" y="587"/>
                  </a:moveTo>
                  <a:lnTo>
                    <a:pt x="1343" y="587"/>
                  </a:lnTo>
                  <a:lnTo>
                    <a:pt x="1032" y="0"/>
                  </a:lnTo>
                  <a:lnTo>
                    <a:pt x="313" y="0"/>
                  </a:lnTo>
                  <a:lnTo>
                    <a:pt x="0" y="587"/>
                  </a:lnTo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80008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185" name="Group 59"/>
          <p:cNvGrpSpPr>
            <a:grpSpLocks/>
          </p:cNvGrpSpPr>
          <p:nvPr/>
        </p:nvGrpSpPr>
        <p:grpSpPr bwMode="auto">
          <a:xfrm>
            <a:off x="2662238" y="1751013"/>
            <a:ext cx="417512" cy="958850"/>
            <a:chOff x="1523" y="1333"/>
            <a:chExt cx="695" cy="584"/>
          </a:xfrm>
        </p:grpSpPr>
        <p:sp>
          <p:nvSpPr>
            <p:cNvPr id="49207" name="Freeform 60"/>
            <p:cNvSpPr>
              <a:spLocks/>
            </p:cNvSpPr>
            <p:nvPr/>
          </p:nvSpPr>
          <p:spPr bwMode="auto">
            <a:xfrm>
              <a:off x="1834" y="1333"/>
              <a:ext cx="384" cy="584"/>
            </a:xfrm>
            <a:custGeom>
              <a:avLst/>
              <a:gdLst>
                <a:gd name="T0" fmla="*/ 312 w 384"/>
                <a:gd name="T1" fmla="*/ 583 h 584"/>
                <a:gd name="T2" fmla="*/ 383 w 384"/>
                <a:gd name="T3" fmla="*/ 492 h 584"/>
                <a:gd name="T4" fmla="*/ 0 w 384"/>
                <a:gd name="T5" fmla="*/ 0 h 584"/>
                <a:gd name="T6" fmla="*/ 312 w 384"/>
                <a:gd name="T7" fmla="*/ 583 h 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584"/>
                <a:gd name="T14" fmla="*/ 384 w 384"/>
                <a:gd name="T15" fmla="*/ 584 h 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584">
                  <a:moveTo>
                    <a:pt x="312" y="583"/>
                  </a:moveTo>
                  <a:lnTo>
                    <a:pt x="383" y="492"/>
                  </a:lnTo>
                  <a:lnTo>
                    <a:pt x="0" y="0"/>
                  </a:lnTo>
                  <a:lnTo>
                    <a:pt x="312" y="583"/>
                  </a:lnTo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80008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08" name="Freeform 61"/>
            <p:cNvSpPr>
              <a:spLocks/>
            </p:cNvSpPr>
            <p:nvPr/>
          </p:nvSpPr>
          <p:spPr bwMode="auto">
            <a:xfrm>
              <a:off x="1523" y="1333"/>
              <a:ext cx="624" cy="584"/>
            </a:xfrm>
            <a:custGeom>
              <a:avLst/>
              <a:gdLst>
                <a:gd name="T0" fmla="*/ 0 w 624"/>
                <a:gd name="T1" fmla="*/ 583 h 584"/>
                <a:gd name="T2" fmla="*/ 623 w 624"/>
                <a:gd name="T3" fmla="*/ 583 h 584"/>
                <a:gd name="T4" fmla="*/ 312 w 624"/>
                <a:gd name="T5" fmla="*/ 0 h 584"/>
                <a:gd name="T6" fmla="*/ 0 w 624"/>
                <a:gd name="T7" fmla="*/ 583 h 5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584"/>
                <a:gd name="T14" fmla="*/ 624 w 624"/>
                <a:gd name="T15" fmla="*/ 584 h 5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584">
                  <a:moveTo>
                    <a:pt x="0" y="583"/>
                  </a:moveTo>
                  <a:lnTo>
                    <a:pt x="623" y="583"/>
                  </a:lnTo>
                  <a:lnTo>
                    <a:pt x="312" y="0"/>
                  </a:lnTo>
                  <a:lnTo>
                    <a:pt x="0" y="583"/>
                  </a:lnTo>
                </a:path>
              </a:pathLst>
            </a:custGeom>
            <a:gradFill rotWithShape="0">
              <a:gsLst>
                <a:gs pos="0">
                  <a:srgbClr val="FFFF00"/>
                </a:gs>
                <a:gs pos="100000">
                  <a:srgbClr val="800080"/>
                </a:gs>
              </a:gsLst>
              <a:lin ang="5400000" scaled="1"/>
            </a:gra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186" name="Rectangle 62"/>
          <p:cNvSpPr>
            <a:spLocks noChangeArrowheads="1"/>
          </p:cNvSpPr>
          <p:nvPr/>
        </p:nvSpPr>
        <p:spPr bwMode="auto">
          <a:xfrm>
            <a:off x="2327275" y="3440114"/>
            <a:ext cx="1070806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fr-FR" sz="1400">
                <a:latin typeface="Helvetica" pitchFamily="34" charset="0"/>
                <a:ea typeface="ＭＳ Ｐゴシック" pitchFamily="34" charset="-128"/>
              </a:rPr>
              <a:t>metamodel</a:t>
            </a:r>
            <a:endParaRPr lang="en-GB" sz="1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87" name="Rectangle 63"/>
          <p:cNvSpPr>
            <a:spLocks noChangeArrowheads="1"/>
          </p:cNvSpPr>
          <p:nvPr/>
        </p:nvSpPr>
        <p:spPr bwMode="auto">
          <a:xfrm>
            <a:off x="2482850" y="4529138"/>
            <a:ext cx="852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GB" sz="1600">
                <a:latin typeface="Helvetica" pitchFamily="34" charset="0"/>
                <a:ea typeface="ＭＳ Ｐゴシック" pitchFamily="34" charset="-128"/>
              </a:rPr>
              <a:t>model</a:t>
            </a:r>
          </a:p>
        </p:txBody>
      </p:sp>
      <p:sp>
        <p:nvSpPr>
          <p:cNvPr id="49188" name="Rectangle 64"/>
          <p:cNvSpPr>
            <a:spLocks noChangeArrowheads="1"/>
          </p:cNvSpPr>
          <p:nvPr/>
        </p:nvSpPr>
        <p:spPr bwMode="auto">
          <a:xfrm>
            <a:off x="2039939" y="5630863"/>
            <a:ext cx="1561325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fr-FR" sz="1600">
                <a:latin typeface="Helvetica" pitchFamily="34" charset="0"/>
                <a:ea typeface="ＭＳ Ｐゴシック" pitchFamily="34" charset="-128"/>
              </a:rPr>
              <a:t>"the real world"</a:t>
            </a:r>
            <a:endParaRPr lang="en-GB" sz="16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89" name="Line 65"/>
          <p:cNvSpPr>
            <a:spLocks noChangeShapeType="1"/>
          </p:cNvSpPr>
          <p:nvPr/>
        </p:nvSpPr>
        <p:spPr bwMode="auto">
          <a:xfrm>
            <a:off x="3095626" y="2601914"/>
            <a:ext cx="1812925" cy="14287"/>
          </a:xfrm>
          <a:prstGeom prst="line">
            <a:avLst/>
          </a:prstGeom>
          <a:noFill/>
          <a:ln w="25400">
            <a:solidFill>
              <a:srgbClr val="FF4A4A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0" name="Line 66"/>
          <p:cNvSpPr>
            <a:spLocks noChangeShapeType="1"/>
          </p:cNvSpPr>
          <p:nvPr/>
        </p:nvSpPr>
        <p:spPr bwMode="auto">
          <a:xfrm flipV="1">
            <a:off x="3341688" y="3556001"/>
            <a:ext cx="1573212" cy="15875"/>
          </a:xfrm>
          <a:prstGeom prst="line">
            <a:avLst/>
          </a:prstGeom>
          <a:noFill/>
          <a:ln w="25400">
            <a:solidFill>
              <a:srgbClr val="FF4A4A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1" name="Line 67"/>
          <p:cNvSpPr>
            <a:spLocks noChangeShapeType="1"/>
          </p:cNvSpPr>
          <p:nvPr/>
        </p:nvSpPr>
        <p:spPr bwMode="auto">
          <a:xfrm>
            <a:off x="3619501" y="4484689"/>
            <a:ext cx="1293813" cy="15875"/>
          </a:xfrm>
          <a:prstGeom prst="line">
            <a:avLst/>
          </a:prstGeom>
          <a:noFill/>
          <a:ln w="25400">
            <a:solidFill>
              <a:srgbClr val="FF4A4A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2" name="Line 68"/>
          <p:cNvSpPr>
            <a:spLocks noChangeShapeType="1"/>
          </p:cNvSpPr>
          <p:nvPr/>
        </p:nvSpPr>
        <p:spPr bwMode="auto">
          <a:xfrm>
            <a:off x="3775076" y="5824539"/>
            <a:ext cx="1133475" cy="9525"/>
          </a:xfrm>
          <a:prstGeom prst="line">
            <a:avLst/>
          </a:prstGeom>
          <a:noFill/>
          <a:ln w="25400">
            <a:solidFill>
              <a:srgbClr val="FF4A4A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3" name="Line 69"/>
          <p:cNvSpPr>
            <a:spLocks noChangeShapeType="1"/>
          </p:cNvSpPr>
          <p:nvPr/>
        </p:nvSpPr>
        <p:spPr bwMode="auto">
          <a:xfrm>
            <a:off x="2882901" y="1701800"/>
            <a:ext cx="2030413" cy="1588"/>
          </a:xfrm>
          <a:prstGeom prst="line">
            <a:avLst/>
          </a:prstGeom>
          <a:noFill/>
          <a:ln w="25400">
            <a:solidFill>
              <a:srgbClr val="FF4A4A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4" name="Rectangle 70"/>
          <p:cNvSpPr>
            <a:spLocks noChangeArrowheads="1"/>
          </p:cNvSpPr>
          <p:nvPr/>
        </p:nvSpPr>
        <p:spPr bwMode="auto">
          <a:xfrm>
            <a:off x="2410932" y="2319339"/>
            <a:ext cx="92012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fr-FR" sz="1200">
                <a:latin typeface="Helvetica" pitchFamily="34" charset="0"/>
                <a:ea typeface="ＭＳ Ｐゴシック" pitchFamily="34" charset="-128"/>
              </a:rPr>
              <a:t>m</a:t>
            </a:r>
            <a:r>
              <a:rPr lang="en-GB" sz="1200">
                <a:latin typeface="Helvetica" pitchFamily="34" charset="0"/>
                <a:ea typeface="ＭＳ Ｐゴシック" pitchFamily="34" charset="-128"/>
              </a:rPr>
              <a:t>eta</a:t>
            </a:r>
            <a:r>
              <a:rPr lang="fr-FR" sz="1200">
                <a:latin typeface="Helvetica" pitchFamily="34" charset="0"/>
                <a:ea typeface="ＭＳ Ｐゴシック" pitchFamily="34" charset="-128"/>
              </a:rPr>
              <a:t>-meta</a:t>
            </a:r>
          </a:p>
          <a:p>
            <a:pPr algn="ctr" eaLnBrk="0" hangingPunct="0"/>
            <a:r>
              <a:rPr lang="fr-FR" sz="1200">
                <a:latin typeface="Helvetica" pitchFamily="34" charset="0"/>
                <a:ea typeface="ＭＳ Ｐゴシック" pitchFamily="34" charset="-128"/>
              </a:rPr>
              <a:t>model</a:t>
            </a:r>
            <a:endParaRPr lang="en-GB" sz="12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95" name="Text Box 71"/>
          <p:cNvSpPr txBox="1">
            <a:spLocks noChangeArrowheads="1"/>
          </p:cNvSpPr>
          <p:nvPr/>
        </p:nvSpPr>
        <p:spPr bwMode="auto">
          <a:xfrm>
            <a:off x="3340100" y="2062163"/>
            <a:ext cx="10429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fr-FR" sz="16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The MOF</a:t>
            </a:r>
            <a:endParaRPr lang="en-GB" sz="16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96" name="Text Box 72"/>
          <p:cNvSpPr txBox="1">
            <a:spLocks noChangeArrowheads="1"/>
          </p:cNvSpPr>
          <p:nvPr/>
        </p:nvSpPr>
        <p:spPr bwMode="auto">
          <a:xfrm>
            <a:off x="3582989" y="2892426"/>
            <a:ext cx="2003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fr-FR" sz="16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The UML </a:t>
            </a:r>
            <a:r>
              <a:rPr lang="fr-FR" sz="10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metamodel </a:t>
            </a:r>
            <a:r>
              <a:rPr lang="fr-FR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++</a:t>
            </a:r>
            <a:endParaRPr lang="en-GB" sz="28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97" name="Text Box 73"/>
          <p:cNvSpPr txBox="1">
            <a:spLocks noChangeArrowheads="1"/>
          </p:cNvSpPr>
          <p:nvPr/>
        </p:nvSpPr>
        <p:spPr bwMode="auto">
          <a:xfrm>
            <a:off x="3748088" y="3889375"/>
            <a:ext cx="2203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fr-FR" sz="16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Some UML Models ++</a:t>
            </a:r>
            <a:endParaRPr lang="en-GB" sz="16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98" name="Text Box 74"/>
          <p:cNvSpPr txBox="1">
            <a:spLocks noChangeArrowheads="1"/>
          </p:cNvSpPr>
          <p:nvPr/>
        </p:nvSpPr>
        <p:spPr bwMode="auto">
          <a:xfrm>
            <a:off x="4127500" y="5084764"/>
            <a:ext cx="1619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fr-FR" sz="16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Various usages</a:t>
            </a:r>
          </a:p>
          <a:p>
            <a:r>
              <a:rPr lang="fr-FR" sz="16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of these models</a:t>
            </a:r>
            <a:endParaRPr lang="en-GB" sz="16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199" name="Text Box 75"/>
          <p:cNvSpPr txBox="1">
            <a:spLocks noChangeArrowheads="1"/>
          </p:cNvSpPr>
          <p:nvPr/>
        </p:nvSpPr>
        <p:spPr bwMode="auto">
          <a:xfrm>
            <a:off x="1608139" y="5414963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fr-FR" sz="2000" b="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M</a:t>
            </a:r>
            <a:r>
              <a:rPr lang="fr-FR" sz="2000" b="0" baseline="-25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0</a:t>
            </a:r>
            <a:endParaRPr lang="en-GB" sz="2000" b="0" baseline="-25000">
              <a:solidFill>
                <a:srgbClr val="FF0000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200" name="Text Box 76"/>
          <p:cNvSpPr txBox="1">
            <a:spLocks noChangeArrowheads="1"/>
          </p:cNvSpPr>
          <p:nvPr/>
        </p:nvSpPr>
        <p:spPr bwMode="auto">
          <a:xfrm>
            <a:off x="1608139" y="4151313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fr-FR" sz="2000" b="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M</a:t>
            </a:r>
            <a:r>
              <a:rPr lang="fr-FR" sz="2000" b="0" baseline="-25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1</a:t>
            </a:r>
            <a:endParaRPr lang="en-GB" sz="2000" b="0" baseline="-25000">
              <a:solidFill>
                <a:srgbClr val="FF0000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201" name="Text Box 77"/>
          <p:cNvSpPr txBox="1">
            <a:spLocks noChangeArrowheads="1"/>
          </p:cNvSpPr>
          <p:nvPr/>
        </p:nvSpPr>
        <p:spPr bwMode="auto">
          <a:xfrm>
            <a:off x="1608139" y="3051175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fr-FR" sz="2000" b="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M</a:t>
            </a:r>
            <a:r>
              <a:rPr lang="fr-FR" sz="2000" b="0" baseline="-25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2</a:t>
            </a:r>
            <a:endParaRPr lang="en-GB" sz="2000" b="0" baseline="-25000">
              <a:solidFill>
                <a:srgbClr val="FF0000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202" name="Text Box 78"/>
          <p:cNvSpPr txBox="1">
            <a:spLocks noChangeArrowheads="1"/>
          </p:cNvSpPr>
          <p:nvPr/>
        </p:nvSpPr>
        <p:spPr bwMode="auto">
          <a:xfrm>
            <a:off x="1608139" y="2020888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fr-FR" sz="2000" b="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M</a:t>
            </a:r>
            <a:r>
              <a:rPr lang="fr-FR" sz="2000" b="0" baseline="-25000">
                <a:solidFill>
                  <a:srgbClr val="FF0000"/>
                </a:solidFill>
                <a:latin typeface="Helvetica" pitchFamily="34" charset="0"/>
                <a:ea typeface="ＭＳ Ｐゴシック" pitchFamily="34" charset="-128"/>
              </a:rPr>
              <a:t>3</a:t>
            </a:r>
            <a:endParaRPr lang="en-GB" sz="2000" b="0" baseline="-25000">
              <a:solidFill>
                <a:srgbClr val="FF0000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49203" name="Freeform 79"/>
          <p:cNvSpPr>
            <a:spLocks/>
          </p:cNvSpPr>
          <p:nvPr/>
        </p:nvSpPr>
        <p:spPr bwMode="auto">
          <a:xfrm rot="2743735" flipH="1" flipV="1">
            <a:off x="7803357" y="1666082"/>
            <a:ext cx="895350" cy="1217613"/>
          </a:xfrm>
          <a:custGeom>
            <a:avLst/>
            <a:gdLst>
              <a:gd name="T0" fmla="*/ 0 w 384"/>
              <a:gd name="T1" fmla="*/ 2147483647 h 1512"/>
              <a:gd name="T2" fmla="*/ 2147483647 w 384"/>
              <a:gd name="T3" fmla="*/ 2147483647 h 1512"/>
              <a:gd name="T4" fmla="*/ 2147483647 w 384"/>
              <a:gd name="T5" fmla="*/ 0 h 1512"/>
              <a:gd name="T6" fmla="*/ 0 60000 65536"/>
              <a:gd name="T7" fmla="*/ 0 60000 65536"/>
              <a:gd name="T8" fmla="*/ 0 60000 65536"/>
              <a:gd name="T9" fmla="*/ 0 w 384"/>
              <a:gd name="T10" fmla="*/ 0 h 1512"/>
              <a:gd name="T11" fmla="*/ 384 w 384"/>
              <a:gd name="T12" fmla="*/ 1512 h 15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512">
                <a:moveTo>
                  <a:pt x="0" y="1296"/>
                </a:moveTo>
                <a:cubicBezTo>
                  <a:pt x="112" y="1404"/>
                  <a:pt x="224" y="1512"/>
                  <a:pt x="288" y="1296"/>
                </a:cubicBezTo>
                <a:cubicBezTo>
                  <a:pt x="352" y="1080"/>
                  <a:pt x="368" y="540"/>
                  <a:pt x="384" y="0"/>
                </a:cubicBezTo>
              </a:path>
            </a:pathLst>
          </a:custGeom>
          <a:noFill/>
          <a:ln w="9525">
            <a:solidFill>
              <a:srgbClr val="008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04" name="Arc 80"/>
          <p:cNvSpPr>
            <a:spLocks/>
          </p:cNvSpPr>
          <p:nvPr/>
        </p:nvSpPr>
        <p:spPr bwMode="auto">
          <a:xfrm flipH="1">
            <a:off x="6024563" y="2122489"/>
            <a:ext cx="882650" cy="757237"/>
          </a:xfrm>
          <a:custGeom>
            <a:avLst/>
            <a:gdLst>
              <a:gd name="T0" fmla="*/ 0 w 41045"/>
              <a:gd name="T1" fmla="*/ 1151263538 h 43200"/>
              <a:gd name="T2" fmla="*/ 551951786 w 41045"/>
              <a:gd name="T3" fmla="*/ 2147483647 h 43200"/>
              <a:gd name="T4" fmla="*/ 2147483647 w 41045"/>
              <a:gd name="T5" fmla="*/ 2039138118 h 43200"/>
              <a:gd name="T6" fmla="*/ 0 60000 65536"/>
              <a:gd name="T7" fmla="*/ 0 60000 65536"/>
              <a:gd name="T8" fmla="*/ 0 60000 65536"/>
              <a:gd name="T9" fmla="*/ 0 w 41045"/>
              <a:gd name="T10" fmla="*/ 0 h 43200"/>
              <a:gd name="T11" fmla="*/ 41045 w 4104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045" h="43200" fill="none" extrusionOk="0">
                <a:moveTo>
                  <a:pt x="0" y="12195"/>
                </a:moveTo>
                <a:cubicBezTo>
                  <a:pt x="3606" y="4737"/>
                  <a:pt x="11161" y="-1"/>
                  <a:pt x="19445" y="-1"/>
                </a:cubicBezTo>
                <a:cubicBezTo>
                  <a:pt x="31374" y="0"/>
                  <a:pt x="41045" y="9670"/>
                  <a:pt x="41045" y="21600"/>
                </a:cubicBezTo>
                <a:cubicBezTo>
                  <a:pt x="41045" y="33529"/>
                  <a:pt x="31374" y="43200"/>
                  <a:pt x="19445" y="43200"/>
                </a:cubicBezTo>
                <a:cubicBezTo>
                  <a:pt x="12884" y="43199"/>
                  <a:pt x="6679" y="40218"/>
                  <a:pt x="2580" y="35096"/>
                </a:cubicBezTo>
              </a:path>
              <a:path w="41045" h="43200" stroke="0" extrusionOk="0">
                <a:moveTo>
                  <a:pt x="0" y="12195"/>
                </a:moveTo>
                <a:cubicBezTo>
                  <a:pt x="3606" y="4737"/>
                  <a:pt x="11161" y="-1"/>
                  <a:pt x="19445" y="-1"/>
                </a:cubicBezTo>
                <a:cubicBezTo>
                  <a:pt x="31374" y="0"/>
                  <a:pt x="41045" y="9670"/>
                  <a:pt x="41045" y="21600"/>
                </a:cubicBezTo>
                <a:cubicBezTo>
                  <a:pt x="41045" y="33529"/>
                  <a:pt x="31374" y="43200"/>
                  <a:pt x="19445" y="43200"/>
                </a:cubicBezTo>
                <a:cubicBezTo>
                  <a:pt x="12884" y="43199"/>
                  <a:pt x="6679" y="40218"/>
                  <a:pt x="2580" y="35096"/>
                </a:cubicBezTo>
                <a:lnTo>
                  <a:pt x="19445" y="21600"/>
                </a:lnTo>
                <a:lnTo>
                  <a:pt x="0" y="12195"/>
                </a:lnTo>
                <a:close/>
              </a:path>
            </a:pathLst>
          </a:custGeom>
          <a:noFill/>
          <a:ln w="19050">
            <a:solidFill>
              <a:srgbClr val="008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05" name="Text Box 81"/>
          <p:cNvSpPr txBox="1">
            <a:spLocks noChangeArrowheads="1"/>
          </p:cNvSpPr>
          <p:nvPr/>
        </p:nvSpPr>
        <p:spPr bwMode="auto">
          <a:xfrm>
            <a:off x="8278814" y="1562100"/>
            <a:ext cx="287337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400">
                <a:solidFill>
                  <a:srgbClr val="008000"/>
                </a:solidFill>
                <a:latin typeface="Helvetica" pitchFamily="34" charset="0"/>
                <a:ea typeface="ＭＳ Ｐゴシック" pitchFamily="34" charset="-128"/>
                <a:sym typeface="Symbol" pitchFamily="18" charset="2"/>
              </a:rPr>
              <a:t></a:t>
            </a:r>
          </a:p>
        </p:txBody>
      </p:sp>
      <p:sp>
        <p:nvSpPr>
          <p:cNvPr id="49206" name="Text Box 82"/>
          <p:cNvSpPr txBox="1">
            <a:spLocks noChangeArrowheads="1"/>
          </p:cNvSpPr>
          <p:nvPr/>
        </p:nvSpPr>
        <p:spPr bwMode="auto">
          <a:xfrm>
            <a:off x="6816725" y="1916113"/>
            <a:ext cx="28733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fr-FR" sz="1400">
                <a:solidFill>
                  <a:srgbClr val="008000"/>
                </a:solidFill>
                <a:latin typeface="Helvetica" pitchFamily="34" charset="0"/>
                <a:ea typeface="ＭＳ Ｐゴシック" pitchFamily="34" charset="-128"/>
                <a:sym typeface="Symbol" pitchFamily="18" charset="2"/>
              </a:rPr>
              <a:t></a:t>
            </a:r>
          </a:p>
        </p:txBody>
      </p:sp>
    </p:spTree>
    <p:extLst>
      <p:ext uri="{BB962C8B-B14F-4D97-AF65-F5344CB8AC3E}">
        <p14:creationId xmlns:p14="http://schemas.microsoft.com/office/powerpoint/2010/main" val="6456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1676400" y="4572000"/>
            <a:ext cx="1143000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703388" y="4652963"/>
            <a:ext cx="10983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CORBA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2209800" y="5105400"/>
            <a:ext cx="1371600" cy="3810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2286000" y="5149851"/>
            <a:ext cx="114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Java/EJB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2782888" y="5562600"/>
            <a:ext cx="1447800" cy="331788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2895601" y="5589588"/>
            <a:ext cx="1133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16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C#/DotNet</a:t>
            </a: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3276600" y="6019800"/>
            <a:ext cx="1752600" cy="3810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3352800" y="6092825"/>
            <a:ext cx="1536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Web/XML/SOAP</a:t>
            </a:r>
          </a:p>
        </p:txBody>
      </p:sp>
      <p:sp>
        <p:nvSpPr>
          <p:cNvPr id="50186" name="Oval 10"/>
          <p:cNvSpPr>
            <a:spLocks noChangeArrowheads="1"/>
          </p:cNvSpPr>
          <p:nvPr/>
        </p:nvSpPr>
        <p:spPr bwMode="auto">
          <a:xfrm>
            <a:off x="5105400" y="1905000"/>
            <a:ext cx="2286000" cy="1371600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5715001" y="2359025"/>
            <a:ext cx="9064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3200" b="0" dirty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PIM</a:t>
            </a:r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 flipH="1">
            <a:off x="2286000" y="3048000"/>
            <a:ext cx="3048000" cy="1524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 flipH="1">
            <a:off x="3733800" y="3238500"/>
            <a:ext cx="2095500" cy="23241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 flipH="1">
            <a:off x="4343400" y="3289300"/>
            <a:ext cx="1752600" cy="27305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7239000" y="2971800"/>
            <a:ext cx="251460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2" name="Rectangle 16"/>
          <p:cNvSpPr>
            <a:spLocks noChangeArrowheads="1"/>
          </p:cNvSpPr>
          <p:nvPr/>
        </p:nvSpPr>
        <p:spPr bwMode="auto">
          <a:xfrm>
            <a:off x="9753600" y="3657600"/>
            <a:ext cx="685800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193" name="Text Box 17"/>
          <p:cNvSpPr txBox="1">
            <a:spLocks noChangeArrowheads="1"/>
          </p:cNvSpPr>
          <p:nvPr/>
        </p:nvSpPr>
        <p:spPr bwMode="auto">
          <a:xfrm>
            <a:off x="9753601" y="3644900"/>
            <a:ext cx="639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4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etc</a:t>
            </a:r>
            <a:r>
              <a:rPr lang="en-GB" sz="14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 flipH="1">
            <a:off x="2971800" y="3124200"/>
            <a:ext cx="2514600" cy="1905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7583488" y="1736726"/>
            <a:ext cx="26273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P</a:t>
            </a:r>
            <a:r>
              <a:rPr lang="en-GB" sz="20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latform-</a:t>
            </a:r>
            <a:r>
              <a:rPr lang="en-GB" sz="20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I</a:t>
            </a:r>
            <a:r>
              <a:rPr lang="en-GB" sz="20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ndependent</a:t>
            </a:r>
          </a:p>
          <a:p>
            <a:r>
              <a:rPr lang="en-GB" sz="20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M</a:t>
            </a:r>
            <a:r>
              <a:rPr lang="en-GB" sz="20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odel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1828800" y="1720851"/>
            <a:ext cx="2006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Multi-target</a:t>
            </a:r>
          </a:p>
          <a:p>
            <a:r>
              <a:rPr lang="en-GB" sz="20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code generation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6781801" y="6092825"/>
            <a:ext cx="3795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1400" b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+ SVG, GML, Delphi, ASP, MySQL, PHP, etc.</a:t>
            </a:r>
          </a:p>
        </p:txBody>
      </p:sp>
      <p:sp>
        <p:nvSpPr>
          <p:cNvPr id="50198" name="Rectangle 22"/>
          <p:cNvSpPr>
            <a:spLocks noChangeArrowheads="1"/>
          </p:cNvSpPr>
          <p:nvPr/>
        </p:nvSpPr>
        <p:spPr bwMode="auto">
          <a:xfrm>
            <a:off x="7772400" y="4495800"/>
            <a:ext cx="2057400" cy="838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7772401" y="4573589"/>
            <a:ext cx="197361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data grid computing</a:t>
            </a:r>
          </a:p>
          <a:p>
            <a:r>
              <a:rPr lang="en-GB" sz="14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pervasive computing</a:t>
            </a:r>
          </a:p>
          <a:p>
            <a:r>
              <a:rPr lang="en-GB" sz="14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cluster computing</a:t>
            </a:r>
          </a:p>
          <a:p>
            <a:endParaRPr lang="en-GB" sz="140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200" name="Rectangle 24"/>
          <p:cNvSpPr>
            <a:spLocks noChangeArrowheads="1"/>
          </p:cNvSpPr>
          <p:nvPr/>
        </p:nvSpPr>
        <p:spPr bwMode="auto">
          <a:xfrm>
            <a:off x="6781800" y="6019800"/>
            <a:ext cx="3810000" cy="381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201" name="Line 25"/>
          <p:cNvSpPr>
            <a:spLocks noChangeShapeType="1"/>
          </p:cNvSpPr>
          <p:nvPr/>
        </p:nvSpPr>
        <p:spPr bwMode="auto">
          <a:xfrm>
            <a:off x="7010400" y="3124200"/>
            <a:ext cx="1447800" cy="1371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6781800" y="3200400"/>
            <a:ext cx="1066800" cy="2819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03" name="Rectangle 27"/>
          <p:cNvSpPr>
            <a:spLocks noChangeArrowheads="1"/>
          </p:cNvSpPr>
          <p:nvPr/>
        </p:nvSpPr>
        <p:spPr bwMode="auto">
          <a:xfrm>
            <a:off x="5562600" y="4695826"/>
            <a:ext cx="1219200" cy="485775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204" name="Text Box 28"/>
          <p:cNvSpPr txBox="1">
            <a:spLocks noChangeArrowheads="1"/>
          </p:cNvSpPr>
          <p:nvPr/>
        </p:nvSpPr>
        <p:spPr bwMode="auto">
          <a:xfrm>
            <a:off x="5562601" y="4803775"/>
            <a:ext cx="11288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SMIL/Flash</a:t>
            </a:r>
          </a:p>
          <a:p>
            <a:endParaRPr lang="en-GB" sz="140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50205" name="Line 29"/>
          <p:cNvSpPr>
            <a:spLocks noChangeShapeType="1"/>
          </p:cNvSpPr>
          <p:nvPr/>
        </p:nvSpPr>
        <p:spPr bwMode="auto">
          <a:xfrm flipH="1">
            <a:off x="6096000" y="3276600"/>
            <a:ext cx="165100" cy="1447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06" name="Rectangle 30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GB"/>
              <a:t>Write Once, Run Anywhere</a:t>
            </a:r>
            <a:br>
              <a:rPr lang="en-GB"/>
            </a:br>
            <a:r>
              <a:rPr lang="en-GB"/>
              <a:t>Model Once, Generate Anywhere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3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/>
              <a:t>UML Support: Package Diagram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96</a:t>
            </a:fld>
            <a:endParaRPr lang="de-DE"/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2209800" y="2667000"/>
            <a:ext cx="2362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 err="1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Zerlege</a:t>
            </a:r>
            <a:r>
              <a:rPr lang="en-US" sz="2400" b="0" dirty="0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 System in </a:t>
            </a:r>
            <a:r>
              <a:rPr lang="en-US" sz="2400" b="0" i="1" dirty="0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packages</a:t>
            </a:r>
            <a:r>
              <a:rPr lang="en-US" sz="2400" b="0" dirty="0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 (</a:t>
            </a:r>
            <a:r>
              <a:rPr lang="en-US" sz="2400" b="0" dirty="0" err="1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beinhalten</a:t>
            </a:r>
            <a:r>
              <a:rPr lang="en-US" sz="2400" b="0" dirty="0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 </a:t>
            </a:r>
            <a:r>
              <a:rPr lang="en-US" sz="2400" b="0" dirty="0" err="1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jedwedes</a:t>
            </a:r>
            <a:r>
              <a:rPr lang="en-US" sz="2400" b="0" dirty="0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 </a:t>
            </a:r>
            <a:r>
              <a:rPr lang="en-US" sz="2400" b="0" dirty="0" err="1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anderes</a:t>
            </a:r>
            <a:r>
              <a:rPr lang="en-US" sz="2400" b="0" dirty="0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 UML Element </a:t>
            </a:r>
            <a:r>
              <a:rPr lang="en-US" sz="2400" b="0" dirty="0" err="1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inkl</a:t>
            </a:r>
            <a:r>
              <a:rPr lang="en-US" sz="2400" b="0" dirty="0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. packages)</a:t>
            </a: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42753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0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/>
              <a:t>UML Support: Deployment Diagram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97</a:t>
            </a:fld>
            <a:endParaRPr lang="de-DE"/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2133600" y="1660525"/>
            <a:ext cx="822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0" i="1" dirty="0" err="1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Physikalisches</a:t>
            </a:r>
            <a:r>
              <a:rPr lang="en-US" sz="2000" b="0" i="1" dirty="0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 Layout</a:t>
            </a:r>
            <a:r>
              <a:rPr lang="en-US" sz="2000" b="0" dirty="0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 von </a:t>
            </a:r>
            <a:r>
              <a:rPr lang="en-US" sz="2000" b="0" dirty="0" err="1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Laufzeitkomponenten</a:t>
            </a:r>
            <a:r>
              <a:rPr lang="en-US" sz="2000" b="0" dirty="0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 auf Hardware-</a:t>
            </a:r>
            <a:r>
              <a:rPr lang="en-US" sz="2000" b="0" dirty="0" err="1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Knoten</a:t>
            </a:r>
            <a:r>
              <a:rPr lang="en-US" sz="2000" b="0" dirty="0">
                <a:solidFill>
                  <a:srgbClr val="00027F"/>
                </a:solidFill>
                <a:latin typeface="Helvetica" pitchFamily="34" charset="0"/>
                <a:ea typeface="ＭＳ Ｐゴシック" pitchFamily="34" charset="-128"/>
              </a:rPr>
              <a:t>.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11400"/>
            <a:ext cx="37211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09864"/>
            <a:ext cx="3595688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6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Anwendung:</a:t>
            </a:r>
          </a:p>
          <a:p>
            <a:pPr lvl="1"/>
            <a:r>
              <a:rPr lang="de-DE" dirty="0"/>
              <a:t>[Modell/Quelltext]</a:t>
            </a:r>
          </a:p>
          <a:p>
            <a:pPr marL="742950" lvl="2" indent="-342900">
              <a:buFont typeface="Symbol" pitchFamily="18" charset="2"/>
              <a:buChar char="-"/>
            </a:pPr>
            <a:r>
              <a:rPr lang="de-DE" dirty="0"/>
              <a:t>Bewerten Sie anhand der 5 Kriterien</a:t>
            </a:r>
          </a:p>
          <a:p>
            <a:pPr marL="742950" lvl="2" indent="-342900">
              <a:buFont typeface="Symbol" pitchFamily="18" charset="2"/>
              <a:buChar char="-"/>
            </a:pPr>
            <a:r>
              <a:rPr lang="de-DE" dirty="0"/>
              <a:t>Bewerten Sie anhand der 5 Regeln</a:t>
            </a:r>
          </a:p>
          <a:p>
            <a:pPr marL="742950" lvl="2" indent="-342900">
              <a:buFont typeface="Symbol" pitchFamily="18" charset="2"/>
              <a:buChar char="-"/>
            </a:pPr>
            <a:r>
              <a:rPr lang="de-DE" dirty="0"/>
              <a:t>Bewerten Sie anhand der vorgestellten Elemente des GRASP-Patterns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de-DE" dirty="0"/>
              <a:t>Wissen:</a:t>
            </a:r>
          </a:p>
          <a:p>
            <a:pPr marL="742950" lvl="2" indent="-342900">
              <a:buFont typeface="Symbol" pitchFamily="18" charset="2"/>
              <a:buChar char="-"/>
            </a:pPr>
            <a:r>
              <a:rPr lang="de-DE" dirty="0"/>
              <a:t>Was ist modular </a:t>
            </a:r>
            <a:r>
              <a:rPr lang="de-DE" dirty="0" err="1"/>
              <a:t>decomposability</a:t>
            </a:r>
            <a:r>
              <a:rPr lang="de-DE" dirty="0"/>
              <a:t>? Erklären Sie an einem Beispiel</a:t>
            </a:r>
          </a:p>
          <a:p>
            <a:pPr marL="742950" lvl="2" indent="-342900">
              <a:buFont typeface="Symbol" pitchFamily="18" charset="2"/>
              <a:buChar char="-"/>
            </a:pPr>
            <a:r>
              <a:rPr lang="de-DE" dirty="0"/>
              <a:t>[analog die restlichen </a:t>
            </a:r>
            <a:r>
              <a:rPr lang="de-DE" dirty="0" err="1"/>
              <a:t>Krtiterien</a:t>
            </a:r>
            <a:r>
              <a:rPr lang="de-DE" dirty="0"/>
              <a:t>, Regeln, und Prinzipien]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98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Sie </a:t>
            </a:r>
            <a:r>
              <a:rPr lang="en-US" dirty="0" err="1"/>
              <a:t>mitgenommen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sollten</a:t>
            </a:r>
            <a:r>
              <a:rPr lang="en-US" dirty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07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5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 lnSpcReduction="10000"/>
          </a:bodyPr>
          <a:lstStyle/>
          <a:p>
            <a:pPr marL="419100" indent="-419100"/>
            <a:r>
              <a:rPr lang="de-DE" dirty="0"/>
              <a:t>Inwiefern wirkt sich die Architektur auf das Softwaresystem aus?</a:t>
            </a:r>
          </a:p>
          <a:p>
            <a:pPr marL="419100" indent="-419100"/>
            <a:r>
              <a:rPr lang="de-DE" dirty="0"/>
              <a:t>Wie kann die Auswahl einer geeigneten Architektur den Entwurf / Implementierung vereinfachen?</a:t>
            </a:r>
          </a:p>
          <a:p>
            <a:pPr marL="419100" indent="-419100"/>
            <a:r>
              <a:rPr lang="de-DE" dirty="0"/>
              <a:t>Was bedeutet Kopplung und Kohäsion auf Architekturebene?</a:t>
            </a:r>
          </a:p>
          <a:p>
            <a:pPr marL="419100" indent="-419100"/>
            <a:r>
              <a:rPr lang="de-DE" dirty="0"/>
              <a:t>Was ist ein Architektur-Stil?</a:t>
            </a:r>
          </a:p>
          <a:p>
            <a:pPr marL="419100" indent="-419100"/>
            <a:r>
              <a:rPr lang="de-DE" dirty="0"/>
              <a:t>Für welche Szenarien sind MVC oder Pipes and Filters sinnvoll?</a:t>
            </a:r>
          </a:p>
          <a:p>
            <a:pPr marL="419100" indent="-419100"/>
            <a:r>
              <a:rPr lang="de-DE" dirty="0"/>
              <a:t>Was sind Limitierungen von monolithischen Systemen? </a:t>
            </a:r>
          </a:p>
          <a:p>
            <a:pPr marL="419100" indent="-419100"/>
            <a:r>
              <a:rPr lang="de-DE" dirty="0"/>
              <a:t>Was sollten Schichten nicht auf Elemente in Schichten darüber Zugriff haben?</a:t>
            </a:r>
          </a:p>
          <a:p>
            <a:pPr marL="419100" indent="-419100"/>
            <a:r>
              <a:rPr lang="de-DE" dirty="0"/>
              <a:t>Wann macht der Einsatz von </a:t>
            </a:r>
            <a:r>
              <a:rPr lang="de-DE" dirty="0" err="1"/>
              <a:t>MicroServices</a:t>
            </a:r>
            <a:r>
              <a:rPr lang="de-DE" dirty="0"/>
              <a:t> Sinn und wann nicht?</a:t>
            </a:r>
          </a:p>
          <a:p>
            <a:pPr marL="419100" indent="-419100"/>
            <a:r>
              <a:rPr lang="de-DE" dirty="0"/>
              <a:t>Welche Kriterien für den Einsatz bestimmter Architekturmuster gilt es zu beachten?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99</a:t>
            </a:fld>
            <a:endParaRPr lang="de-DE"/>
          </a:p>
        </p:txBody>
      </p:sp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/>
              <a:t>Was Sie mitgenommen haben sollten:</a:t>
            </a:r>
          </a:p>
        </p:txBody>
      </p:sp>
    </p:spTree>
    <p:extLst>
      <p:ext uri="{BB962C8B-B14F-4D97-AF65-F5344CB8AC3E}">
        <p14:creationId xmlns:p14="http://schemas.microsoft.com/office/powerpoint/2010/main" val="188119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_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vorlage_Design1</Template>
  <TotalTime>0</TotalTime>
  <Words>5038</Words>
  <Application>Microsoft Office PowerPoint</Application>
  <PresentationFormat>Breitbild</PresentationFormat>
  <Paragraphs>962</Paragraphs>
  <Slides>102</Slides>
  <Notes>60</Notes>
  <HiddenSlides>19</HiddenSlides>
  <MMClips>0</MMClips>
  <ScaleCrop>false</ScaleCrop>
  <HeadingPairs>
    <vt:vector size="8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102</vt:i4>
      </vt:variant>
    </vt:vector>
  </HeadingPairs>
  <TitlesOfParts>
    <vt:vector size="116" baseType="lpstr">
      <vt:lpstr>MS PGothic</vt:lpstr>
      <vt:lpstr>Arial</vt:lpstr>
      <vt:lpstr>Calibri</vt:lpstr>
      <vt:lpstr>Courier New</vt:lpstr>
      <vt:lpstr>Gill Sans</vt:lpstr>
      <vt:lpstr>Helvetica</vt:lpstr>
      <vt:lpstr>Monotype Sorts</vt:lpstr>
      <vt:lpstr>OpenSans</vt:lpstr>
      <vt:lpstr>Symbol</vt:lpstr>
      <vt:lpstr>Tahoma</vt:lpstr>
      <vt:lpstr>Times New Roman</vt:lpstr>
      <vt:lpstr>Wingdings</vt:lpstr>
      <vt:lpstr>vorlage_Design1</vt:lpstr>
      <vt:lpstr>Slide</vt:lpstr>
      <vt:lpstr>PowerPoint-Präsentation</vt:lpstr>
      <vt:lpstr>Einordnung</vt:lpstr>
      <vt:lpstr>Lernziele</vt:lpstr>
      <vt:lpstr>Software Architektur</vt:lpstr>
      <vt:lpstr>Warum Design von Software?</vt:lpstr>
      <vt:lpstr>PowerPoint-Präsentation</vt:lpstr>
      <vt:lpstr>Was ist Qualität?</vt:lpstr>
      <vt:lpstr>Design</vt:lpstr>
      <vt:lpstr>PowerPoint-Präsentation</vt:lpstr>
      <vt:lpstr>Modularität</vt:lpstr>
      <vt:lpstr>Fünf Kriterien</vt:lpstr>
      <vt:lpstr>Fünf Kriterien: Modular Decomposability</vt:lpstr>
      <vt:lpstr>Fünf Kriterien: Modular Decomposability</vt:lpstr>
      <vt:lpstr>Fünf Kriterien: Modular Composability</vt:lpstr>
      <vt:lpstr>Fünf Kriterien: Modular Understandability</vt:lpstr>
      <vt:lpstr>Fünf Kriterien: Modular Continuity</vt:lpstr>
      <vt:lpstr>Fünf Kriterien: Modular Protection</vt:lpstr>
      <vt:lpstr>Aufgabe: Fünf Kriterien</vt:lpstr>
      <vt:lpstr>PowerPoint-Präsentation</vt:lpstr>
      <vt:lpstr>Fünf Regeln</vt:lpstr>
      <vt:lpstr>Fünf Regeln: Direct Mapping</vt:lpstr>
      <vt:lpstr>Fünf Regeln: Few Interfaces</vt:lpstr>
      <vt:lpstr>Fünf Regeln: Small Interfaces</vt:lpstr>
      <vt:lpstr>Fünf Regeln: Explicit Interfaces</vt:lpstr>
      <vt:lpstr>Fünf Regeln: Information Hiding</vt:lpstr>
      <vt:lpstr>Aufgabe: Fünf Regeln</vt:lpstr>
      <vt:lpstr>PowerPoint-Präsentation</vt:lpstr>
      <vt:lpstr>PowerPoint-Präsentation</vt:lpstr>
      <vt:lpstr>GRASP Pattern</vt:lpstr>
      <vt:lpstr>Responsibilities</vt:lpstr>
      <vt:lpstr>GRASP-Pattern</vt:lpstr>
      <vt:lpstr>GRASP-Prinzip: Information Expert</vt:lpstr>
      <vt:lpstr>GRASP-Prinzip: Creator</vt:lpstr>
      <vt:lpstr>GRASP-Prinzip: High Cohesion</vt:lpstr>
      <vt:lpstr>GRASP-Prinzip: High Cohesion</vt:lpstr>
      <vt:lpstr>GRASP-Prinzip: Loose Coupling</vt:lpstr>
      <vt:lpstr>Tight Coupling</vt:lpstr>
      <vt:lpstr>Loose Coupling</vt:lpstr>
      <vt:lpstr>PowerPoint-Präsentation</vt:lpstr>
      <vt:lpstr>Was ist Software Architektur?</vt:lpstr>
      <vt:lpstr>Was ist (wirklich) Software Architektur?</vt:lpstr>
      <vt:lpstr>Design vs. Architektur</vt:lpstr>
      <vt:lpstr>Beispiel wie Architektur die Implementierung beeinflusst</vt:lpstr>
      <vt:lpstr>Sub-systeme, Module und Komponenten</vt:lpstr>
      <vt:lpstr>PowerPoint-Präsentation</vt:lpstr>
      <vt:lpstr>Parallelen zur (echten) Architektur</vt:lpstr>
      <vt:lpstr>Architectural Styles</vt:lpstr>
      <vt:lpstr>SW-Architekturen für große Softwaresysteme</vt:lpstr>
      <vt:lpstr>Welche Architektur?</vt:lpstr>
      <vt:lpstr>Schichtenarchitekturen I</vt:lpstr>
      <vt:lpstr>Schichtenarchitekturen II</vt:lpstr>
      <vt:lpstr>OSI Referenzmodell</vt:lpstr>
      <vt:lpstr>Version Management System</vt:lpstr>
      <vt:lpstr>Operating System Family</vt:lpstr>
      <vt:lpstr>Beispiel: 3-Layer Architektur</vt:lpstr>
      <vt:lpstr>Client-Server &amp; Monolith</vt:lpstr>
      <vt:lpstr>Client-Server Architektur</vt:lpstr>
      <vt:lpstr>Film and Picture Library</vt:lpstr>
      <vt:lpstr>Und ohne Web?</vt:lpstr>
      <vt:lpstr>PowerPoint-Präsentation</vt:lpstr>
      <vt:lpstr>Model-View-Controller (MVC) Architektur</vt:lpstr>
      <vt:lpstr>MVC Übersicht</vt:lpstr>
      <vt:lpstr>MVC Beispiel</vt:lpstr>
      <vt:lpstr>MVC in Action (Circuit Simulation, SEP’11)</vt:lpstr>
      <vt:lpstr>Probleme der Architekturen</vt:lpstr>
      <vt:lpstr>Probleme traditioneller Architekturmuster für große Softwaresysteme I</vt:lpstr>
      <vt:lpstr>Probleme traditioneller Architekturmuster für große Softwaresysteme II</vt:lpstr>
      <vt:lpstr>Gewünschte Eigenschaften</vt:lpstr>
      <vt:lpstr>Welche Architektur?</vt:lpstr>
      <vt:lpstr>Zerlegung des Systems…</vt:lpstr>
      <vt:lpstr>Zerlegung des Systems…</vt:lpstr>
      <vt:lpstr>Zerlegung des Systems…</vt:lpstr>
      <vt:lpstr>… nach fachlichen Funktionen</vt:lpstr>
      <vt:lpstr>… nach fachlichen Funktionen</vt:lpstr>
      <vt:lpstr>MicroServices: Idee</vt:lpstr>
      <vt:lpstr>Von MicroService zum Softwaresystem</vt:lpstr>
      <vt:lpstr>Monolith vs. MicroServices</vt:lpstr>
      <vt:lpstr>Erfahrungen Ihrer VorgängerInnen</vt:lpstr>
      <vt:lpstr>Und in der Praxis?</vt:lpstr>
      <vt:lpstr>Kritische Diskussion</vt:lpstr>
      <vt:lpstr>Nachteile von MicroServices</vt:lpstr>
      <vt:lpstr>Services vs. MicroServices</vt:lpstr>
      <vt:lpstr>Kriterien zur Auswahl von Architekturmustern</vt:lpstr>
      <vt:lpstr>PowerPoint-Präsentation</vt:lpstr>
      <vt:lpstr>Four-Tier Architectures</vt:lpstr>
      <vt:lpstr>PowerPoint-Präsentation</vt:lpstr>
      <vt:lpstr>Aufbau</vt:lpstr>
      <vt:lpstr>Vor- und Nachteile</vt:lpstr>
      <vt:lpstr>Beispiele</vt:lpstr>
      <vt:lpstr>PowerPoint-Präsentation</vt:lpstr>
      <vt:lpstr>Die Vision von MDA</vt:lpstr>
      <vt:lpstr>Model-Driven Engineering</vt:lpstr>
      <vt:lpstr>MDA in a Nutshell</vt:lpstr>
      <vt:lpstr>The OMG/MDA Stack </vt:lpstr>
      <vt:lpstr>Write Once, Run Anywhere Model Once, Generate Anywhere</vt:lpstr>
      <vt:lpstr>UML Support: Package Diagram</vt:lpstr>
      <vt:lpstr>UML Support: Deployment Diagram</vt:lpstr>
      <vt:lpstr>Was Sie mitgenommen haben sollten:</vt:lpstr>
      <vt:lpstr>Was Sie mitgenommen haben sollten:</vt:lpstr>
      <vt:lpstr>Was Sie mitgenommen haben sollten:</vt:lpstr>
      <vt:lpstr>Literatur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Norbert</dc:creator>
  <cp:lastModifiedBy>Janet</cp:lastModifiedBy>
  <cp:revision>930</cp:revision>
  <dcterms:modified xsi:type="dcterms:W3CDTF">2019-11-25T10:29:36Z</dcterms:modified>
</cp:coreProperties>
</file>